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4" r:id="rId2"/>
    <p:sldMasterId id="2147483766" r:id="rId3"/>
    <p:sldMasterId id="2147483780" r:id="rId4"/>
  </p:sldMasterIdLst>
  <p:notesMasterIdLst>
    <p:notesMasterId r:id="rId60"/>
  </p:notesMasterIdLst>
  <p:sldIdLst>
    <p:sldId id="553" r:id="rId5"/>
    <p:sldId id="47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6" r:id="rId26"/>
    <p:sldId id="577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2" r:id="rId37"/>
    <p:sldId id="593" r:id="rId38"/>
    <p:sldId id="594" r:id="rId39"/>
    <p:sldId id="595" r:id="rId40"/>
    <p:sldId id="597" r:id="rId41"/>
    <p:sldId id="598" r:id="rId42"/>
    <p:sldId id="599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09" r:id="rId51"/>
    <p:sldId id="612" r:id="rId52"/>
    <p:sldId id="613" r:id="rId53"/>
    <p:sldId id="614" r:id="rId54"/>
    <p:sldId id="615" r:id="rId55"/>
    <p:sldId id="616" r:id="rId56"/>
    <p:sldId id="617" r:id="rId57"/>
    <p:sldId id="618" r:id="rId58"/>
    <p:sldId id="622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 autoAdjust="0"/>
    <p:restoredTop sz="85818" autoAdjust="0"/>
  </p:normalViewPr>
  <p:slideViewPr>
    <p:cSldViewPr>
      <p:cViewPr varScale="1">
        <p:scale>
          <a:sx n="64" d="100"/>
          <a:sy n="64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4699F1-ECB9-4EF3-962C-75ACB43528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D8FA7-15B0-4368-A596-132E60983B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B265A2F-7AC4-4CBE-861E-BCD7FB415742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D532F56-73F5-43E2-9683-436CA7A40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17133E-EBBD-4610-861E-80087075C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7052-33A3-470E-AFAB-C64659AAB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ADB4-111B-4E01-846E-3DF8CC4EF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C79BAC-E458-48CA-A9D8-52EDEC54CA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1pPr>
            <a:lvl2pPr marL="735618" indent="-282696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2pPr>
            <a:lvl3pPr marL="1133825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3pPr>
            <a:lvl4pPr marL="1586747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4pPr>
            <a:lvl5pPr marL="2041189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5pPr>
            <a:lvl6pPr marL="2478913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6pPr>
            <a:lvl7pPr marL="2916636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7pPr>
            <a:lvl8pPr marL="3354359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8pPr>
            <a:lvl9pPr marL="3792082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ABBF6-98F3-42AD-9768-30C3065926AB}" type="slidenum">
              <a:rPr kumimoji="1" lang="ar-SA" altLang="ja-JP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4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DC5F2-6B6E-FD48-8039-2DB790B3252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DC5F2-6B6E-FD48-8039-2DB790B3252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1A37D4-2F67-9A41-B61D-68722A521FD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1B35A-A25C-A94E-9FD5-654338FF1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CDB1FB-B553-8842-96AB-B949BC658A9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0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B2B866-E83E-5A43-8CC5-7901D97D29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8F4263-5B2E-CA40-9150-52BFC1C4104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3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ABB749-D528-AD4D-9574-3C4930FCBF6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8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85F8AA-3268-C048-AE98-290B11BD1BC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1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DA7D60-81B6-1445-80B8-DE5A6AFB51D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7E1AA-3B5C-7144-BCE2-DB2BE2D704A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859A4C-9875-4B42-BF3D-1C5A14F9F2B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1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E7A258-057A-1F47-A835-7E9E58AEF9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0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E30983-8456-3646-A731-6FFF29DE70A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4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8AC387-3E46-1143-BAAD-D9B1D56CD6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61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C2B776-986B-2545-8075-7FDAA440782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71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3EBD86-0A01-3B4B-B540-6B90BD60E5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2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E7037-918C-AD43-B18B-F7E97BD73A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6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E7037-918C-AD43-B18B-F7E97BD73A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9A74BD-9984-AD46-A37E-56B3C0F9FC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3864A-ADC2-1B43-A5CC-41DA2E2D0D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223D22-0F96-2447-8062-54A2324D8A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20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D3ED4E-DB9F-744D-9849-EACE796ACD8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6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E80086-1B83-2040-8086-B47A972B77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81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0D5628-1D87-E04A-B86B-0EF3EEC2AD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AE968-BC95-3747-90B0-3E8B9B16625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8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76AF8-D263-4B45-97F7-441DF3B68C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138486-EADF-6047-899A-01D4ECB9C2C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56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138486-EADF-6047-899A-01D4ECB9C2C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67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0714BF-B725-3A42-9963-355062504B2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8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7CB46A-BDA9-BF4B-8B31-B0B558F3313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02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81DC2A-315A-1A4F-89A0-2FADEFC622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5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AAF750-AC54-8649-86DE-2549480B55B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9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0DD158-683E-CA43-8AEA-0C7A6F3C71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608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C26481-6374-7A4A-85A2-FE0A76AD061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5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DC6ED-55DD-354E-B142-4C651FCA36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C(want to) went from 608 to 238, </a:t>
            </a:r>
            <a:r>
              <a:rPr lang="en-US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P(</a:t>
            </a:r>
            <a:r>
              <a:rPr lang="en-US" sz="2400" dirty="0" err="1">
                <a:latin typeface="Calibri" charset="0"/>
              </a:rPr>
              <a:t>to|want</a:t>
            </a:r>
            <a:r>
              <a:rPr lang="en-US" sz="2400" dirty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 for “</a:t>
            </a:r>
            <a:r>
              <a:rPr lang="en-US" sz="2000" dirty="0" err="1">
                <a:latin typeface="Calibri" charset="0"/>
              </a:rPr>
              <a:t>chinese</a:t>
            </a:r>
            <a:r>
              <a:rPr lang="en-US" sz="2000" dirty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77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FC8D75-8A9A-0B40-A7CB-F4679CC4E3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1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84E14E-C2B8-AF4C-A6BB-263B528C37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68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890B0-808E-6E44-A4DD-EB79892851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0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FF4099-E1E8-B44C-964A-D22AD92D91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3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AA3172-9801-5A43-AD54-7F928A431C2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895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0A1DCE-B25E-2745-BCC8-DC7B156002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4D5933-64A4-6347-B6F5-7474C2DA1E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B5D5E7-7ECC-C547-B760-70A49FF3CCB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C90346-8C42-B949-9ED1-59E585D457E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C90346-8C42-B949-9ED1-59E585D457E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DC5F2-6B6E-FD48-8039-2DB790B3252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D25FDE2-ADBD-4DF9-B49B-02D53DD39EC8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965A2192-06AA-4DC2-9C38-B7A4AF7B606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6F71FBDD-B5AC-45D8-B83B-638E545C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64A36D61-692E-4257-8536-3ECD2167E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0402CD40-DCE6-498C-86AC-45A4D25EF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CD8237-88A7-4B54-8ECB-10FD290AC72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>
            <a:extLst>
              <a:ext uri="{FF2B5EF4-FFF2-40B4-BE49-F238E27FC236}">
                <a16:creationId xmlns:a16="http://schemas.microsoft.com/office/drawing/2014/main" id="{6C7554E6-437B-4ED9-AD77-904754ED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0325C5B-4E05-4BD8-9921-359D578AFB6B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9E94122A-E690-48D6-A1AB-F4505CB6B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5AE519-06ED-417B-BC0D-8E4CBAA728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>
            <a:extLst>
              <a:ext uri="{FF2B5EF4-FFF2-40B4-BE49-F238E27FC236}">
                <a16:creationId xmlns:a16="http://schemas.microsoft.com/office/drawing/2014/main" id="{9C31C1FA-9BDF-41E7-B753-B64C3DCE7D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37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3E64548-BFBA-4EEE-AAB6-8DB59F5F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23B2-38AA-42FF-B446-DF77529E5CF8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8897E9C0-E1F2-4C15-ADDC-7215CBF6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1992-2014 </a:t>
            </a:r>
            <a:r>
              <a:rPr lang="en-US" dirty="0" smtClean="0"/>
              <a:t>b </a:t>
            </a:r>
            <a:r>
              <a:rPr lang="en-US" dirty="0"/>
              <a:t>Pearson Education, Inc.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7D18CD95-943F-4784-86C8-8A7AC2E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FA204-13E9-4A8E-8905-11188692A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55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BA80D7C-9138-46A5-9B64-106D615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44C36-3BB7-4A6F-9A9A-9B2A16B7B1AF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71146DA-C285-4660-80CA-CCB9095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DD82CB3-03C0-4743-BD5E-E5BE5C8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D41C7-1D01-45AF-9031-415134B41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88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3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5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4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3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0E19368-F5DD-46B2-9C3F-820634C1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B9544C5-9483-4918-A0DA-AA532E8BC93B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28B023-18AB-41C6-8447-8022A358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005000-99DD-49C7-B436-1C4AF550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BB6F6-A733-4962-B501-982107123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600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2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4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073FA-EB90-4B62-8CA6-77DE7C83D7C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6634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620"/>
            <a:ext cx="8350250" cy="8191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24589-E062-4A27-A027-BA3627A0463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319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C46DE-22C0-407B-B2CF-1A13C803F040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9015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806450"/>
            <a:ext cx="4248150" cy="555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6450"/>
            <a:ext cx="4248150" cy="555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BD10E-3CE7-4946-8078-87D47129396D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9302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F146-05BA-4749-BC6E-FBC1C34AE11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6363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79D4B-0281-46A7-B91B-3B870C30D35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1911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21D8-5F58-4343-A04C-B31E7B470771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1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>
            <a:extLst>
              <a:ext uri="{FF2B5EF4-FFF2-40B4-BE49-F238E27FC236}">
                <a16:creationId xmlns:a16="http://schemas.microsoft.com/office/drawing/2014/main" id="{D9D20258-1276-4C90-811A-2A1D296A3541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EAAABD35-43B2-49CD-A71A-6AFD9035CB20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E550609-C30E-4C9E-AE7D-B50D230F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A2B324F-7DD0-4E53-9909-8BBBD7E259A3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0443C0-1E29-4553-8E17-8CBB8268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2E521F-B8E9-4C80-A86A-5D62F916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1345C-B63E-4368-8275-624EB3E9F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75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97F5E-9858-415D-B437-B71D8FBC26E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9284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CF6E-1A62-4F32-AA20-325BD91289AE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09482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6112E-6F9C-40CB-AD9B-E0F7F91E29AF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2879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95250"/>
            <a:ext cx="2162175" cy="6267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95250"/>
            <a:ext cx="6334125" cy="6267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8005B-ADAB-4FC5-8428-2539F74F7A3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340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95250"/>
            <a:ext cx="8223250" cy="577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7650" y="806450"/>
            <a:ext cx="4248150" cy="555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6450"/>
            <a:ext cx="4248150" cy="555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25D0-0B84-4BC7-8FA0-5A8BF76CF2A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3607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95400"/>
            <a:ext cx="6932613" cy="2114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A932D-9458-453E-9B13-28249827DA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176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5" y="3331565"/>
            <a:ext cx="6858003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30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124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9603"/>
            <a:ext cx="7543800" cy="9071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600200"/>
            <a:ext cx="7543801" cy="4572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1" y="6705602"/>
            <a:ext cx="3617103" cy="119311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Slides adapted from Jure Leskovec</a:t>
            </a:r>
            <a:endParaRPr lang="en-US" sz="525" smtClean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  <a:p>
            <a:endParaRPr lang="en-US" dirty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40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10" y="3339060"/>
            <a:ext cx="6858003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9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7566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1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D2BB2-57EE-4BC5-B4A3-79B78E85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5513E44-648A-4E70-92B9-7DFC05BFFF14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7B79-9248-439F-8956-44249D50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4FD7-2763-454B-B458-B3858EEA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55D8A-A903-462E-A441-2290E5BC3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99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368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05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310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>
                <a:solidFill>
                  <a:srgbClr val="637052"/>
                </a:solidFill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solidFill>
                <a:srgbClr val="637052"/>
              </a:solidFill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11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r>
              <a:rPr lang="en-US" smtClean="0">
                <a:latin typeface="Lucida Sans" charset="0"/>
                <a:ea typeface="ＭＳ Ｐゴシック" charset="0"/>
              </a:rPr>
              <a:t>sss</a:t>
            </a:r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Slides adapted from Jure Leskovec</a:t>
            </a:r>
            <a:endParaRPr lang="en-US" sz="600" dirty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73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CCDDEA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CCDDEA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 smtClean="0">
                <a:solidFill>
                  <a:srgbClr val="CCDDEA"/>
                </a:solidFill>
                <a:latin typeface="Lucida Sans" charset="0"/>
                <a:ea typeface="ＭＳ Ｐゴシック" charset="0"/>
              </a:rPr>
              <a:pPr/>
              <a:t>‹#›</a:t>
            </a:fld>
            <a:endParaRPr lang="en-US" dirty="0">
              <a:solidFill>
                <a:srgbClr val="CCDDEA"/>
              </a:solidFill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142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Lucida Sans" charset="0"/>
              <a:ea typeface="ＭＳ Ｐゴシック" charset="0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26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Lucida Sans" charset="0"/>
              <a:ea typeface="ＭＳ Ｐゴシック" charset="0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7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814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Lucida Sans" charset="0"/>
              <a:ea typeface="ＭＳ Ｐゴシック" charset="0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69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Lucida Sans" charset="0"/>
              <a:ea typeface="ＭＳ Ｐゴシック" charset="0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3F6E9-398D-454F-8D19-19805602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01E4843-B0B6-4611-9415-067AD40D6BF3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D5E64-0AD1-45FA-9DE0-A203B947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DCD9A-B6AE-4FBE-83DA-6939BD2C14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8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D6138-F871-4C47-AC8B-BEEE56B0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38EE717-B75C-4E51-A322-3A8E1DB32937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1A1EF-8965-4D45-8AAD-71593884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34201-6FD2-4A37-A926-E536C03F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47BF3-DB78-4172-8A13-FB7BF58FD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3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D6CF5A6-B96C-446E-81A8-FB1E6E22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40066-17C5-4C1C-837B-3144FA92F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28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58DB-84D6-4FB7-B1FB-7431BE8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6E6775F-41D3-4D6B-A084-EC58E058EBEC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9626-81BA-405F-9F24-170985BF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BAE21-D40C-430C-B8E0-C75C966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013B-B915-49E3-BF9A-76BAC133C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6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>
            <a:extLst>
              <a:ext uri="{FF2B5EF4-FFF2-40B4-BE49-F238E27FC236}">
                <a16:creationId xmlns:a16="http://schemas.microsoft.com/office/drawing/2014/main" id="{47EE4CB1-E421-4A7A-BF17-E768B6C0E6B0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24426E58-0209-4FD3-B370-EC4D6A698B37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4414BF0-D884-449D-8026-D6C4E9D569F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D6D6E-2608-4017-9481-006C9208386E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>
            <a:extLst>
              <a:ext uri="{FF2B5EF4-FFF2-40B4-BE49-F238E27FC236}">
                <a16:creationId xmlns:a16="http://schemas.microsoft.com/office/drawing/2014/main" id="{08E16FCA-A445-47C2-9687-97264D32853E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6943D51B-F65D-4B9A-BC61-5ED80B01FF9A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E30BD4-0713-41F0-9F14-47FD649E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4E44951-9209-426F-A08B-2D02DE618D38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CABDBB9-6645-4965-8014-EECEAD3F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170C99D-8F00-4B65-9B8E-4A0100DD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208BA-57FA-45A3-85E9-51C11D5B4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49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D900DCC5-190A-439C-B4B0-C8CB5FABD64D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97C957EB-5BE5-474A-A83C-5D5B7DA3675A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381C3EC-397E-4337-AE01-6F5C24FA69CC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92946-828D-4040-A7B3-9E9DF504743B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99F59E1-02E3-431E-8C9F-79D1096A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A4512E88-2E26-4CFE-8AAB-8CF1E9EEBF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3F951EE-2BA8-458F-AD82-66ADAC88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C212B47-5913-4F56-9143-23F984DF7BFE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4D550B4-EB4D-4773-A881-C12148A2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947CF49-CB39-4996-B231-A7C852AD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DC1A3759-424A-40EC-8E99-23D6478673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42" r:id="rId7"/>
    <p:sldLayoutId id="2147483752" r:id="rId8"/>
    <p:sldLayoutId id="2147483753" r:id="rId9"/>
    <p:sldLayoutId id="2147483743" r:id="rId10"/>
    <p:sldLayoutId id="214748374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4A5D2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defRPr/>
            </a:pPr>
            <a:endParaRPr kumimoji="0" lang="en-US" sz="2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1620"/>
            <a:ext cx="8350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990600"/>
            <a:ext cx="86487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77000"/>
            <a:ext cx="60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9D9D7DC-64E0-4CB6-A746-DD461219138C}" type="slidenum">
              <a:rPr lang="ar-SA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6400800"/>
            <a:ext cx="838004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CCIS,</a:t>
            </a:r>
            <a:r>
              <a:rPr kumimoji="1"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Majmaah University</a:t>
            </a:r>
            <a:r>
              <a:rPr lang="en-US" altLang="en-US" sz="1200" dirty="0">
                <a:solidFill>
                  <a:schemeClr val="tx1"/>
                </a:solidFill>
              </a:rPr>
              <a:t>					</a:t>
            </a:r>
            <a:r>
              <a:rPr lang="en-US" altLang="en-US" sz="1200" dirty="0" smtClean="0">
                <a:solidFill>
                  <a:schemeClr val="tx1"/>
                </a:solidFill>
              </a:rPr>
              <a:t>	</a:t>
            </a:r>
            <a:r>
              <a:rPr lang="en-US" altLang="en-US" sz="1200" baseline="0" dirty="0" smtClean="0">
                <a:solidFill>
                  <a:schemeClr val="tx1"/>
                </a:solidFill>
              </a:rPr>
              <a:t>CS 464: NLP</a:t>
            </a:r>
            <a:endParaRPr kumimoji="1" lang="en-US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50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381000" cy="914400"/>
          </a:xfrm>
          <a:prstGeom prst="rect">
            <a:avLst/>
          </a:prstGeom>
          <a:solidFill>
            <a:srgbClr val="D4B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defRPr/>
            </a:pPr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195052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0029"/>
        </a:buClr>
        <a:buFont typeface="Wingdings" panose="05000000000000000000" pitchFamily="2" charset="2"/>
        <a:buChar char="§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­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▫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▪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7" y="3330886"/>
            <a:ext cx="6858003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30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3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6/08/all-our-n-gram-are-belong-to-you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://ngrams.googlelabs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838200"/>
            <a:ext cx="8229600" cy="23762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CS </a:t>
            </a:r>
            <a:r>
              <a:rPr lang="en-US" sz="4800" b="1" dirty="0" smtClean="0"/>
              <a:t>463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>Natural Language Processing</a:t>
            </a:r>
            <a:endParaRPr lang="en-US" sz="48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037100"/>
            <a:ext cx="8382000" cy="960263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002060"/>
                </a:solidFill>
              </a:rPr>
              <a:t>Dr. Saleh Haridy </a:t>
            </a:r>
          </a:p>
          <a:p>
            <a:pPr algn="ctr" eaLnBrk="1" hangingPunct="1"/>
            <a:endParaRPr lang="en-US" sz="900" dirty="0"/>
          </a:p>
          <a:p>
            <a:pPr algn="ctr" eaLnBrk="1" hangingPunct="1"/>
            <a:r>
              <a:rPr lang="en-US" sz="1800" smtClean="0"/>
              <a:t>2023-2024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In 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26969"/>
              </p:ext>
            </p:extLst>
          </p:nvPr>
        </p:nvGraphicFramePr>
        <p:xfrm>
          <a:off x="822961" y="1407319"/>
          <a:ext cx="70278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4" imgW="2311200" imgH="342720" progId="Equation.3">
                  <p:embed/>
                </p:oleObj>
              </mc:Choice>
              <mc:Fallback>
                <p:oleObj name="Equation" r:id="rId4" imgW="2311200" imgH="34272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1" y="1407319"/>
                        <a:ext cx="7027863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087627"/>
              </p:ext>
            </p:extLst>
          </p:nvPr>
        </p:nvGraphicFramePr>
        <p:xfrm>
          <a:off x="519112" y="4267200"/>
          <a:ext cx="84693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6" imgW="2400120" imgH="228600" progId="Equation.3">
                  <p:embed/>
                </p:oleObj>
              </mc:Choice>
              <mc:Fallback>
                <p:oleObj name="Equation" r:id="rId6" imgW="2400120" imgH="2286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" y="4267200"/>
                        <a:ext cx="8469313" cy="809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97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234315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637052"/>
              </a:buClr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rgbClr val="637052"/>
              </a:buClr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rgbClr val="637052"/>
              </a:buClr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rgbClr val="637052"/>
              </a:buClr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503268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64992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>
              <a:solidFill>
                <a:srgbClr val="000000"/>
              </a:solidFill>
              <a:latin typeface="Courier"/>
              <a:ea typeface="ＭＳ Ｐゴシック" charset="0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thrift, did, eighty, said, hard, 'm, 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july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, bullish</a:t>
            </a:r>
          </a:p>
          <a:p>
            <a:endParaRPr lang="en-US" sz="2400" dirty="0">
              <a:solidFill>
                <a:srgbClr val="000000"/>
              </a:solidFill>
              <a:latin typeface="Courier"/>
              <a:ea typeface="ＭＳ Ｐゴシック" charset="0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762" y="2589667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45034"/>
              </p:ext>
            </p:extLst>
          </p:nvPr>
        </p:nvGraphicFramePr>
        <p:xfrm>
          <a:off x="1143000" y="1515875"/>
          <a:ext cx="46482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5" imgW="1587240" imgH="342720" progId="Equation.3">
                  <p:embed/>
                </p:oleObj>
              </mc:Choice>
              <mc:Fallback>
                <p:oleObj name="Equation" r:id="rId5" imgW="1587240" imgH="34272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15875"/>
                        <a:ext cx="4648200" cy="101123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42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211455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637052"/>
              </a:buClr>
              <a:buBlip>
                <a:blip r:embed="rId4"/>
              </a:buBlip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rgbClr val="637052"/>
              </a:buClr>
            </a:pPr>
            <a:endParaRPr lang="en-US" sz="2400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rgbClr val="637052"/>
              </a:buClr>
            </a:pPr>
            <a:endParaRPr lang="en-US" sz="2400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637052"/>
              </a:buClr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rgbClr val="637052"/>
              </a:buClr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rgbClr val="637052"/>
              </a:buClr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63527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texaco</a:t>
            </a:r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, rose, one, in, this, issue, is, pursuing, growth, in, a, boiler, house, said,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mr.</a:t>
            </a:r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gurria</a:t>
            </a:r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mexico</a:t>
            </a:r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, 's, motion, control, proposal, without, permission, from, five, hundred, fifty, five, yen</a:t>
            </a:r>
          </a:p>
          <a:p>
            <a:endParaRPr lang="en-US" dirty="0">
              <a:solidFill>
                <a:srgbClr val="000000"/>
              </a:solidFill>
              <a:latin typeface="Courier"/>
              <a:ea typeface="ＭＳ Ｐゴシック" charset="0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outside, new, car, parking, lot, of, the, agreement, reached</a:t>
            </a:r>
          </a:p>
          <a:p>
            <a:endParaRPr lang="en-US" dirty="0">
              <a:solidFill>
                <a:srgbClr val="000000"/>
              </a:solidFill>
              <a:latin typeface="Courier"/>
              <a:ea typeface="ＭＳ Ｐゴシック" charset="0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this, would, be, a, record,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november</a:t>
            </a:r>
            <a:endParaRPr lang="en-US" dirty="0">
              <a:solidFill>
                <a:srgbClr val="000000"/>
              </a:solidFill>
              <a:latin typeface="Courier"/>
              <a:ea typeface="ＭＳ Ｐゴシック" charset="0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34707"/>
              </p:ext>
            </p:extLst>
          </p:nvPr>
        </p:nvGraphicFramePr>
        <p:xfrm>
          <a:off x="825500" y="2659063"/>
          <a:ext cx="661828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981080" imgH="228600" progId="Equation.3">
                  <p:embed/>
                </p:oleObj>
              </mc:Choice>
              <mc:Fallback>
                <p:oleObj name="Equation" r:id="rId5" imgW="1981080" imgH="2286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659063"/>
                        <a:ext cx="6618288" cy="766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79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209800"/>
            <a:ext cx="7924800" cy="3657600"/>
          </a:xfrm>
        </p:spPr>
        <p:txBody>
          <a:bodyPr/>
          <a:lstStyle/>
          <a:p>
            <a:r>
              <a:rPr lang="en-US" dirty="0"/>
              <a:t>We can extend to trigrams, 4-grams, 5-grams</a:t>
            </a:r>
          </a:p>
          <a:p>
            <a:r>
              <a:rPr lang="en-US" dirty="0"/>
              <a:t>In general this is an insufficient model of language</a:t>
            </a:r>
          </a:p>
          <a:p>
            <a:pPr lvl="1"/>
            <a:r>
              <a:rPr lang="en-US" dirty="0"/>
              <a:t>because language has </a:t>
            </a:r>
            <a:r>
              <a:rPr lang="en-US" b="1" dirty="0">
                <a:solidFill>
                  <a:srgbClr val="008000"/>
                </a:solidFill>
              </a:rPr>
              <a:t>long-distance dependencies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“The computer which I had just put into the machine room on the fifth floor crashed.”</a:t>
            </a:r>
          </a:p>
          <a:p>
            <a:pPr lvl="1"/>
            <a:endParaRPr lang="en-US" sz="800" dirty="0"/>
          </a:p>
          <a:p>
            <a:r>
              <a:rPr lang="en-US" dirty="0"/>
              <a:t>But we can often get away with N-gram models</a:t>
            </a:r>
          </a:p>
        </p:txBody>
      </p:sp>
    </p:spTree>
    <p:extLst>
      <p:ext uri="{BB962C8B-B14F-4D97-AF65-F5344CB8AC3E}">
        <p14:creationId xmlns:p14="http://schemas.microsoft.com/office/powerpoint/2010/main" val="16908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1752600" y="2843583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43583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109964" y="4672383"/>
          <a:ext cx="4587816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4672383"/>
                        <a:ext cx="4587816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10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322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220980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5303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152400" y="2410945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10945"/>
                        <a:ext cx="3429000" cy="93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93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19200"/>
            <a:ext cx="7467600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33650"/>
            <a:ext cx="8305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2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858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54514"/>
            <a:ext cx="8686800" cy="31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49261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59080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800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534400" cy="3333750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dirty="0">
                <a:latin typeface="Calibri" charset="0"/>
              </a:rPr>
              <a:t>P(&lt;s&gt; I want </a:t>
            </a:r>
            <a:r>
              <a:rPr lang="en-US" dirty="0" err="1">
                <a:latin typeface="Calibri" charset="0"/>
              </a:rPr>
              <a:t>english</a:t>
            </a:r>
            <a:r>
              <a:rPr lang="en-US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dirty="0">
                <a:latin typeface="Calibri" charset="0"/>
              </a:rPr>
              <a:t> 	×  P(</a:t>
            </a:r>
            <a:r>
              <a:rPr lang="en-US" dirty="0" err="1">
                <a:latin typeface="Calibri" charset="0"/>
              </a:rPr>
              <a:t>want|I</a:t>
            </a:r>
            <a:r>
              <a:rPr lang="en-US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dirty="0">
                <a:latin typeface="Calibri" charset="0"/>
              </a:rPr>
              <a:t>		×  P(</a:t>
            </a:r>
            <a:r>
              <a:rPr lang="en-US" dirty="0" err="1">
                <a:latin typeface="Calibri" charset="0"/>
              </a:rPr>
              <a:t>english|want</a:t>
            </a:r>
            <a:r>
              <a:rPr lang="en-US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dirty="0">
                <a:latin typeface="Calibri" charset="0"/>
              </a:rPr>
              <a:t>		×  P(</a:t>
            </a:r>
            <a:r>
              <a:rPr lang="en-US" dirty="0" err="1">
                <a:latin typeface="Calibri" charset="0"/>
              </a:rPr>
              <a:t>food|english</a:t>
            </a:r>
            <a:r>
              <a:rPr lang="en-US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dirty="0">
                <a:latin typeface="Calibri" charset="0"/>
              </a:rPr>
              <a:t>	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373166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514600"/>
            <a:ext cx="7620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/>
              <a:t>N-gram Language Models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P(</a:t>
            </a:r>
            <a:r>
              <a:rPr lang="en-US" dirty="0" err="1">
                <a:latin typeface="Calibri" charset="0"/>
              </a:rPr>
              <a:t>english|want</a:t>
            </a:r>
            <a:r>
              <a:rPr lang="en-US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dirty="0">
                <a:latin typeface="Calibri" charset="0"/>
              </a:rPr>
              <a:t>P(</a:t>
            </a:r>
            <a:r>
              <a:rPr lang="en-US" dirty="0" err="1">
                <a:latin typeface="Calibri" charset="0"/>
              </a:rPr>
              <a:t>chinese|want</a:t>
            </a:r>
            <a:r>
              <a:rPr lang="en-US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dirty="0">
                <a:latin typeface="Calibri" charset="0"/>
              </a:rPr>
              <a:t>P(</a:t>
            </a:r>
            <a:r>
              <a:rPr lang="en-US" dirty="0" err="1">
                <a:latin typeface="Calibri" charset="0"/>
              </a:rPr>
              <a:t>to|want</a:t>
            </a:r>
            <a:r>
              <a:rPr lang="en-US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dirty="0">
                <a:latin typeface="Calibri" charset="0"/>
              </a:rPr>
              <a:t>P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258078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04801" y="4649468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4649468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83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Google N-Gram Release, August 2006</a:t>
            </a:r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44597"/>
            <a:ext cx="8915400" cy="1357082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8338"/>
            <a:ext cx="8915400" cy="805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1" y="38422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611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</a:t>
            </a:r>
            <a:r>
              <a:rPr lang="en-US" sz="1800" dirty="0" err="1" smtClean="0">
                <a:solidFill>
                  <a:srgbClr val="333333"/>
                </a:solidFill>
                <a:latin typeface="Courier" charset="0"/>
              </a:rPr>
              <a:t>indispensible</a:t>
            </a: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 40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as the individual 234</a:t>
            </a:r>
            <a:endParaRPr lang="en-US" sz="1800" dirty="0">
              <a:solidFill>
                <a:srgbClr val="333333"/>
              </a:solidFill>
              <a:latin typeface="Courier" charset="0"/>
            </a:endParaRP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152401" y="5486400"/>
            <a:ext cx="866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ucida Sans" charset="0"/>
                <a:ea typeface="ＭＳ Ｐゴシック" charset="0"/>
                <a:hlinkClick r:id="rId3"/>
              </a:rPr>
              <a:t>http://googleresearch.blogspot.com/2006/08/all-our-n-gram-are-belong-to-you.html</a:t>
            </a:r>
            <a:endParaRPr lang="en-US" sz="1600" dirty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10" y="6146869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http://ngrams.googlelabs.com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51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382000" cy="3657600"/>
          </a:xfrm>
        </p:spPr>
        <p:txBody>
          <a:bodyPr>
            <a:normAutofit fontScale="92500"/>
          </a:bodyPr>
          <a:lstStyle/>
          <a:p>
            <a:r>
              <a:rPr lang="en-US" dirty="0"/>
              <a:t>Does our language model prefer good sentences to bad ones?</a:t>
            </a:r>
          </a:p>
          <a:p>
            <a:pPr lvl="1"/>
            <a:r>
              <a:rPr lang="en-US" dirty="0"/>
              <a:t>Assign higher probability to “</a:t>
            </a:r>
            <a:r>
              <a:rPr lang="en-US" altLang="ja-JP" dirty="0"/>
              <a:t>real” or “frequently observed” sentences </a:t>
            </a:r>
          </a:p>
          <a:p>
            <a:pPr lvl="2"/>
            <a:r>
              <a:rPr lang="en-US" altLang="ja-JP" dirty="0"/>
              <a:t>Than “ungrammatical” or “rarely observed” sentences?</a:t>
            </a:r>
          </a:p>
          <a:p>
            <a:r>
              <a:rPr lang="en-US" dirty="0"/>
              <a:t>We train parameters of our model on a </a:t>
            </a:r>
            <a:r>
              <a:rPr lang="en-US" b="1" dirty="0">
                <a:solidFill>
                  <a:srgbClr val="008000"/>
                </a:solidFill>
              </a:rPr>
              <a:t>training set</a:t>
            </a:r>
            <a:r>
              <a:rPr lang="en-US" dirty="0"/>
              <a:t>.</a:t>
            </a:r>
          </a:p>
          <a:p>
            <a:r>
              <a:rPr lang="en-US" dirty="0"/>
              <a:t>We test the model’s performance on data we haven’t seen.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8000"/>
                </a:solidFill>
              </a:rPr>
              <a:t>test set </a:t>
            </a:r>
            <a:r>
              <a:rPr lang="en-US" dirty="0"/>
              <a:t>is an unseen dataset that is different from our training set, totally unused.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008000"/>
                </a:solidFill>
              </a:rPr>
              <a:t>evaluation metric </a:t>
            </a:r>
            <a:r>
              <a:rPr lang="en-US" dirty="0"/>
              <a:t>tells us how well our model does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20857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evaluation for comparing models A and B</a:t>
            </a:r>
          </a:p>
          <a:p>
            <a:pPr lvl="1"/>
            <a:r>
              <a:rPr lang="en-US" dirty="0"/>
              <a:t>Put each model in a task</a:t>
            </a:r>
          </a:p>
          <a:p>
            <a:pPr lvl="2"/>
            <a:r>
              <a:rPr lang="en-US" sz="2400" dirty="0"/>
              <a:t> spelling corrector, speech recognizer, MT system</a:t>
            </a:r>
          </a:p>
          <a:p>
            <a:pPr lvl="1"/>
            <a:r>
              <a:rPr lang="en-US" dirty="0"/>
              <a:t>Run the task, get an accuracy for A and for B</a:t>
            </a:r>
          </a:p>
          <a:p>
            <a:pPr lvl="2"/>
            <a:r>
              <a:rPr lang="en-US" sz="2400" dirty="0"/>
              <a:t>How many misspelled words corrected properly</a:t>
            </a:r>
          </a:p>
          <a:p>
            <a:pPr lvl="2"/>
            <a:r>
              <a:rPr lang="en-US" sz="2400" dirty="0"/>
              <a:t>How many words translated correctly</a:t>
            </a:r>
          </a:p>
          <a:p>
            <a:pPr lvl="1"/>
            <a:r>
              <a:rPr lang="en-US" dirty="0"/>
              <a:t>Compare accuracy for A and B</a:t>
            </a:r>
          </a:p>
        </p:txBody>
      </p:sp>
    </p:spTree>
    <p:extLst>
      <p:ext uri="{BB962C8B-B14F-4D97-AF65-F5344CB8AC3E}">
        <p14:creationId xmlns:p14="http://schemas.microsoft.com/office/powerpoint/2010/main" val="352971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41" y="685800"/>
            <a:ext cx="7330440" cy="6803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Time-consuming; can take days or weeks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Sometimes use </a:t>
            </a:r>
            <a:r>
              <a:rPr lang="en-US" b="1" dirty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dirty="0">
                <a:latin typeface="Calibri"/>
                <a:cs typeface="Calibri"/>
              </a:rPr>
              <a:t> evaluation: </a:t>
            </a:r>
            <a:r>
              <a:rPr lang="en-US" b="1" dirty="0">
                <a:latin typeface="Calibri"/>
                <a:cs typeface="Calibri"/>
              </a:rPr>
              <a:t>perplexity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unless 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So </a:t>
            </a:r>
            <a:r>
              <a:rPr lang="en-US" sz="2400" b="1" dirty="0">
                <a:latin typeface="Calibri"/>
                <a:cs typeface="Calibri"/>
              </a:rPr>
              <a:t>generally only useful in pilot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191124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7467600" cy="742950"/>
          </a:xfrm>
        </p:spPr>
        <p:txBody>
          <a:bodyPr/>
          <a:lstStyle/>
          <a:p>
            <a:r>
              <a:rPr lang="en-US" dirty="0"/>
              <a:t>Intuition of 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57400"/>
            <a:ext cx="7620001" cy="3657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/>
                <a:ea typeface="ＭＳ Ｐゴシック" charset="0"/>
                <a:cs typeface="Calibri"/>
              </a:rPr>
              <a:t>The </a:t>
            </a:r>
            <a:r>
              <a:rPr lang="en-US" sz="2600" b="1" dirty="0">
                <a:latin typeface="Calibri"/>
                <a:ea typeface="ＭＳ Ｐゴシック" charset="0"/>
                <a:cs typeface="Calibri"/>
              </a:rPr>
              <a:t>Shannon Game</a:t>
            </a:r>
            <a:r>
              <a:rPr lang="en-US" sz="2600" dirty="0">
                <a:latin typeface="Calibri"/>
                <a:ea typeface="ＭＳ Ｐゴシック" charset="0"/>
                <a:cs typeface="Calibri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200" y="2743200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68439" y="2133600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mushrooms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pepperoni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anchovies 0.01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fried rice 0.0001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and 1e-100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6263639" y="2209800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2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990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773468" y="2826163"/>
            <a:ext cx="4267200" cy="31392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charset="0"/>
              </a:rPr>
              <a:t>Perplexity is the inverse probability of the test set, normalized by the number of words: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charset="0"/>
              </a:rPr>
              <a:t>                                               Chain 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charset="0"/>
              </a:rPr>
              <a:t>                                              For bigrams:</a:t>
            </a: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140" y="4038601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186" y="4953000"/>
            <a:ext cx="2249424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1" y="562647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Minimizing perplexity is the same as maximizing probability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205740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The best language model is one that best predicts an unseen test set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361811" y="2438400"/>
          <a:ext cx="274026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6" imgW="2159000" imgH="1320800" progId="Equation.3">
                  <p:embed/>
                </p:oleObj>
              </mc:Choice>
              <mc:Fallback>
                <p:oleObj name="Equation" r:id="rId6" imgW="2159000" imgH="1320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1811" y="2438400"/>
                        <a:ext cx="274026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63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Shannon Game intuition for perplexity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From Josh Goodman</a:t>
            </a:r>
          </a:p>
          <a:p>
            <a:r>
              <a:rPr lang="en-US" sz="1800" dirty="0">
                <a:latin typeface="Calibri" charset="0"/>
              </a:rPr>
              <a:t>Perplexity is weighted equivalent branching factor</a:t>
            </a:r>
            <a:endParaRPr lang="en-US" sz="1800" dirty="0"/>
          </a:p>
          <a:p>
            <a:pPr eaLnBrk="1" hangingPunct="1"/>
            <a:r>
              <a:rPr lang="en-US" sz="1800" dirty="0">
                <a:latin typeface="Calibri" charset="0"/>
              </a:rPr>
              <a:t>How hard is the task of recognizing digits ‘0,1,2,3,4,5,6,7,8,9’</a:t>
            </a:r>
          </a:p>
          <a:p>
            <a:pPr lvl="1"/>
            <a:r>
              <a:rPr lang="en-US" sz="1400" dirty="0">
                <a:latin typeface="Calibri" charset="0"/>
              </a:rPr>
              <a:t>Perplexity 10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How hard is recognizing (30,000) names at Microsoft. </a:t>
            </a:r>
          </a:p>
          <a:p>
            <a:pPr lvl="1"/>
            <a:r>
              <a:rPr lang="en-US" sz="1400" dirty="0">
                <a:latin typeface="Calibri" charset="0"/>
              </a:rPr>
              <a:t>Perplexity = 30,000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Let's imagine a call-routing phone system gets 120K calls and has to recognize</a:t>
            </a:r>
          </a:p>
          <a:p>
            <a:pPr lvl="1" eaLnBrk="1" hangingPunct="1"/>
            <a:r>
              <a:rPr lang="en-US" sz="1500" dirty="0">
                <a:latin typeface="Calibri" charset="0"/>
              </a:rPr>
              <a:t>"Operator" (let's say this occurs 1 in 4 calls)</a:t>
            </a:r>
          </a:p>
          <a:p>
            <a:pPr lvl="1" eaLnBrk="1" hangingPunct="1"/>
            <a:r>
              <a:rPr lang="en-US" sz="1500" dirty="0">
                <a:latin typeface="Calibri" charset="0"/>
              </a:rPr>
              <a:t>"Sales" (1in 4)</a:t>
            </a:r>
          </a:p>
          <a:p>
            <a:pPr lvl="1" eaLnBrk="1" hangingPunct="1"/>
            <a:r>
              <a:rPr lang="en-US" sz="1500" dirty="0">
                <a:latin typeface="Calibri" charset="0"/>
              </a:rPr>
              <a:t>"Technical Support" (1 in 4)</a:t>
            </a:r>
          </a:p>
          <a:p>
            <a:pPr lvl="1" eaLnBrk="1" hangingPunct="1"/>
            <a:r>
              <a:rPr lang="en-US" sz="1500" dirty="0">
                <a:latin typeface="Calibri" charset="0"/>
              </a:rPr>
              <a:t>30,000 different names (each name occurring 1 time in the 120K calls)</a:t>
            </a:r>
          </a:p>
          <a:p>
            <a:pPr lvl="1" eaLnBrk="1" hangingPunct="1"/>
            <a:r>
              <a:rPr lang="en-US" sz="1500" dirty="0">
                <a:latin typeface="Calibri" charset="0"/>
              </a:rPr>
              <a:t>What is the perplexity?  Next slide</a:t>
            </a:r>
          </a:p>
          <a:p>
            <a:pPr eaLnBrk="1" hangingPunct="1"/>
            <a:endParaRPr lang="en-US" sz="135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1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75208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goal of probabilistic language model is to assign </a:t>
            </a:r>
            <a:r>
              <a:rPr lang="en-US" dirty="0"/>
              <a:t>a probability to a </a:t>
            </a:r>
            <a:r>
              <a:rPr lang="en-US" dirty="0" smtClean="0"/>
              <a:t>sentence in</a:t>
            </a:r>
            <a:endParaRPr lang="en-US" dirty="0"/>
          </a:p>
          <a:p>
            <a:pPr lvl="3"/>
            <a:r>
              <a:rPr lang="en-US" sz="2400" dirty="0"/>
              <a:t>Machine Translation:</a:t>
            </a:r>
          </a:p>
          <a:p>
            <a:pPr lvl="4"/>
            <a:r>
              <a:rPr lang="en-US" sz="2000" dirty="0"/>
              <a:t>P(</a:t>
            </a:r>
            <a:r>
              <a:rPr lang="en-US" sz="2000" b="1" dirty="0"/>
              <a:t>high </a:t>
            </a:r>
            <a:r>
              <a:rPr lang="en-US" sz="2000" dirty="0"/>
              <a:t>winds </a:t>
            </a:r>
            <a:r>
              <a:rPr lang="en-US" sz="2000" dirty="0" smtClean="0"/>
              <a:t>tonight) </a:t>
            </a:r>
            <a:r>
              <a:rPr lang="en-US" sz="2000" dirty="0"/>
              <a:t>&gt; P(</a:t>
            </a:r>
            <a:r>
              <a:rPr lang="en-US" sz="2000" b="1" dirty="0"/>
              <a:t>large</a:t>
            </a:r>
            <a:r>
              <a:rPr lang="en-US" sz="2000" dirty="0"/>
              <a:t> winds </a:t>
            </a:r>
            <a:r>
              <a:rPr lang="en-US" sz="2000" dirty="0" smtClean="0"/>
              <a:t>tonight)</a:t>
            </a:r>
            <a:endParaRPr lang="en-US" sz="2000" dirty="0"/>
          </a:p>
          <a:p>
            <a:pPr lvl="3"/>
            <a:r>
              <a:rPr lang="en-US" sz="2400" dirty="0"/>
              <a:t>Spell 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house</a:t>
            </a:r>
          </a:p>
          <a:p>
            <a:pPr lvl="5"/>
            <a:r>
              <a:rPr lang="en-US" sz="1800" dirty="0"/>
              <a:t>P(about fifteen </a:t>
            </a:r>
            <a:r>
              <a:rPr lang="en-US" sz="1800" b="1" dirty="0"/>
              <a:t>minutes</a:t>
            </a:r>
            <a:r>
              <a:rPr lang="en-US" sz="1800" dirty="0"/>
              <a:t> from) &gt; P(about fifteen </a:t>
            </a:r>
            <a:r>
              <a:rPr lang="en-US" sz="1800" b="1" dirty="0"/>
              <a:t>minuets</a:t>
            </a:r>
            <a:r>
              <a:rPr lang="en-US" sz="1800" dirty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an)</a:t>
            </a:r>
          </a:p>
          <a:p>
            <a:pPr lvl="3"/>
            <a:r>
              <a:rPr lang="en-US" sz="2400" dirty="0"/>
              <a:t>+ Summarization, question-answering, etc., etc.!!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90600" y="5549879"/>
            <a:ext cx="7766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Models that assign probabilities to sequences of words are called </a:t>
            </a:r>
            <a:r>
              <a:rPr lang="en-US" dirty="0">
                <a:latin typeface="NimbusRomNo9L-Medi"/>
              </a:rPr>
              <a:t>language </a:t>
            </a:r>
            <a:r>
              <a:rPr lang="en-US" dirty="0" smtClean="0">
                <a:latin typeface="NimbusRomNo9L-Medi"/>
              </a:rPr>
              <a:t>model LM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341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Shannon Game intuition for perplexity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2057400"/>
            <a:ext cx="8092440" cy="3823648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Josh Goodman: </a:t>
            </a:r>
            <a:r>
              <a:rPr lang="en-US" sz="2900" dirty="0">
                <a:latin typeface="Calibri" charset="0"/>
              </a:rPr>
              <a:t>imagine a call-routing phone system gets 120K calls and has to recognize</a:t>
            </a:r>
          </a:p>
          <a:p>
            <a:pPr lvl="1"/>
            <a:r>
              <a:rPr lang="en-US" sz="2600" dirty="0">
                <a:latin typeface="Calibri" charset="0"/>
              </a:rPr>
              <a:t>"Operator" (let's say this occurs 1 in 4 calls)</a:t>
            </a:r>
          </a:p>
          <a:p>
            <a:pPr lvl="1"/>
            <a:r>
              <a:rPr lang="en-US" sz="2600" dirty="0">
                <a:latin typeface="Calibri" charset="0"/>
              </a:rPr>
              <a:t>"Sales" (1in 4)</a:t>
            </a:r>
          </a:p>
          <a:p>
            <a:pPr lvl="1"/>
            <a:r>
              <a:rPr lang="en-US" sz="2600" dirty="0">
                <a:latin typeface="Calibri" charset="0"/>
              </a:rPr>
              <a:t>"Technical Support" (1 in 4)</a:t>
            </a:r>
          </a:p>
          <a:p>
            <a:pPr lvl="1"/>
            <a:r>
              <a:rPr lang="en-US" sz="2600" dirty="0">
                <a:latin typeface="Calibri" charset="0"/>
              </a:rPr>
              <a:t>30,000 different names (each name occurring 1 time in the 120K calls)</a:t>
            </a:r>
          </a:p>
          <a:p>
            <a:pPr marL="0" indent="0">
              <a:buNone/>
            </a:pPr>
            <a:r>
              <a:rPr lang="en-US" dirty="0"/>
              <a:t>We get the perplexity of this sequence of length 120Kby first multiplying 120K probabilities (90K of which are 1/4 and 30K of which are 1/120K), </a:t>
            </a:r>
            <a:r>
              <a:rPr lang="en-US" dirty="0" smtClean="0"/>
              <a:t>and </a:t>
            </a:r>
            <a:r>
              <a:rPr lang="en-US" dirty="0"/>
              <a:t>then taking  the inverse 120,000th root:</a:t>
            </a:r>
          </a:p>
          <a:p>
            <a:pPr marL="0" indent="0">
              <a:buNone/>
            </a:pPr>
            <a:r>
              <a:rPr lang="en-US" dirty="0"/>
              <a:t>	Perp = (¼ * ¼ * ¼* ¼ * ¼ * …. * 1/120K * 1/120K * ….)^(-1/120K)</a:t>
            </a:r>
          </a:p>
          <a:p>
            <a:pPr marL="0" indent="0">
              <a:buNone/>
            </a:pPr>
            <a:r>
              <a:rPr lang="en-US" dirty="0"/>
              <a:t>But this can be arithmetically simplified to just N = 4:  the operator (1/4), the sales (1/4), the tech support (1/4), and the 30,000 names (1/120,000):</a:t>
            </a:r>
          </a:p>
          <a:p>
            <a:pPr marL="0" indent="0">
              <a:buNone/>
            </a:pPr>
            <a:r>
              <a:rPr lang="en-US" dirty="0"/>
              <a:t>Perplexity= ((¼ * ¼ * ¼ * 1/120K)^(-1/4) = 52.6</a:t>
            </a:r>
            <a:endParaRPr lang="en-US" sz="135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12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76" y="3810000"/>
            <a:ext cx="2894844" cy="2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61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2057400"/>
            <a:ext cx="8016240" cy="3429000"/>
          </a:xfrm>
        </p:spPr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Training 38 million words, test 1.5 million words, </a:t>
            </a:r>
            <a:r>
              <a:rPr lang="en-US" dirty="0" smtClean="0">
                <a:latin typeface="Calibri" charset="0"/>
              </a:rPr>
              <a:t>Wall Street Journal</a:t>
            </a:r>
            <a:endParaRPr lang="en-US" dirty="0">
              <a:latin typeface="Calibri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85800" y="3505200"/>
          <a:ext cx="7391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3200" dirty="0"/>
                        <a:t>N-gram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Trigram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3200" dirty="0"/>
                        <a:t>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57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09800"/>
            <a:ext cx="3886200" cy="3200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>
                <a:latin typeface="Calibri" charset="0"/>
              </a:rPr>
              <a:t>Choose a random bigram </a:t>
            </a:r>
          </a:p>
          <a:p>
            <a:pPr marL="0" indent="0">
              <a:buNone/>
            </a:pPr>
            <a:r>
              <a:rPr lang="en-US" sz="2000" dirty="0">
                <a:latin typeface="Calibri" charset="0"/>
              </a:rPr>
              <a:t> (&lt;s&gt;, w) according to its probability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Now choose a random bigram        (w, x) according to its probability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Then string the words together</a:t>
            </a:r>
            <a:endParaRPr lang="en-US" sz="20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600" y="2362200"/>
            <a:ext cx="525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want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to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eat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Chinese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        food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60" y="1295400"/>
            <a:ext cx="771144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 most cases probability of bigram and trigram are zeros, What we should do in these cases? </a:t>
            </a:r>
            <a:endParaRPr lang="ar-SA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5334000"/>
            <a:ext cx="609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This is how a </a:t>
            </a:r>
            <a:r>
              <a:rPr lang="en-US" dirty="0"/>
              <a:t>sentence </a:t>
            </a:r>
            <a:r>
              <a:rPr lang="en-US" dirty="0" smtClean="0"/>
              <a:t> is generated from bigram model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619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51" y="1524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438400"/>
            <a:ext cx="8388303" cy="338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1066800"/>
            <a:ext cx="7315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This is a generated sentence from a model trained on Shakespeare stories.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52197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3657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bigrams.</a:t>
            </a:r>
          </a:p>
          <a:p>
            <a:pPr lvl="1"/>
            <a:r>
              <a:rPr lang="en-US" sz="2800" dirty="0">
                <a:latin typeface="Calibri" charset="0"/>
              </a:rPr>
              <a:t>So 99.96% of the possible bigrams were never seen (have zero entries in the table)</a:t>
            </a:r>
          </a:p>
          <a:p>
            <a:pPr eaLnBrk="1" hangingPunct="1"/>
            <a:r>
              <a:rPr lang="en-US" sz="3200" dirty="0" err="1">
                <a:latin typeface="Calibri" charset="0"/>
              </a:rPr>
              <a:t>Quadrigrams</a:t>
            </a:r>
            <a:r>
              <a:rPr lang="en-US" sz="3200" dirty="0">
                <a:latin typeface="Calibri" charset="0"/>
              </a:rPr>
              <a:t> worse:   What's coming out looks like Shakespeare because it </a:t>
            </a:r>
            <a:r>
              <a:rPr lang="en-US" sz="3200" b="1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254240" cy="9280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Wall Street Journal is </a:t>
            </a:r>
            <a:r>
              <a:rPr lang="en-US" dirty="0" smtClean="0"/>
              <a:t>tested on Shakespeare corpus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385248"/>
            <a:ext cx="8150351" cy="299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14400" y="4724400"/>
            <a:ext cx="8229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N-grams only work well for word prediction if the test corpus </a:t>
            </a:r>
            <a:r>
              <a:rPr lang="en-US" dirty="0" err="1" smtClean="0"/>
              <a:t>simmilar</a:t>
            </a:r>
            <a:r>
              <a:rPr lang="en-US" dirty="0" smtClean="0"/>
              <a:t> to training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generalize the model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6868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dangers </a:t>
            </a:r>
            <a:r>
              <a:rPr lang="en-US" dirty="0"/>
              <a:t>of overfitting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We need to train robust models that generalize!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But occur in the test set</a:t>
            </a:r>
          </a:p>
        </p:txBody>
      </p:sp>
    </p:spTree>
    <p:extLst>
      <p:ext uri="{BB962C8B-B14F-4D97-AF65-F5344CB8AC3E}">
        <p14:creationId xmlns:p14="http://schemas.microsoft.com/office/powerpoint/2010/main" val="20957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7140"/>
            <a:ext cx="47244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 training set used to train the model: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800" dirty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800" dirty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800" dirty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800" dirty="0">
                <a:latin typeface="Calibri"/>
                <a:ea typeface="ＭＳ Ｐゴシック" charset="0"/>
                <a:cs typeface="Calibri"/>
              </a:rPr>
              <a:t>… denied the </a:t>
            </a:r>
            <a:r>
              <a:rPr lang="en-US" sz="2800" dirty="0" smtClean="0">
                <a:latin typeface="Calibri"/>
                <a:ea typeface="ＭＳ Ｐゴシック" charset="0"/>
                <a:cs typeface="Calibri"/>
              </a:rPr>
              <a:t>request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28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800" dirty="0" smtClean="0">
                <a:latin typeface="Calibri"/>
                <a:ea typeface="ＭＳ Ｐゴシック" charset="0"/>
                <a:cs typeface="Calibri"/>
              </a:rPr>
              <a:t>What happen when we test this: </a:t>
            </a:r>
            <a:endParaRPr lang="en-US" sz="28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800" dirty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58267" y="1981200"/>
            <a:ext cx="441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457200" lvl="1" indent="0">
              <a:lnSpc>
                <a:spcPct val="70000"/>
              </a:lnSpc>
              <a:buClr>
                <a:srgbClr val="000000"/>
              </a:buClr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457200" lvl="1" indent="0">
              <a:lnSpc>
                <a:spcPct val="70000"/>
              </a:lnSpc>
              <a:buClr>
                <a:srgbClr val="000000"/>
              </a:buClr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97800"/>
            <a:ext cx="4038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Example</a:t>
            </a:r>
            <a:endParaRPr lang="ar-S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58844" y="3354720"/>
            <a:ext cx="3581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If we build a MT based on this model, the MT will refuse these sentences because it did not appear in the training 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984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probability bigrams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Bigrams with zero probability</a:t>
            </a:r>
          </a:p>
          <a:p>
            <a:pPr lvl="1"/>
            <a:r>
              <a:rPr lang="en-US" dirty="0"/>
              <a:t>mean that we will assign 0 probability to the test set!</a:t>
            </a:r>
          </a:p>
          <a:p>
            <a:r>
              <a:rPr lang="en-US" dirty="0"/>
              <a:t>And hence we cannot compute perplexity (can’t divide by 0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Solution is </a:t>
            </a:r>
          </a:p>
          <a:p>
            <a:r>
              <a:rPr lang="en-US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9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305800" cy="33337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>
                <a:latin typeface="Calibri" charset="0"/>
              </a:rPr>
              <a:t>)     </a:t>
            </a:r>
            <a:r>
              <a:rPr lang="en-US" dirty="0" smtClean="0">
                <a:latin typeface="Calibri" charset="0"/>
              </a:rPr>
              <a:t>is </a:t>
            </a:r>
            <a:r>
              <a:rPr lang="en-US" dirty="0">
                <a:latin typeface="Calibri" charset="0"/>
              </a:rPr>
              <a:t>called a </a:t>
            </a:r>
            <a:r>
              <a:rPr lang="en-US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Better: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" y="57912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Ital"/>
              </a:rPr>
              <a:t>How to compute </a:t>
            </a:r>
            <a:r>
              <a:rPr lang="en-US" dirty="0" smtClean="0">
                <a:latin typeface="NimbusRomNo9L-Regu"/>
              </a:rPr>
              <a:t>the </a:t>
            </a:r>
            <a:r>
              <a:rPr lang="en-US" dirty="0">
                <a:latin typeface="NimbusRomNo9L-Regu"/>
              </a:rPr>
              <a:t>probability of a word </a:t>
            </a:r>
            <a:r>
              <a:rPr lang="en-US" dirty="0">
                <a:latin typeface="NimbusRomNo9L-ReguItal"/>
              </a:rPr>
              <a:t>w </a:t>
            </a:r>
            <a:r>
              <a:rPr lang="en-US" dirty="0" smtClean="0">
                <a:latin typeface="NimbusRomNo9L-Regu"/>
              </a:rPr>
              <a:t>given some </a:t>
            </a:r>
            <a:r>
              <a:rPr lang="en-US" dirty="0">
                <a:latin typeface="NimbusRomNo9L-Regu"/>
              </a:rPr>
              <a:t>history </a:t>
            </a:r>
            <a:r>
              <a:rPr lang="en-US" dirty="0" smtClean="0">
                <a:latin typeface="NimbusRomNo9L-ReguItal"/>
              </a:rPr>
              <a:t>h </a:t>
            </a:r>
            <a:r>
              <a:rPr lang="en-US" dirty="0">
                <a:latin typeface="NimbusRomNo9L-ReguItal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 err="1">
                <a:latin typeface="NimbusRomNo9L-ReguItal"/>
              </a:rPr>
              <a:t>w</a:t>
            </a:r>
            <a:r>
              <a:rPr lang="en-US" dirty="0" err="1">
                <a:latin typeface="CMSY10"/>
              </a:rPr>
              <a:t>|</a:t>
            </a:r>
            <a:r>
              <a:rPr lang="en-US" dirty="0" err="1">
                <a:latin typeface="NimbusRomNo9L-ReguItal"/>
              </a:rPr>
              <a:t>h</a:t>
            </a:r>
            <a:r>
              <a:rPr lang="en-US" dirty="0" smtClean="0">
                <a:latin typeface="CMR10"/>
              </a:rPr>
              <a:t>)</a:t>
            </a:r>
            <a:r>
              <a:rPr lang="en-US" dirty="0" smtClean="0">
                <a:latin typeface="NimbusRomNo9L-Regu"/>
              </a:rPr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501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97140"/>
            <a:ext cx="82296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>
                <a:latin typeface="Calibri"/>
                <a:ea typeface="ＭＳ Ｐゴシック" charset="0"/>
                <a:cs typeface="Calibri"/>
              </a:rPr>
              <a:t>When we have sparse statistics:</a:t>
            </a: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3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228600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4191001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98120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305300" y="27051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991100" y="29337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676900" y="31623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423025" y="290988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134100" y="31623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804025" y="291782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7185025" y="291782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9718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419100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305300" y="49149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991100" y="51435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676900" y="53721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346825" y="505142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134100" y="53721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759575" y="505142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216775" y="505142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51816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419600" y="5029200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5105400" y="5257800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753100" y="544830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210300" y="544830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58000" y="563880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15200" y="563880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72400" y="563880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32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184" y="403160"/>
            <a:ext cx="7162800" cy="968440"/>
          </a:xfrm>
        </p:spPr>
        <p:txBody>
          <a:bodyPr>
            <a:normAutofit fontScale="90000"/>
          </a:bodyPr>
          <a:lstStyle/>
          <a:p>
            <a:r>
              <a:rPr lang="en-US" dirty="0"/>
              <a:t>Add-one </a:t>
            </a:r>
            <a:r>
              <a:rPr lang="en-US" dirty="0" smtClean="0"/>
              <a:t>estimation(</a:t>
            </a:r>
            <a:r>
              <a:rPr lang="en-US" dirty="0" smtClean="0">
                <a:latin typeface="Calibri" charset="0"/>
              </a:rPr>
              <a:t>Laplace smoothing)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50721"/>
            <a:ext cx="7543801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charset="0"/>
              </a:rPr>
              <a:t>Pretend </a:t>
            </a:r>
            <a:r>
              <a:rPr lang="en-US" dirty="0">
                <a:latin typeface="Calibri" charset="0"/>
              </a:rPr>
              <a:t>we saw each word one more time than we did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MLE estimate: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Add-1 estimate: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4038600" y="3729038"/>
          <a:ext cx="37211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29038"/>
                        <a:ext cx="37211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3921125" y="4948238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4948238"/>
                        <a:ext cx="42497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0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The maximum likelihood estimate</a:t>
            </a:r>
          </a:p>
          <a:p>
            <a:pPr lvl="1"/>
            <a:r>
              <a:rPr lang="en-US" dirty="0">
                <a:latin typeface="Calibri" charset="0"/>
              </a:rPr>
              <a:t>of some parameter of a model M from a training set 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maximizes 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</a:t>
            </a:r>
            <a:r>
              <a:rPr lang="en-US" sz="2000" dirty="0" smtClean="0">
                <a:latin typeface="Calibri" charset="0"/>
              </a:rPr>
              <a:t>“fun” </a:t>
            </a:r>
            <a:r>
              <a:rPr lang="en-US" sz="2000" dirty="0">
                <a:latin typeface="Calibri" charset="0"/>
              </a:rPr>
              <a:t>occurs 400 times in a corpus of a million words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What is the probability that a random word from some other text will be </a:t>
            </a:r>
            <a:r>
              <a:rPr lang="en-US" sz="2000" dirty="0" smtClean="0">
                <a:latin typeface="Calibri" charset="0"/>
              </a:rPr>
              <a:t>“fun”?</a:t>
            </a:r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MLE estimate is 400/1,000,000 = .0004</a:t>
            </a:r>
          </a:p>
          <a:p>
            <a:r>
              <a:rPr lang="en-US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dirty="0">
                <a:latin typeface="Calibri" charset="0"/>
              </a:rPr>
              <a:t>But it is the </a:t>
            </a:r>
            <a:r>
              <a:rPr lang="en-US" b="1" dirty="0">
                <a:latin typeface="Calibri" charset="0"/>
              </a:rPr>
              <a:t>estimate</a:t>
            </a:r>
            <a:r>
              <a:rPr lang="en-US" dirty="0">
                <a:latin typeface="Calibri" charset="0"/>
              </a:rPr>
              <a:t> that makes it </a:t>
            </a:r>
            <a:r>
              <a:rPr lang="en-US" b="1" dirty="0">
                <a:latin typeface="Calibri" charset="0"/>
              </a:rPr>
              <a:t>most likely</a:t>
            </a:r>
            <a:r>
              <a:rPr lang="en-US" dirty="0">
                <a:latin typeface="Calibri" charset="0"/>
              </a:rPr>
              <a:t> that </a:t>
            </a:r>
            <a:r>
              <a:rPr lang="en-US" dirty="0" smtClean="0">
                <a:latin typeface="Calibri" charset="0"/>
              </a:rPr>
              <a:t>“fun” </a:t>
            </a:r>
            <a:r>
              <a:rPr lang="en-US" dirty="0">
                <a:latin typeface="Calibri" charset="0"/>
              </a:rPr>
              <a:t>will occur 400 times in a million word corpus.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59" y="1149096"/>
            <a:ext cx="7543800" cy="6803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8610600" cy="306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666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79761"/>
            <a:ext cx="5486400" cy="11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1" y="3505201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467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9247" y="3048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81200"/>
            <a:ext cx="5715848" cy="10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83775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0" y="1219200"/>
            <a:ext cx="7696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Take previous probabilities and reconstitute the counts imagining that we see these  bigrams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56101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Compare with raw 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62" y="1655128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86492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Arrow 1"/>
          <p:cNvSpPr/>
          <p:nvPr/>
        </p:nvSpPr>
        <p:spPr>
          <a:xfrm>
            <a:off x="304800" y="2438400"/>
            <a:ext cx="16002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Original counts</a:t>
            </a:r>
            <a:endParaRPr lang="ar-SA" dirty="0"/>
          </a:p>
        </p:txBody>
      </p:sp>
      <p:sp>
        <p:nvSpPr>
          <p:cNvPr id="7" name="Right Arrow 6"/>
          <p:cNvSpPr/>
          <p:nvPr/>
        </p:nvSpPr>
        <p:spPr>
          <a:xfrm>
            <a:off x="304800" y="4307581"/>
            <a:ext cx="1589762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Reconstituted counts</a:t>
            </a:r>
            <a:endParaRPr lang="ar-SA" sz="1400" dirty="0"/>
          </a:p>
        </p:txBody>
      </p:sp>
    </p:spTree>
    <p:extLst>
      <p:ext uri="{BB962C8B-B14F-4D97-AF65-F5344CB8AC3E}">
        <p14:creationId xmlns:p14="http://schemas.microsoft.com/office/powerpoint/2010/main" val="3158895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Add-1 estimation is </a:t>
            </a:r>
            <a:r>
              <a:rPr lang="en-US" dirty="0" smtClean="0"/>
              <a:t>not accurate estimator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Calibri" charset="0"/>
              </a:rPr>
              <a:t>So add-1 isn’t used for N-grams: </a:t>
            </a:r>
          </a:p>
          <a:p>
            <a:pPr lvl="1"/>
            <a:r>
              <a:rPr lang="en-US" sz="2800" dirty="0">
                <a:latin typeface="Calibri" charset="0"/>
              </a:rPr>
              <a:t>We’ll see better methods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But add-1 is used to smooth other NLP models</a:t>
            </a:r>
          </a:p>
          <a:p>
            <a:pPr lvl="1"/>
            <a:r>
              <a:rPr lang="en-US" sz="3200" dirty="0">
                <a:latin typeface="Calibri" charset="0"/>
              </a:rPr>
              <a:t>For text classification 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In domains where the number of zeros isn’t so huge</a:t>
            </a:r>
            <a:r>
              <a:rPr lang="en-US" sz="3200" dirty="0" smtClean="0">
                <a:latin typeface="Calibri" charset="0"/>
              </a:rPr>
              <a:t>.</a:t>
            </a:r>
          </a:p>
          <a:p>
            <a:pPr lvl="1"/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lvl="1" eaLnBrk="1" hangingPunct="1"/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34400" cy="3657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ea typeface="ＭＳ Ｐゴシック" charset="0"/>
              </a:rPr>
              <a:t>Sometimes it helps to use </a:t>
            </a:r>
            <a:r>
              <a:rPr lang="en-US" b="1" dirty="0">
                <a:ea typeface="ＭＳ Ｐゴシック" charset="0"/>
              </a:rPr>
              <a:t>less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context (just switch between 1-gram, 2-gram, 3-gram)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Condition on less context for contexts you haven’</a:t>
            </a:r>
            <a:r>
              <a:rPr lang="en-US" altLang="ja-JP" dirty="0">
                <a:ea typeface="ＭＳ Ｐゴシック" charset="0"/>
              </a:rPr>
              <a:t>t 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</a:p>
          <a:p>
            <a:pPr lvl="1"/>
            <a:r>
              <a:rPr lang="en-US" dirty="0">
                <a:ea typeface="ＭＳ Ｐゴシック" charset="0"/>
              </a:rPr>
              <a:t>use trigram if you have good evidence,</a:t>
            </a:r>
          </a:p>
          <a:p>
            <a:pPr lvl="1"/>
            <a:r>
              <a:rPr lang="en-US" dirty="0">
                <a:ea typeface="ＭＳ Ｐゴシック" charset="0"/>
              </a:rPr>
              <a:t>otherwise bigram, otherwise unigram</a:t>
            </a:r>
          </a:p>
          <a:p>
            <a:pPr eaLnBrk="1" hangingPunct="1"/>
            <a:r>
              <a:rPr lang="en-US" b="1" dirty="0" smtClean="0">
                <a:ea typeface="ＭＳ Ｐゴシック" charset="0"/>
              </a:rPr>
              <a:t>Or use Interpolation</a:t>
            </a:r>
            <a:r>
              <a:rPr lang="en-US" b="1" dirty="0">
                <a:ea typeface="ＭＳ Ｐゴシック" charset="0"/>
              </a:rPr>
              <a:t>: </a:t>
            </a:r>
          </a:p>
          <a:p>
            <a:pPr lvl="1"/>
            <a:r>
              <a:rPr lang="en-US" dirty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Interpolation works better</a:t>
            </a:r>
          </a:p>
        </p:txBody>
      </p:sp>
    </p:spTree>
    <p:extLst>
      <p:ext uri="{BB962C8B-B14F-4D97-AF65-F5344CB8AC3E}">
        <p14:creationId xmlns:p14="http://schemas.microsoft.com/office/powerpoint/2010/main" val="3967906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Interpolation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0980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2806521"/>
            <a:ext cx="3657600" cy="99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1" y="4343401"/>
            <a:ext cx="4992027" cy="14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933495"/>
            <a:ext cx="1331728" cy="81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24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244006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763000" cy="3733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>
                <a:latin typeface="Calibri" charset="0"/>
              </a:rPr>
              <a:t>λs</a:t>
            </a:r>
            <a:r>
              <a:rPr lang="en-US" dirty="0">
                <a:latin typeface="Calibri" charset="0"/>
              </a:rPr>
              <a:t> to maximize the probability of held-out data: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Fix the N-gram probabilities (on the training data)</a:t>
            </a:r>
          </a:p>
          <a:p>
            <a:pPr lvl="1"/>
            <a:r>
              <a:rPr lang="en-US" dirty="0">
                <a:latin typeface="Calibri" charset="0"/>
              </a:rPr>
              <a:t>Then search for </a:t>
            </a:r>
            <a:r>
              <a:rPr lang="en-US" dirty="0" err="1">
                <a:latin typeface="Calibri" charset="0"/>
              </a:rPr>
              <a:t>λs</a:t>
            </a:r>
            <a:r>
              <a:rPr lang="en-US" dirty="0">
                <a:latin typeface="Calibri" charset="0"/>
              </a:rPr>
              <a:t> that give largest probability to held-out set: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2590800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 panose="020F0502020204030204"/>
              </a:rPr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1" y="2590800"/>
            <a:ext cx="1325217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2590800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Test </a:t>
            </a:r>
          </a:p>
          <a:p>
            <a:pPr algn="ctr"/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356000"/>
              </p:ext>
            </p:extLst>
          </p:nvPr>
        </p:nvGraphicFramePr>
        <p:xfrm>
          <a:off x="1150938" y="5056188"/>
          <a:ext cx="68595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" imgW="3213000" imgH="342720" progId="Equation.3">
                  <p:embed/>
                </p:oleObj>
              </mc:Choice>
              <mc:Fallback>
                <p:oleObj name="Equation" r:id="rId3" imgW="3213000" imgH="34272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056188"/>
                        <a:ext cx="68595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own Arrow 1"/>
          <p:cNvSpPr/>
          <p:nvPr/>
        </p:nvSpPr>
        <p:spPr>
          <a:xfrm>
            <a:off x="3733801" y="1219200"/>
            <a:ext cx="235347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Validation data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43751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3800" cy="8518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599162" y="1676400"/>
            <a:ext cx="8534400" cy="39433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Out Of Vocabulary</a:t>
            </a:r>
            <a:r>
              <a:rPr lang="en-US" sz="20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2930441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327660" y="1600200"/>
            <a:ext cx="8534400" cy="33337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2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for Web-scale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“Stupid </a:t>
            </a:r>
            <a:r>
              <a:rPr lang="en-US" dirty="0" err="1" smtClean="0"/>
              <a:t>backoff</a:t>
            </a:r>
            <a:r>
              <a:rPr lang="en-US" dirty="0" smtClean="0"/>
              <a:t> algorithm” </a:t>
            </a:r>
            <a:r>
              <a:rPr lang="en-US" dirty="0"/>
              <a:t>(</a:t>
            </a:r>
            <a:r>
              <a:rPr lang="en-US" dirty="0" err="1"/>
              <a:t>Brants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 2007)</a:t>
            </a:r>
          </a:p>
          <a:p>
            <a:r>
              <a:rPr lang="en-US" dirty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>
                <a:latin typeface="Lucida Sans" charset="0"/>
                <a:ea typeface="ＭＳ Ｐゴシック" charset="0"/>
              </a:rPr>
              <a:pPr/>
              <a:t>53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378430"/>
              </p:ext>
            </p:extLst>
          </p:nvPr>
        </p:nvGraphicFramePr>
        <p:xfrm>
          <a:off x="1338263" y="3481388"/>
          <a:ext cx="569595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3085920" imgH="685800" progId="Equation.3">
                  <p:embed/>
                </p:oleObj>
              </mc:Choice>
              <mc:Fallback>
                <p:oleObj name="Equation" r:id="rId3" imgW="3085920" imgH="685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8263" y="3481388"/>
                        <a:ext cx="5695950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35113" y="5029200"/>
          <a:ext cx="21066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5" imgW="1117600" imgH="393700" progId="Equation.3">
                  <p:embed/>
                </p:oleObj>
              </mc:Choice>
              <mc:Fallback>
                <p:oleObj name="Equation" r:id="rId5" imgW="1117600" imgH="3937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5113" y="5029200"/>
                        <a:ext cx="2106612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314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Smoothing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Add-1 smoothing: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for text categorization, not for language modeling</a:t>
            </a:r>
          </a:p>
          <a:p>
            <a:r>
              <a:rPr lang="en-US" dirty="0"/>
              <a:t>The most commonly used method:</a:t>
            </a:r>
          </a:p>
          <a:p>
            <a:pPr lvl="1"/>
            <a:r>
              <a:rPr lang="en-US" dirty="0"/>
              <a:t>Extended Interpolated </a:t>
            </a:r>
            <a:r>
              <a:rPr lang="en-US" dirty="0" err="1"/>
              <a:t>Kneser</a:t>
            </a:r>
            <a:r>
              <a:rPr lang="en-US" dirty="0"/>
              <a:t>-Ney</a:t>
            </a:r>
          </a:p>
          <a:p>
            <a:r>
              <a:rPr lang="en-US" dirty="0"/>
              <a:t>For very large N-grams like the Web:</a:t>
            </a:r>
          </a:p>
          <a:p>
            <a:pPr lvl="1"/>
            <a:r>
              <a:rPr lang="en-US" dirty="0"/>
              <a:t>Stupid </a:t>
            </a:r>
            <a:r>
              <a:rPr lang="en-US" dirty="0" err="1"/>
              <a:t>backoff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Advanced: </a:t>
            </a:r>
          </a:p>
          <a:p>
            <a:pPr>
              <a:buNone/>
            </a:pPr>
            <a:r>
              <a:rPr lang="en-US" dirty="0" err="1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-Ney Smoothing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>
                <a:latin typeface="Lucida Sans" charset="0"/>
                <a:ea typeface="ＭＳ Ｐゴシック" charset="0"/>
              </a:rPr>
              <a:pPr/>
              <a:t>54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32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467600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Absolute discounting: just subtract a little from each count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54864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Calibri"/>
                <a:ea typeface="ＭＳ Ｐゴシック" charset="0"/>
                <a:cs typeface="Calibri"/>
              </a:rPr>
              <a:t>Suppose we wanted to subtract a little from a count of 4 to save probability mass for the zeros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Calibri"/>
                <a:ea typeface="ＭＳ Ｐゴシック" charset="0"/>
                <a:cs typeface="Calibri"/>
              </a:rPr>
              <a:t>How much to subtract ?</a:t>
            </a:r>
          </a:p>
          <a:p>
            <a:pPr>
              <a:lnSpc>
                <a:spcPct val="90000"/>
              </a:lnSpc>
            </a:pPr>
            <a:endParaRPr lang="en-US" sz="1300" dirty="0">
              <a:ea typeface="ＭＳ Ｐゴシック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Calibri"/>
              </a:rPr>
              <a:t>Church and Gale (1991)’s clever idea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Calibri"/>
              </a:rPr>
              <a:t>Divide up 22 million words of AP Newswire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Calibri"/>
              </a:rPr>
              <a:t>Training and held-out set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Calibri"/>
              </a:rPr>
              <a:t>for each bigram in the training set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Calibri"/>
              </a:rPr>
              <a:t>see the actual count in the held-out set!</a:t>
            </a: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It sure looks like c* = (c - .75)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/>
        </p:nvGraphicFramePr>
        <p:xfrm>
          <a:off x="5867400" y="2057400"/>
          <a:ext cx="3200400" cy="3717036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training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heldout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 set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5.23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28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382000" cy="36576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Recall the definition of conditional 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alibri" charset="0"/>
              </a:rPr>
              <a:t>p(B|A) = P(A,B)/P(A)</a:t>
            </a:r>
            <a:r>
              <a:rPr lang="en-US" sz="3600" dirty="0">
                <a:latin typeface="Calibri" charset="0"/>
              </a:rPr>
              <a:t>	</a:t>
            </a:r>
            <a:r>
              <a:rPr lang="en-US" dirty="0">
                <a:latin typeface="Calibri" charset="0"/>
              </a:rPr>
              <a:t>Rewriting:   </a:t>
            </a:r>
            <a:r>
              <a:rPr lang="en-US" b="1" dirty="0">
                <a:latin typeface="Calibri" charset="0"/>
              </a:rPr>
              <a:t>P(A,B) = P(A)P(B|A)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dirty="0">
                <a:latin typeface="Calibri" charset="0"/>
              </a:rPr>
              <a:t> P(A,B,C,D)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dirty="0">
                <a:latin typeface="Calibri" charset="0"/>
              </a:rPr>
              <a:t>  P(x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,x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,x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,…,</a:t>
            </a:r>
            <a:r>
              <a:rPr lang="en-US" dirty="0" err="1">
                <a:latin typeface="Calibri" charset="0"/>
              </a:rPr>
              <a:t>x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= P(x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)P(x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|x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)P(x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|x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,x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)…P(x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|x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,…,x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4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219201"/>
            <a:ext cx="7543800" cy="6803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2057400"/>
            <a:ext cx="8168640" cy="34290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r>
              <a:rPr lang="en-US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047159"/>
              </p:ext>
            </p:extLst>
          </p:nvPr>
        </p:nvGraphicFramePr>
        <p:xfrm>
          <a:off x="1330325" y="2684463"/>
          <a:ext cx="64833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2361960" imgH="342720" progId="Equation.3">
                  <p:embed/>
                </p:oleObj>
              </mc:Choice>
              <mc:Fallback>
                <p:oleObj name="Equation" r:id="rId4" imgW="2361960" imgH="34272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684463"/>
                        <a:ext cx="6483350" cy="944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3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6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95112"/>
              </p:ext>
            </p:extLst>
          </p:nvPr>
        </p:nvGraphicFramePr>
        <p:xfrm>
          <a:off x="1462088" y="2652713"/>
          <a:ext cx="5989637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2565360" imgH="863280" progId="Equation.3">
                  <p:embed/>
                </p:oleObj>
              </mc:Choice>
              <mc:Fallback>
                <p:oleObj name="Equation" r:id="rId4" imgW="2565360" imgH="86328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652713"/>
                        <a:ext cx="5989637" cy="20240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7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94672" y="2367366"/>
            <a:ext cx="7543801" cy="3429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>
              <a:buNone/>
            </a:pP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457200" y="3328502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28502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28600" y="5039532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39532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990601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278564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Andrei Markov</a:t>
            </a:r>
          </a:p>
        </p:txBody>
      </p:sp>
    </p:spTree>
    <p:extLst>
      <p:ext uri="{BB962C8B-B14F-4D97-AF65-F5344CB8AC3E}">
        <p14:creationId xmlns:p14="http://schemas.microsoft.com/office/powerpoint/2010/main" val="35881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IMU4(en) - コピー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2_LIMU4(en) - コピー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LIMU4(en) - コピ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2777</Words>
  <Application>Microsoft Office PowerPoint</Application>
  <PresentationFormat>On-screen Show (4:3)</PresentationFormat>
  <Paragraphs>543</Paragraphs>
  <Slides>55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80" baseType="lpstr">
      <vt:lpstr>ＭＳ Ｐゴシック</vt:lpstr>
      <vt:lpstr>ＭＳ Ｐゴシック</vt:lpstr>
      <vt:lpstr>Arial</vt:lpstr>
      <vt:lpstr>Calibri</vt:lpstr>
      <vt:lpstr>Calibri Light</vt:lpstr>
      <vt:lpstr>CMR10</vt:lpstr>
      <vt:lpstr>CMSY10</vt:lpstr>
      <vt:lpstr>Courier</vt:lpstr>
      <vt:lpstr>Lucida Sans</vt:lpstr>
      <vt:lpstr>Lucida Sans Unicode</vt:lpstr>
      <vt:lpstr>NimbusRomNo9L-Medi</vt:lpstr>
      <vt:lpstr>NimbusRomNo9L-Regu</vt:lpstr>
      <vt:lpstr>NimbusRomNo9L-ReguItal</vt:lpstr>
      <vt:lpstr>Symbol</vt:lpstr>
      <vt:lpstr>Tahoma</vt:lpstr>
      <vt:lpstr>Times</vt:lpstr>
      <vt:lpstr>Verdana</vt:lpstr>
      <vt:lpstr>Wingdings</vt:lpstr>
      <vt:lpstr>Wingdings 2</vt:lpstr>
      <vt:lpstr>Wingdings 3</vt:lpstr>
      <vt:lpstr>Concourse</vt:lpstr>
      <vt:lpstr>Clarity</vt:lpstr>
      <vt:lpstr>2_LIMU4(en) - コピー</vt:lpstr>
      <vt:lpstr>Retrospect</vt:lpstr>
      <vt:lpstr>Equation</vt:lpstr>
      <vt:lpstr>CS 463 Natural Language Processing</vt:lpstr>
      <vt:lpstr>PowerPoint Presentation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Google N-Gram Release, August 2006</vt:lpstr>
      <vt:lpstr>Google N-Gram Release</vt:lpstr>
      <vt:lpstr>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The Shannon Game intuition for perplexity</vt:lpstr>
      <vt:lpstr>The Shannon Game intuition for perplexity</vt:lpstr>
      <vt:lpstr>Perplexity as branching factor</vt:lpstr>
      <vt:lpstr>Lower perplexity = better model</vt:lpstr>
      <vt:lpstr>The Shannon Visualization Method</vt:lpstr>
      <vt:lpstr>Approximating Shakespeare</vt:lpstr>
      <vt:lpstr>Shakespeare as corpus</vt:lpstr>
      <vt:lpstr>The Wall Street Journal is tested on Shakespeare corpus</vt:lpstr>
      <vt:lpstr>The dangers of overfitting</vt:lpstr>
      <vt:lpstr>Zeros</vt:lpstr>
      <vt:lpstr>Zero probability bigrams</vt:lpstr>
      <vt:lpstr>The intuition of smoothing (from Dan Klein)</vt:lpstr>
      <vt:lpstr>Add-one estimation(Laplace smoothing) 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not accurate estimator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  <vt:lpstr>Absolute discounting: just subtract a little from each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Programming I</dc:title>
  <dc:creator>Saleh Haridy</dc:creator>
  <cp:lastModifiedBy>Saleh Haridy</cp:lastModifiedBy>
  <cp:revision>220</cp:revision>
  <dcterms:created xsi:type="dcterms:W3CDTF">2020-01-27T07:55:28Z</dcterms:created>
  <dcterms:modified xsi:type="dcterms:W3CDTF">2023-08-28T08:55:37Z</dcterms:modified>
</cp:coreProperties>
</file>