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306" r:id="rId4"/>
    <p:sldId id="307" r:id="rId5"/>
    <p:sldId id="308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70" r:id="rId16"/>
    <p:sldId id="269" r:id="rId17"/>
    <p:sldId id="291" r:id="rId18"/>
    <p:sldId id="273" r:id="rId19"/>
    <p:sldId id="305" r:id="rId20"/>
    <p:sldId id="279" r:id="rId21"/>
    <p:sldId id="281" r:id="rId22"/>
    <p:sldId id="282" r:id="rId23"/>
    <p:sldId id="283" r:id="rId24"/>
    <p:sldId id="284" r:id="rId25"/>
    <p:sldId id="280" r:id="rId26"/>
    <p:sldId id="285" r:id="rId27"/>
    <p:sldId id="286" r:id="rId28"/>
    <p:sldId id="299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BD72-0083-464E-A2C6-A20FEBAC03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BF4A-E40C-4533-9364-673BB535B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0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8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ccormickml.com/2016/04/19/word2vec-tutorial-the-skip-gram-mod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33605"/>
            <a:ext cx="9144000" cy="2387600"/>
          </a:xfrm>
        </p:spPr>
        <p:txBody>
          <a:bodyPr/>
          <a:lstStyle/>
          <a:p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For POS Tagging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23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词嵌入与神经网络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如何训练出一个</a:t>
            </a:r>
            <a:r>
              <a:rPr lang="en-US" altLang="zh-CN" dirty="0"/>
              <a:t>embedding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http://mccormickml.com/2016/04/19/word2vec-tutorial-the-skip-gram-model/</a:t>
            </a:r>
            <a:endParaRPr lang="en-US" altLang="zh-CN" dirty="0"/>
          </a:p>
          <a:p>
            <a:pPr lvl="1"/>
            <a:r>
              <a:rPr lang="zh-CN" altLang="en-US" dirty="0"/>
              <a:t>只需要了解，不需要自己训练。实际做的时候可以先随机初始化。</a:t>
            </a:r>
            <a:endParaRPr lang="en-US" altLang="zh-CN" dirty="0"/>
          </a:p>
          <a:p>
            <a:pPr lvl="1"/>
            <a:r>
              <a:rPr lang="zh-CN" altLang="en-US" dirty="0"/>
              <a:t>预训练词向量下载地址</a:t>
            </a:r>
            <a:endParaRPr lang="en-US" altLang="zh-CN" dirty="0"/>
          </a:p>
          <a:p>
            <a:pPr lvl="1"/>
            <a:r>
              <a:rPr lang="en-US" altLang="zh-CN" dirty="0"/>
              <a:t>https://pan.baidu.com/s/1tU3mZjLWCJCrFyknCxtLBQ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0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用最简单的前向全连接的神经网络</a:t>
            </a:r>
            <a:r>
              <a:rPr lang="en-US" altLang="zh-CN" dirty="0"/>
              <a:t>,</a:t>
            </a:r>
            <a:r>
              <a:rPr lang="zh-CN" altLang="en-US" dirty="0"/>
              <a:t>如何实现</a:t>
            </a:r>
            <a:r>
              <a:rPr lang="en-US" altLang="zh-CN" dirty="0"/>
              <a:t>POS Tagging</a:t>
            </a:r>
            <a:r>
              <a:rPr lang="zh-CN" altLang="en-US" dirty="0"/>
              <a:t>呢？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看做一个简单的分类问题：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手写数字图片识别：给定一张图片，预测该图是</a:t>
            </a:r>
            <a:r>
              <a:rPr lang="en-US" altLang="zh-CN" dirty="0"/>
              <a:t>0-9</a:t>
            </a:r>
            <a:r>
              <a:rPr lang="zh-CN" altLang="en-US" dirty="0"/>
              <a:t>（类别）中的哪个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POS Tagging</a:t>
            </a:r>
            <a:r>
              <a:rPr lang="zh-CN" altLang="en-US" dirty="0"/>
              <a:t>：给定一个词，预测该词属于哪个词性（类别）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但是词的词性是离不开句子的，单单只看一个词（其词向量）根本无法预测。因此我们要把该词放在句子中，同时看它前后的词。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所以输入为一个词及其前后两个词，转换为词向量后拼接起来（作为该词的特征），输入到隐藏层，最后输出的是对应每个词性的概率（分值）。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381975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332" y="1162370"/>
            <a:ext cx="169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 是 中国人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57848" y="1180318"/>
            <a:ext cx="1725633" cy="28983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04352" y="1180318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52567" y="1590935"/>
            <a:ext cx="481497" cy="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07262" y="89018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上下文窗口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32201" y="2068399"/>
            <a:ext cx="79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start</a:t>
            </a:r>
          </a:p>
          <a:p>
            <a:r>
              <a:rPr lang="en-US" altLang="zh-CN" sz="1400" dirty="0"/>
              <a:t>  start</a:t>
            </a:r>
          </a:p>
          <a:p>
            <a:r>
              <a:rPr lang="zh-CN" altLang="en-US" sz="1400" dirty="0"/>
              <a:t>   我</a:t>
            </a:r>
            <a:endParaRPr lang="en-US" altLang="zh-CN" sz="1400" dirty="0"/>
          </a:p>
          <a:p>
            <a:r>
              <a:rPr lang="zh-CN" altLang="en-US" sz="1400" dirty="0"/>
              <a:t>   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83580" y="2068399"/>
            <a:ext cx="78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我</a:t>
            </a:r>
            <a:endParaRPr lang="en-US" altLang="zh-CN" sz="1400" dirty="0"/>
          </a:p>
          <a:p>
            <a:r>
              <a:rPr lang="zh-CN" altLang="en-US" sz="1400" dirty="0"/>
              <a:t>    是</a:t>
            </a:r>
            <a:endParaRPr lang="en-US" altLang="zh-CN" sz="1400" dirty="0"/>
          </a:p>
          <a:p>
            <a:r>
              <a:rPr lang="zh-CN" altLang="en-US" sz="1400" dirty="0"/>
              <a:t>中国人  </a:t>
            </a:r>
            <a:endParaRPr lang="en-US" altLang="zh-CN" sz="1400" dirty="0"/>
          </a:p>
          <a:p>
            <a:r>
              <a:rPr lang="en-US" altLang="zh-CN" sz="1400" dirty="0"/>
              <a:t>   end</a:t>
            </a:r>
          </a:p>
          <a:p>
            <a:r>
              <a:rPr lang="en-US" altLang="zh-CN" sz="1400" dirty="0"/>
              <a:t>   end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62736" y="2084374"/>
            <a:ext cx="763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</a:p>
          <a:p>
            <a:r>
              <a:rPr lang="zh-CN" altLang="en-US" sz="1400" dirty="0"/>
              <a:t>  我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zh-CN" altLang="en-US" sz="1400" dirty="0"/>
              <a:t>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  <a:p>
            <a:r>
              <a:rPr lang="en-US" altLang="zh-CN" sz="1400" dirty="0"/>
              <a:t> end</a:t>
            </a:r>
          </a:p>
        </p:txBody>
      </p:sp>
      <p:sp>
        <p:nvSpPr>
          <p:cNvPr id="16" name="矩形 15"/>
          <p:cNvSpPr/>
          <p:nvPr/>
        </p:nvSpPr>
        <p:spPr>
          <a:xfrm>
            <a:off x="1224381" y="2565680"/>
            <a:ext cx="638151" cy="174408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08745" y="2523373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14317" y="2539774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264056" y="1722636"/>
            <a:ext cx="166575" cy="250048"/>
          </a:xfrm>
          <a:prstGeom prst="down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20376" y="1186829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3675756" y="2437453"/>
            <a:ext cx="299020" cy="187239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45015" y="1024807"/>
            <a:ext cx="5723768" cy="24576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51706" y="1222647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51706" y="224350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57101" y="2589129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451706" y="156293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51706" y="190321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51031" y="2624692"/>
            <a:ext cx="61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转换为索引</a:t>
            </a:r>
            <a:r>
              <a:rPr lang="en-US" altLang="zh-CN" sz="1000" dirty="0"/>
              <a:t>(</a:t>
            </a:r>
            <a:r>
              <a:rPr lang="zh-CN" altLang="en-US" sz="1000" dirty="0"/>
              <a:t>编号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668"/>
              </p:ext>
            </p:extLst>
          </p:nvPr>
        </p:nvGraphicFramePr>
        <p:xfrm>
          <a:off x="5425152" y="1248053"/>
          <a:ext cx="1626890" cy="15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0.86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0.94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0.71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>
            <a:stCxn id="23" idx="5"/>
          </p:cNvCxnSpPr>
          <p:nvPr/>
        </p:nvCxnSpPr>
        <p:spPr>
          <a:xfrm>
            <a:off x="4697557" y="1454779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13498" y="1765724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740476" y="2071413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48815" y="2413631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743154" y="1410088"/>
            <a:ext cx="678316" cy="133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52051" y="3151221"/>
            <a:ext cx="50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输入层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26130" y="2796083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Look up</a:t>
            </a:r>
            <a:endParaRPr lang="zh-CN" altLang="en-US" sz="8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891128" y="3151221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嵌入矩阵</a:t>
            </a:r>
          </a:p>
        </p:txBody>
      </p:sp>
      <p:sp>
        <p:nvSpPr>
          <p:cNvPr id="38" name="椭圆 37"/>
          <p:cNvSpPr/>
          <p:nvPr/>
        </p:nvSpPr>
        <p:spPr>
          <a:xfrm>
            <a:off x="7502009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502009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507404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502009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0484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43" name="右箭头 42"/>
          <p:cNvSpPr/>
          <p:nvPr/>
        </p:nvSpPr>
        <p:spPr>
          <a:xfrm>
            <a:off x="7135854" y="1960689"/>
            <a:ext cx="250519" cy="125885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052042" y="2126603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拼接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362813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5×100</a:t>
            </a:r>
            <a:r>
              <a:rPr lang="zh-CN" altLang="en-US" sz="800" b="1" dirty="0"/>
              <a:t>维</a:t>
            </a:r>
          </a:p>
        </p:txBody>
      </p:sp>
      <p:sp>
        <p:nvSpPr>
          <p:cNvPr id="46" name="椭圆 45"/>
          <p:cNvSpPr/>
          <p:nvPr/>
        </p:nvSpPr>
        <p:spPr>
          <a:xfrm>
            <a:off x="806825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6825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07364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06825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06672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499" y="3150506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2" name="椭圆 51"/>
          <p:cNvSpPr/>
          <p:nvPr/>
        </p:nvSpPr>
        <p:spPr>
          <a:xfrm>
            <a:off x="860800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60800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61339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60800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60647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567800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8" name="椭圆 57"/>
          <p:cNvSpPr/>
          <p:nvPr/>
        </p:nvSpPr>
        <p:spPr>
          <a:xfrm>
            <a:off x="921017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21017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21556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1017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20864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9167453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35</a:t>
            </a:r>
            <a:r>
              <a:rPr lang="zh-CN" altLang="en-US" sz="800" b="1" dirty="0"/>
              <a:t>维</a:t>
            </a:r>
          </a:p>
        </p:txBody>
      </p:sp>
      <p:cxnSp>
        <p:nvCxnSpPr>
          <p:cNvPr id="64" name="直接连接符 63"/>
          <p:cNvCxnSpPr>
            <a:stCxn id="38" idx="6"/>
            <a:endCxn id="46" idx="2"/>
          </p:cNvCxnSpPr>
          <p:nvPr/>
        </p:nvCxnSpPr>
        <p:spPr>
          <a:xfrm>
            <a:off x="7790041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8" idx="6"/>
            <a:endCxn id="49" idx="2"/>
          </p:cNvCxnSpPr>
          <p:nvPr/>
        </p:nvCxnSpPr>
        <p:spPr>
          <a:xfrm>
            <a:off x="7790041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8" idx="6"/>
            <a:endCxn id="47" idx="2"/>
          </p:cNvCxnSpPr>
          <p:nvPr/>
        </p:nvCxnSpPr>
        <p:spPr>
          <a:xfrm>
            <a:off x="7790041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8" idx="6"/>
            <a:endCxn id="48" idx="2"/>
          </p:cNvCxnSpPr>
          <p:nvPr/>
        </p:nvCxnSpPr>
        <p:spPr>
          <a:xfrm>
            <a:off x="7790041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1" idx="6"/>
            <a:endCxn id="46" idx="2"/>
          </p:cNvCxnSpPr>
          <p:nvPr/>
        </p:nvCxnSpPr>
        <p:spPr>
          <a:xfrm flipV="1">
            <a:off x="7790041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1" idx="6"/>
            <a:endCxn id="49" idx="2"/>
          </p:cNvCxnSpPr>
          <p:nvPr/>
        </p:nvCxnSpPr>
        <p:spPr>
          <a:xfrm>
            <a:off x="7790041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1" idx="6"/>
            <a:endCxn id="47" idx="2"/>
          </p:cNvCxnSpPr>
          <p:nvPr/>
        </p:nvCxnSpPr>
        <p:spPr>
          <a:xfrm>
            <a:off x="7790041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1" idx="6"/>
            <a:endCxn id="48" idx="2"/>
          </p:cNvCxnSpPr>
          <p:nvPr/>
        </p:nvCxnSpPr>
        <p:spPr>
          <a:xfrm>
            <a:off x="7790041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6"/>
            <a:endCxn id="46" idx="2"/>
          </p:cNvCxnSpPr>
          <p:nvPr/>
        </p:nvCxnSpPr>
        <p:spPr>
          <a:xfrm flipV="1">
            <a:off x="7790041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9" idx="6"/>
            <a:endCxn id="49" idx="2"/>
          </p:cNvCxnSpPr>
          <p:nvPr/>
        </p:nvCxnSpPr>
        <p:spPr>
          <a:xfrm flipV="1">
            <a:off x="7790041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9" idx="6"/>
            <a:endCxn id="47" idx="2"/>
          </p:cNvCxnSpPr>
          <p:nvPr/>
        </p:nvCxnSpPr>
        <p:spPr>
          <a:xfrm>
            <a:off x="7790041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9" idx="6"/>
            <a:endCxn id="48" idx="2"/>
          </p:cNvCxnSpPr>
          <p:nvPr/>
        </p:nvCxnSpPr>
        <p:spPr>
          <a:xfrm>
            <a:off x="7790041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6"/>
            <a:endCxn id="46" idx="2"/>
          </p:cNvCxnSpPr>
          <p:nvPr/>
        </p:nvCxnSpPr>
        <p:spPr>
          <a:xfrm flipV="1">
            <a:off x="7795436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0" idx="6"/>
            <a:endCxn id="49" idx="2"/>
          </p:cNvCxnSpPr>
          <p:nvPr/>
        </p:nvCxnSpPr>
        <p:spPr>
          <a:xfrm flipV="1">
            <a:off x="7795436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0" idx="6"/>
            <a:endCxn id="47" idx="2"/>
          </p:cNvCxnSpPr>
          <p:nvPr/>
        </p:nvCxnSpPr>
        <p:spPr>
          <a:xfrm flipV="1">
            <a:off x="7795436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0" idx="6"/>
            <a:endCxn id="48" idx="2"/>
          </p:cNvCxnSpPr>
          <p:nvPr/>
        </p:nvCxnSpPr>
        <p:spPr>
          <a:xfrm>
            <a:off x="7795436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348589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348589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348589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348589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8348589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8348589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348589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348589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8348589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8348589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348589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348589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8353984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8353984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8353984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353984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916694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916694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916694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916694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8916694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8916694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8916694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916694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8916694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8916694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8916694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8916694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8922089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8922089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8922089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8922089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747693" y="4037925"/>
            <a:ext cx="812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假设每个词用</a:t>
            </a:r>
            <a:r>
              <a:rPr lang="en-US" altLang="zh-CN" sz="2400" dirty="0"/>
              <a:t>100</a:t>
            </a:r>
            <a:r>
              <a:rPr lang="zh-CN" altLang="en-US" sz="2400" dirty="0"/>
              <a:t>维向量表示，共有</a:t>
            </a:r>
            <a:r>
              <a:rPr lang="en-US" altLang="zh-CN" sz="2400" dirty="0"/>
              <a:t>35</a:t>
            </a:r>
            <a:r>
              <a:rPr lang="zh-CN" altLang="en-US" sz="2400" dirty="0"/>
              <a:t>个可能的词性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隐藏层此处示例为</a:t>
            </a:r>
            <a:r>
              <a:rPr lang="en-US" altLang="zh-CN" sz="2400" dirty="0"/>
              <a:t>2</a:t>
            </a:r>
            <a:r>
              <a:rPr lang="zh-CN" altLang="en-US" sz="2400" dirty="0"/>
              <a:t>层，维度各</a:t>
            </a:r>
            <a:r>
              <a:rPr lang="en-US" altLang="zh-CN" sz="2400" dirty="0"/>
              <a:t>300</a:t>
            </a:r>
            <a:r>
              <a:rPr lang="zh-CN" altLang="en-US" sz="2400" dirty="0"/>
              <a:t>，实际用一层即可。激活函数可以自己选择。输出层可以用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函数得到对应标签的概率。直接取最大值作为预测的结果。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Loss</a:t>
            </a:r>
            <a:r>
              <a:rPr lang="zh-CN" altLang="en-US" sz="2400" dirty="0"/>
              <a:t>函数选择</a:t>
            </a:r>
            <a:r>
              <a:rPr lang="en-US" altLang="zh-CN" sz="2400" dirty="0"/>
              <a:t>cross-entropy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实际上还是以一个一个词为单位来预测的。</a:t>
            </a:r>
            <a:endParaRPr lang="en-US" altLang="zh-CN" sz="24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2603699" y="1162370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 + CRF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以句子为单位</a:t>
            </a:r>
            <a:endParaRPr lang="en-US" altLang="zh-CN" dirty="0"/>
          </a:p>
          <a:p>
            <a:pPr lvl="1"/>
            <a:r>
              <a:rPr lang="zh-CN" altLang="en-US" dirty="0"/>
              <a:t>结构化分类</a:t>
            </a:r>
            <a:r>
              <a:rPr lang="en-US" altLang="zh-CN" dirty="0"/>
              <a:t> : </a:t>
            </a:r>
            <a:r>
              <a:rPr lang="zh-CN" altLang="en-US" dirty="0"/>
              <a:t>给定一个词序列，输出一个词性序列</a:t>
            </a:r>
            <a:endParaRPr lang="en-US" altLang="zh-CN" dirty="0"/>
          </a:p>
          <a:p>
            <a:r>
              <a:rPr lang="zh-CN" altLang="en-US" dirty="0"/>
              <a:t>需要一个</a:t>
            </a:r>
            <a:r>
              <a:rPr lang="en-US" altLang="zh-CN" dirty="0"/>
              <a:t>bigram score</a:t>
            </a:r>
            <a:r>
              <a:rPr lang="zh-CN" altLang="en-US" dirty="0"/>
              <a:t>矩阵（转移分值矩阵）</a:t>
            </a:r>
            <a:endParaRPr lang="en-US" altLang="zh-CN" dirty="0"/>
          </a:p>
          <a:p>
            <a:pPr lvl="1"/>
            <a:r>
              <a:rPr lang="zh-CN" altLang="en-US" dirty="0"/>
              <a:t>随机初始化，作为模型参数的一部分，会随着训练调整</a:t>
            </a:r>
            <a:endParaRPr lang="en-US" altLang="zh-CN" dirty="0"/>
          </a:p>
          <a:p>
            <a:r>
              <a:rPr lang="zh-CN" altLang="en-US" dirty="0"/>
              <a:t>结果用</a:t>
            </a:r>
            <a:r>
              <a:rPr lang="en-US" altLang="zh-CN" dirty="0" err="1"/>
              <a:t>viterbi</a:t>
            </a:r>
            <a:r>
              <a:rPr lang="zh-CN" altLang="en-US" dirty="0"/>
              <a:t>算法预测</a:t>
            </a:r>
            <a:endParaRPr lang="en-US" altLang="zh-CN" dirty="0"/>
          </a:p>
          <a:p>
            <a:r>
              <a:rPr lang="zh-CN" altLang="en-US" dirty="0"/>
              <a:t>如何计算</a:t>
            </a:r>
            <a:r>
              <a:rPr lang="en-US" altLang="zh-CN" dirty="0" err="1"/>
              <a:t>crf</a:t>
            </a:r>
            <a:r>
              <a:rPr lang="en-US" altLang="zh-CN" dirty="0"/>
              <a:t>-loss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5936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752" y="1922765"/>
            <a:ext cx="169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 是 中国人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74268" y="1940713"/>
            <a:ext cx="1725633" cy="28983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20772" y="1940713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68987" y="2351330"/>
            <a:ext cx="481497" cy="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3682" y="1650583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上下文窗口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8621" y="2828794"/>
            <a:ext cx="79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start</a:t>
            </a:r>
          </a:p>
          <a:p>
            <a:r>
              <a:rPr lang="en-US" altLang="zh-CN" sz="1400" dirty="0"/>
              <a:t>  start</a:t>
            </a:r>
          </a:p>
          <a:p>
            <a:r>
              <a:rPr lang="zh-CN" altLang="en-US" sz="1400" dirty="0"/>
              <a:t>   我</a:t>
            </a:r>
            <a:endParaRPr lang="en-US" altLang="zh-CN" sz="1400" dirty="0"/>
          </a:p>
          <a:p>
            <a:r>
              <a:rPr lang="zh-CN" altLang="en-US" sz="1400" dirty="0"/>
              <a:t>   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828794"/>
            <a:ext cx="78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我</a:t>
            </a:r>
            <a:endParaRPr lang="en-US" altLang="zh-CN" sz="1400" dirty="0"/>
          </a:p>
          <a:p>
            <a:r>
              <a:rPr lang="zh-CN" altLang="en-US" sz="1400" dirty="0"/>
              <a:t>    是</a:t>
            </a:r>
            <a:endParaRPr lang="en-US" altLang="zh-CN" sz="1400" dirty="0"/>
          </a:p>
          <a:p>
            <a:r>
              <a:rPr lang="zh-CN" altLang="en-US" sz="1400" dirty="0"/>
              <a:t>中国人  </a:t>
            </a:r>
            <a:endParaRPr lang="en-US" altLang="zh-CN" sz="1400" dirty="0"/>
          </a:p>
          <a:p>
            <a:r>
              <a:rPr lang="en-US" altLang="zh-CN" sz="1400" dirty="0"/>
              <a:t>   end</a:t>
            </a:r>
          </a:p>
          <a:p>
            <a:r>
              <a:rPr lang="en-US" altLang="zh-CN" sz="1400" dirty="0"/>
              <a:t>   end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9156" y="2844769"/>
            <a:ext cx="763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</a:p>
          <a:p>
            <a:r>
              <a:rPr lang="zh-CN" altLang="en-US" sz="1400" dirty="0"/>
              <a:t>  我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zh-CN" altLang="en-US" sz="1400" dirty="0"/>
              <a:t>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  <a:p>
            <a:r>
              <a:rPr lang="en-US" altLang="zh-CN" sz="1400" dirty="0"/>
              <a:t> end</a:t>
            </a:r>
          </a:p>
        </p:txBody>
      </p:sp>
      <p:sp>
        <p:nvSpPr>
          <p:cNvPr id="12" name="矩形 11"/>
          <p:cNvSpPr/>
          <p:nvPr/>
        </p:nvSpPr>
        <p:spPr>
          <a:xfrm>
            <a:off x="40801" y="3326075"/>
            <a:ext cx="638151" cy="174408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25165" y="3283768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30737" y="3300169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80476" y="2483031"/>
            <a:ext cx="166575" cy="250048"/>
          </a:xfrm>
          <a:prstGeom prst="down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236796" y="1947224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492176" y="3197848"/>
            <a:ext cx="299020" cy="187239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1435" y="1785202"/>
            <a:ext cx="5457635" cy="24576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68126" y="1983042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68126" y="300389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73521" y="3349524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68126" y="232332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68126" y="266361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67451" y="3385087"/>
            <a:ext cx="61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转换为索引</a:t>
            </a:r>
            <a:r>
              <a:rPr lang="en-US" altLang="zh-CN" sz="1000" dirty="0"/>
              <a:t>(</a:t>
            </a:r>
            <a:r>
              <a:rPr lang="zh-CN" altLang="en-US" sz="1000" dirty="0"/>
              <a:t>编号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45617"/>
              </p:ext>
            </p:extLst>
          </p:nvPr>
        </p:nvGraphicFramePr>
        <p:xfrm>
          <a:off x="4241572" y="2008448"/>
          <a:ext cx="1626890" cy="15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0.86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0.94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0.71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>
            <a:stCxn id="19" idx="5"/>
          </p:cNvCxnSpPr>
          <p:nvPr/>
        </p:nvCxnSpPr>
        <p:spPr>
          <a:xfrm>
            <a:off x="3513977" y="2215174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29918" y="2526119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556896" y="2831808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5235" y="3174026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559574" y="2170483"/>
            <a:ext cx="678316" cy="133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168471" y="3911616"/>
            <a:ext cx="50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输入层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42550" y="3556478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Look up</a:t>
            </a:r>
            <a:endParaRPr lang="zh-CN" altLang="en-US" sz="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707548" y="3911616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嵌入矩阵</a:t>
            </a:r>
          </a:p>
        </p:txBody>
      </p:sp>
      <p:sp>
        <p:nvSpPr>
          <p:cNvPr id="34" name="椭圆 33"/>
          <p:cNvSpPr/>
          <p:nvPr/>
        </p:nvSpPr>
        <p:spPr>
          <a:xfrm>
            <a:off x="6318429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18429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23824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318429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16904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39" name="右箭头 38"/>
          <p:cNvSpPr/>
          <p:nvPr/>
        </p:nvSpPr>
        <p:spPr>
          <a:xfrm>
            <a:off x="5952274" y="2721084"/>
            <a:ext cx="250519" cy="125885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68462" y="2886998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拼接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79233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5×150</a:t>
            </a:r>
            <a:r>
              <a:rPr lang="zh-CN" altLang="en-US" sz="800" b="1" dirty="0"/>
              <a:t>维</a:t>
            </a:r>
          </a:p>
        </p:txBody>
      </p:sp>
      <p:sp>
        <p:nvSpPr>
          <p:cNvPr id="42" name="椭圆 41"/>
          <p:cNvSpPr/>
          <p:nvPr/>
        </p:nvSpPr>
        <p:spPr>
          <a:xfrm>
            <a:off x="688467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88467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89006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88467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88314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821919" y="3910901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48" name="椭圆 47"/>
          <p:cNvSpPr/>
          <p:nvPr/>
        </p:nvSpPr>
        <p:spPr>
          <a:xfrm>
            <a:off x="742442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2442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2981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42442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42289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84220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4" name="椭圆 53"/>
          <p:cNvSpPr/>
          <p:nvPr/>
        </p:nvSpPr>
        <p:spPr>
          <a:xfrm>
            <a:off x="802659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2659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03198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02659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02506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983873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35</a:t>
            </a:r>
            <a:r>
              <a:rPr lang="zh-CN" altLang="en-US" sz="800" b="1" dirty="0"/>
              <a:t>维</a:t>
            </a:r>
          </a:p>
        </p:txBody>
      </p:sp>
      <p:cxnSp>
        <p:nvCxnSpPr>
          <p:cNvPr id="60" name="直接连接符 59"/>
          <p:cNvCxnSpPr>
            <a:stCxn id="34" idx="6"/>
            <a:endCxn id="42" idx="2"/>
          </p:cNvCxnSpPr>
          <p:nvPr/>
        </p:nvCxnSpPr>
        <p:spPr>
          <a:xfrm>
            <a:off x="6606461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4" idx="6"/>
            <a:endCxn id="45" idx="2"/>
          </p:cNvCxnSpPr>
          <p:nvPr/>
        </p:nvCxnSpPr>
        <p:spPr>
          <a:xfrm>
            <a:off x="6606461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4" idx="6"/>
            <a:endCxn id="43" idx="2"/>
          </p:cNvCxnSpPr>
          <p:nvPr/>
        </p:nvCxnSpPr>
        <p:spPr>
          <a:xfrm>
            <a:off x="6606461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6"/>
            <a:endCxn id="44" idx="2"/>
          </p:cNvCxnSpPr>
          <p:nvPr/>
        </p:nvCxnSpPr>
        <p:spPr>
          <a:xfrm>
            <a:off x="6606461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7" idx="6"/>
            <a:endCxn id="42" idx="2"/>
          </p:cNvCxnSpPr>
          <p:nvPr/>
        </p:nvCxnSpPr>
        <p:spPr>
          <a:xfrm flipV="1">
            <a:off x="6606461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7" idx="6"/>
            <a:endCxn id="45" idx="2"/>
          </p:cNvCxnSpPr>
          <p:nvPr/>
        </p:nvCxnSpPr>
        <p:spPr>
          <a:xfrm>
            <a:off x="6606461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7" idx="6"/>
            <a:endCxn id="43" idx="2"/>
          </p:cNvCxnSpPr>
          <p:nvPr/>
        </p:nvCxnSpPr>
        <p:spPr>
          <a:xfrm>
            <a:off x="6606461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7" idx="6"/>
            <a:endCxn id="44" idx="2"/>
          </p:cNvCxnSpPr>
          <p:nvPr/>
        </p:nvCxnSpPr>
        <p:spPr>
          <a:xfrm>
            <a:off x="6606461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5" idx="6"/>
            <a:endCxn id="42" idx="2"/>
          </p:cNvCxnSpPr>
          <p:nvPr/>
        </p:nvCxnSpPr>
        <p:spPr>
          <a:xfrm flipV="1">
            <a:off x="6606461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5" idx="6"/>
            <a:endCxn id="45" idx="2"/>
          </p:cNvCxnSpPr>
          <p:nvPr/>
        </p:nvCxnSpPr>
        <p:spPr>
          <a:xfrm flipV="1">
            <a:off x="6606461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5" idx="6"/>
            <a:endCxn id="43" idx="2"/>
          </p:cNvCxnSpPr>
          <p:nvPr/>
        </p:nvCxnSpPr>
        <p:spPr>
          <a:xfrm>
            <a:off x="6606461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5" idx="6"/>
            <a:endCxn id="44" idx="2"/>
          </p:cNvCxnSpPr>
          <p:nvPr/>
        </p:nvCxnSpPr>
        <p:spPr>
          <a:xfrm>
            <a:off x="6606461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6" idx="6"/>
            <a:endCxn id="42" idx="2"/>
          </p:cNvCxnSpPr>
          <p:nvPr/>
        </p:nvCxnSpPr>
        <p:spPr>
          <a:xfrm flipV="1">
            <a:off x="6611856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6" idx="6"/>
            <a:endCxn id="45" idx="2"/>
          </p:cNvCxnSpPr>
          <p:nvPr/>
        </p:nvCxnSpPr>
        <p:spPr>
          <a:xfrm flipV="1">
            <a:off x="6611856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6" idx="6"/>
            <a:endCxn id="43" idx="2"/>
          </p:cNvCxnSpPr>
          <p:nvPr/>
        </p:nvCxnSpPr>
        <p:spPr>
          <a:xfrm flipV="1">
            <a:off x="6611856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6" idx="6"/>
            <a:endCxn id="44" idx="2"/>
          </p:cNvCxnSpPr>
          <p:nvPr/>
        </p:nvCxnSpPr>
        <p:spPr>
          <a:xfrm>
            <a:off x="6611856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165009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165009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165009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165009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7165009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165009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165009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165009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7165009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165009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165009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65009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170404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7170404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7170404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70404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33114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733114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733114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733114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733114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733114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733114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733114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7733114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7733114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7733114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33114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738509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7738509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7738509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738509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420119" y="1922765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下箭头 108"/>
          <p:cNvSpPr/>
          <p:nvPr/>
        </p:nvSpPr>
        <p:spPr>
          <a:xfrm rot="16200000">
            <a:off x="8569200" y="2729575"/>
            <a:ext cx="383327" cy="548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9233619" y="1783093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         是              中国人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9233619" y="2348733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0086853" y="2355310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1259875" y="2355310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9233619" y="5062888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unigram scores(</a:t>
            </a:r>
            <a:r>
              <a:rPr lang="zh-CN" altLang="en-US" dirty="0"/>
              <a:t>发射分值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0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488" y="116257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         是              中国人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1886" y="479012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75120" y="48558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48142" y="48558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3091" y="2778613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unigram scores(</a:t>
            </a:r>
            <a:r>
              <a:rPr lang="zh-CN" altLang="en-US" dirty="0"/>
              <a:t>发射分值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9623" y="555845"/>
            <a:ext cx="567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2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3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0924" y="3537090"/>
            <a:ext cx="28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  <a:r>
              <a:rPr lang="zh-CN" altLang="en-US" sz="1100" dirty="0"/>
              <a:t>                 词性</a:t>
            </a:r>
            <a:r>
              <a:rPr lang="en-US" altLang="zh-CN" sz="1100" dirty="0"/>
              <a:t>2</a:t>
            </a:r>
            <a:r>
              <a:rPr lang="zh-CN" altLang="en-US" sz="1100" dirty="0"/>
              <a:t>                        词性</a:t>
            </a:r>
            <a:r>
              <a:rPr lang="en-US" altLang="zh-CN" sz="1100" dirty="0"/>
              <a:t>T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76322" y="3906422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9556" y="391299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02578" y="391299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3091" y="6330763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bigram scores(</a:t>
            </a:r>
            <a:r>
              <a:rPr lang="zh-CN" altLang="en-US" dirty="0"/>
              <a:t>转移分值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4059" y="3983255"/>
            <a:ext cx="567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2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3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T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620125" y="2422889"/>
            <a:ext cx="1029904" cy="5132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69869" y="1963554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Forword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996082" y="2151666"/>
                <a:ext cx="2175766" cy="105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82" y="2151666"/>
                <a:ext cx="2175766" cy="10556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610501" y="4057312"/>
            <a:ext cx="1039528" cy="5734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69869" y="3564362"/>
            <a:ext cx="16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根据正确的词性序列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867284" y="4086443"/>
                <a:ext cx="2118015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284" y="4086443"/>
                <a:ext cx="2118015" cy="704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/>
          <p:cNvSpPr/>
          <p:nvPr/>
        </p:nvSpPr>
        <p:spPr>
          <a:xfrm>
            <a:off x="7854215" y="3070459"/>
            <a:ext cx="693019" cy="597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662736" y="3129105"/>
                <a:ext cx="3221255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crf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36" y="3129105"/>
                <a:ext cx="3221255" cy="704745"/>
              </a:xfrm>
              <a:prstGeom prst="rect">
                <a:avLst/>
              </a:prstGeom>
              <a:blipFill rotWithShape="0">
                <a:blip r:embed="rId4"/>
                <a:stretch>
                  <a:fillRect l="-1515" t="-55172" r="-12121" b="-5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84843" y="38875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84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 + CRF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评价时，根据</a:t>
                </a:r>
                <a:r>
                  <a:rPr lang="en-US" altLang="zh-CN" dirty="0"/>
                  <a:t>bigram score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unigram score</a:t>
                </a:r>
                <a:r>
                  <a:rPr lang="zh-CN" altLang="en-US" dirty="0"/>
                  <a:t>用</a:t>
                </a:r>
                <a:r>
                  <a:rPr lang="en-US" altLang="zh-CN" dirty="0" err="1"/>
                  <a:t>viterbi</a:t>
                </a:r>
                <a:r>
                  <a:rPr lang="zh-CN" altLang="en-US" dirty="0"/>
                  <a:t>算法预测最优词性序列。</a:t>
                </a:r>
                <a:endParaRPr lang="en-US" altLang="zh-CN" dirty="0"/>
              </a:p>
              <a:p>
                <a:r>
                  <a:rPr lang="en-US" altLang="zh-CN" dirty="0"/>
                  <a:t>Predict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𝑠𝑐𝑜𝑟𝑒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𝑌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5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参考结果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19403"/>
              </p:ext>
            </p:extLst>
          </p:nvPr>
        </p:nvGraphicFramePr>
        <p:xfrm>
          <a:off x="924026" y="2316833"/>
          <a:ext cx="8249441" cy="2255167"/>
        </p:xfrm>
        <a:graphic>
          <a:graphicData uri="http://schemas.openxmlformats.org/drawingml/2006/table">
            <a:tbl>
              <a:tblPr/>
              <a:tblGrid>
                <a:gridCol w="22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0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model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dev</a:t>
                      </a:r>
                      <a:r>
                        <a:rPr lang="zh-CN" altLang="en-US" sz="18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test</a:t>
                      </a:r>
                      <a:r>
                        <a:rPr lang="zh-CN" altLang="en-US" sz="18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迭代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FFNN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5/16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FFNN+CRF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94.35%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93.67%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5/16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6307" y="630256"/>
            <a:ext cx="55652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数据集为来自CTB5。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训练集：train.conll,共16,091个句子,共437,991个词。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开发集：dev.conll,共803个句子,共20,454个词。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测试集：test.conll,共1,910个句子,共50,319个词。</a:t>
            </a:r>
            <a:endParaRPr lang="en-US" altLang="zh-CN" sz="1600" dirty="0">
              <a:solidFill>
                <a:srgbClr val="333333"/>
              </a:solidFill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333333"/>
                </a:solidFill>
              </a:rPr>
              <a:t>预训练词向量：</a:t>
            </a:r>
            <a:r>
              <a:rPr lang="en-US" altLang="zh-CN" sz="1600" dirty="0">
                <a:solidFill>
                  <a:srgbClr val="333333"/>
                </a:solidFill>
              </a:rPr>
              <a:t>giga.100.txt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0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http://colah.github.io/posts/2015-08-Understanding-LSTMs/</a:t>
            </a:r>
            <a:endParaRPr lang="en-US" altLang="zh-CN" dirty="0"/>
          </a:p>
          <a:p>
            <a:pPr lvl="1"/>
            <a:r>
              <a:rPr lang="en-US" altLang="zh-CN" dirty="0"/>
              <a:t>《Bidirectional LSTM-CRF Models for Sequence Tagging》</a:t>
            </a:r>
          </a:p>
          <a:p>
            <a:pPr lvl="1"/>
            <a:r>
              <a:rPr lang="en-US" altLang="zh-CN" dirty="0"/>
              <a:t>《Neural Architectures for Named Entity Recognition》</a:t>
            </a:r>
          </a:p>
        </p:txBody>
      </p:sp>
    </p:spTree>
    <p:extLst>
      <p:ext uri="{BB962C8B-B14F-4D97-AF65-F5344CB8AC3E}">
        <p14:creationId xmlns:p14="http://schemas.microsoft.com/office/powerpoint/2010/main" val="302974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LSTM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00655"/>
            <a:ext cx="9486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前导知识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>
                <a:hlinkClick r:id="rId2"/>
              </a:rPr>
              <a:t>http://neuralnetworksanddeeplearning.com/</a:t>
            </a:r>
            <a:r>
              <a:rPr lang="en-US" altLang="zh-CN" dirty="0"/>
              <a:t> </a:t>
            </a:r>
            <a:r>
              <a:rPr lang="zh-CN" altLang="en-US" dirty="0"/>
              <a:t>前三章</a:t>
            </a:r>
            <a:endParaRPr lang="en-US" altLang="zh-CN" dirty="0"/>
          </a:p>
          <a:p>
            <a:r>
              <a:rPr lang="en-US" altLang="zh-CN" dirty="0"/>
              <a:t>Pytorch</a:t>
            </a:r>
            <a:r>
              <a:rPr lang="zh-CN" altLang="en-US" dirty="0"/>
              <a:t>教程及安装方法见官网</a:t>
            </a:r>
            <a:r>
              <a:rPr lang="en-US" altLang="zh-CN" dirty="0"/>
              <a:t>:https://</a:t>
            </a:r>
            <a:r>
              <a:rPr lang="en-US" altLang="zh-CN" dirty="0" err="1"/>
              <a:t>pytorch.org</a:t>
            </a:r>
            <a:r>
              <a:rPr lang="en-US" altLang="zh-CN" dirty="0"/>
              <a:t>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33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07695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5388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66787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66787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0"/>
            <a:endCxn id="8" idx="2"/>
          </p:cNvCxnSpPr>
          <p:nvPr/>
        </p:nvCxnSpPr>
        <p:spPr>
          <a:xfrm flipH="1" flipV="1">
            <a:off x="2249906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002658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5980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980" y="5653870"/>
                <a:ext cx="147146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009876" y="6303458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cxnSp>
        <p:nvCxnSpPr>
          <p:cNvPr id="25" name="直接箭头连接符 24"/>
          <p:cNvCxnSpPr>
            <a:stCxn id="8" idx="0"/>
            <a:endCxn id="5" idx="2"/>
          </p:cNvCxnSpPr>
          <p:nvPr/>
        </p:nvCxnSpPr>
        <p:spPr>
          <a:xfrm flipV="1">
            <a:off x="2249906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249904" y="2685449"/>
            <a:ext cx="0" cy="3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364535" y="1193888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593135" y="1301886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1" idx="0"/>
          </p:cNvCxnSpPr>
          <p:nvPr/>
        </p:nvCxnSpPr>
        <p:spPr>
          <a:xfrm flipH="1" flipV="1">
            <a:off x="2247653" y="866210"/>
            <a:ext cx="1" cy="3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563055" y="249219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446372" y="411509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2" y="4115093"/>
                <a:ext cx="519764" cy="49540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966136" y="4362797"/>
            <a:ext cx="12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/>
              <p:cNvSpPr/>
              <p:nvPr/>
            </p:nvSpPr>
            <p:spPr>
              <a:xfrm>
                <a:off x="446372" y="3329267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椭圆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2" y="3329267"/>
                <a:ext cx="519764" cy="49540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49" idx="6"/>
            <a:endCxn id="5" idx="1"/>
          </p:cNvCxnSpPr>
          <p:nvPr/>
        </p:nvCxnSpPr>
        <p:spPr>
          <a:xfrm>
            <a:off x="966136" y="3576971"/>
            <a:ext cx="44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975366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163059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934458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934458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7" idx="0"/>
            <a:endCxn id="54" idx="2"/>
          </p:cNvCxnSpPr>
          <p:nvPr/>
        </p:nvCxnSpPr>
        <p:spPr>
          <a:xfrm flipH="1" flipV="1">
            <a:off x="5817577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5570329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083651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51" y="5653870"/>
                <a:ext cx="14714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5577547" y="6303458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60" name="直接箭头连接符 59"/>
          <p:cNvCxnSpPr>
            <a:stCxn id="54" idx="0"/>
            <a:endCxn id="52" idx="2"/>
          </p:cNvCxnSpPr>
          <p:nvPr/>
        </p:nvCxnSpPr>
        <p:spPr>
          <a:xfrm flipV="1">
            <a:off x="5817577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0"/>
          </p:cNvCxnSpPr>
          <p:nvPr/>
        </p:nvCxnSpPr>
        <p:spPr>
          <a:xfrm flipV="1">
            <a:off x="5817577" y="2685449"/>
            <a:ext cx="0" cy="3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911527" y="1185553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148299" y="1293920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0"/>
            <a:endCxn id="65" idx="4"/>
          </p:cNvCxnSpPr>
          <p:nvPr/>
        </p:nvCxnSpPr>
        <p:spPr>
          <a:xfrm flipV="1">
            <a:off x="5794646" y="854751"/>
            <a:ext cx="0" cy="33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110048" y="219484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8812540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000233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8771632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771632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73" idx="0"/>
            <a:endCxn id="70" idx="2"/>
          </p:cNvCxnSpPr>
          <p:nvPr/>
        </p:nvCxnSpPr>
        <p:spPr>
          <a:xfrm flipH="1" flipV="1">
            <a:off x="9654751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407503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8920825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5" y="5653870"/>
                <a:ext cx="14714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9253509" y="6311994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中国人</a:t>
            </a:r>
          </a:p>
        </p:txBody>
      </p:sp>
      <p:cxnSp>
        <p:nvCxnSpPr>
          <p:cNvPr id="76" name="直接箭头连接符 75"/>
          <p:cNvCxnSpPr>
            <a:stCxn id="70" idx="0"/>
            <a:endCxn id="68" idx="2"/>
          </p:cNvCxnSpPr>
          <p:nvPr/>
        </p:nvCxnSpPr>
        <p:spPr>
          <a:xfrm flipV="1">
            <a:off x="9654751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8" idx="0"/>
            <a:endCxn id="118" idx="4"/>
          </p:cNvCxnSpPr>
          <p:nvPr/>
        </p:nvCxnSpPr>
        <p:spPr>
          <a:xfrm flipH="1" flipV="1">
            <a:off x="9654749" y="2711899"/>
            <a:ext cx="2" cy="32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771632" y="1168366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000232" y="1276364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0"/>
          </p:cNvCxnSpPr>
          <p:nvPr/>
        </p:nvCxnSpPr>
        <p:spPr>
          <a:xfrm flipH="1" flipV="1">
            <a:off x="9654750" y="840688"/>
            <a:ext cx="1" cy="3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970152" y="223697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p:cxnSp>
        <p:nvCxnSpPr>
          <p:cNvPr id="87" name="肘形连接符 86"/>
          <p:cNvCxnSpPr>
            <a:stCxn id="104" idx="6"/>
          </p:cNvCxnSpPr>
          <p:nvPr/>
        </p:nvCxnSpPr>
        <p:spPr>
          <a:xfrm>
            <a:off x="2513998" y="2444102"/>
            <a:ext cx="3303346" cy="1968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12" idx="6"/>
          </p:cNvCxnSpPr>
          <p:nvPr/>
        </p:nvCxnSpPr>
        <p:spPr>
          <a:xfrm>
            <a:off x="6052975" y="2444102"/>
            <a:ext cx="3626025" cy="194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" idx="3"/>
            <a:endCxn id="95" idx="2"/>
          </p:cNvCxnSpPr>
          <p:nvPr/>
        </p:nvCxnSpPr>
        <p:spPr>
          <a:xfrm>
            <a:off x="3092116" y="3576971"/>
            <a:ext cx="441559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椭圆 94"/>
              <p:cNvSpPr/>
              <p:nvPr/>
            </p:nvSpPr>
            <p:spPr>
              <a:xfrm>
                <a:off x="3533675" y="333386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椭圆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75" y="3333863"/>
                <a:ext cx="519764" cy="49540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>
            <a:stCxn id="95" idx="6"/>
            <a:endCxn id="52" idx="1"/>
          </p:cNvCxnSpPr>
          <p:nvPr/>
        </p:nvCxnSpPr>
        <p:spPr>
          <a:xfrm flipV="1">
            <a:off x="4053439" y="3576971"/>
            <a:ext cx="92192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2" idx="3"/>
            <a:endCxn id="100" idx="2"/>
          </p:cNvCxnSpPr>
          <p:nvPr/>
        </p:nvCxnSpPr>
        <p:spPr>
          <a:xfrm>
            <a:off x="6659787" y="3576971"/>
            <a:ext cx="59496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7254754" y="333386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54" y="3333863"/>
                <a:ext cx="519764" cy="49540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/>
          <p:cNvCxnSpPr>
            <a:stCxn id="100" idx="6"/>
            <a:endCxn id="68" idx="1"/>
          </p:cNvCxnSpPr>
          <p:nvPr/>
        </p:nvCxnSpPr>
        <p:spPr>
          <a:xfrm flipV="1">
            <a:off x="7774518" y="3576971"/>
            <a:ext cx="1038022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/>
              <p:cNvSpPr/>
              <p:nvPr/>
            </p:nvSpPr>
            <p:spPr>
              <a:xfrm>
                <a:off x="1994234" y="2196398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椭圆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34" y="2196398"/>
                <a:ext cx="519764" cy="49540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/>
          <p:cNvCxnSpPr>
            <a:stCxn id="104" idx="0"/>
            <a:endCxn id="41" idx="2"/>
          </p:cNvCxnSpPr>
          <p:nvPr/>
        </p:nvCxnSpPr>
        <p:spPr>
          <a:xfrm flipH="1" flipV="1">
            <a:off x="2247654" y="1779954"/>
            <a:ext cx="6462" cy="41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椭圆 111"/>
              <p:cNvSpPr/>
              <p:nvPr/>
            </p:nvSpPr>
            <p:spPr>
              <a:xfrm>
                <a:off x="5533211" y="2196398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椭圆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11" y="2196398"/>
                <a:ext cx="519764" cy="49540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>
            <a:stCxn id="112" idx="0"/>
            <a:endCxn id="62" idx="2"/>
          </p:cNvCxnSpPr>
          <p:nvPr/>
        </p:nvCxnSpPr>
        <p:spPr>
          <a:xfrm flipV="1">
            <a:off x="5793093" y="1771619"/>
            <a:ext cx="1553" cy="42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椭圆 117"/>
              <p:cNvSpPr/>
              <p:nvPr/>
            </p:nvSpPr>
            <p:spPr>
              <a:xfrm>
                <a:off x="9394867" y="2216491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椭圆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67" y="2216491"/>
                <a:ext cx="519764" cy="49540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/>
          <p:cNvCxnSpPr>
            <a:stCxn id="118" idx="0"/>
            <a:endCxn id="78" idx="2"/>
          </p:cNvCxnSpPr>
          <p:nvPr/>
        </p:nvCxnSpPr>
        <p:spPr>
          <a:xfrm flipV="1">
            <a:off x="9654749" y="1754432"/>
            <a:ext cx="2" cy="46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0514707" y="3584755"/>
            <a:ext cx="59496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椭圆 128"/>
              <p:cNvSpPr/>
              <p:nvPr/>
            </p:nvSpPr>
            <p:spPr>
              <a:xfrm>
                <a:off x="11107732" y="3337051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椭圆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732" y="3337051"/>
                <a:ext cx="519764" cy="49540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2" grpId="0" animBg="1"/>
      <p:bldP spid="14" grpId="0"/>
      <p:bldP spid="15" grpId="0"/>
      <p:bldP spid="41" grpId="0" animBg="1"/>
      <p:bldP spid="42" grpId="0"/>
      <p:bldP spid="45" grpId="0" animBg="1"/>
      <p:bldP spid="46" grpId="0" animBg="1"/>
      <p:bldP spid="49" grpId="0" animBg="1"/>
      <p:bldP spid="52" grpId="0" animBg="1"/>
      <p:bldP spid="53" grpId="0"/>
      <p:bldP spid="54" grpId="0" animBg="1"/>
      <p:bldP spid="55" grpId="0"/>
      <p:bldP spid="57" grpId="0" animBg="1"/>
      <p:bldP spid="58" grpId="0"/>
      <p:bldP spid="59" grpId="0"/>
      <p:bldP spid="62" grpId="0" animBg="1"/>
      <p:bldP spid="63" grpId="0"/>
      <p:bldP spid="65" grpId="0" animBg="1"/>
      <p:bldP spid="68" grpId="0" animBg="1"/>
      <p:bldP spid="69" grpId="0"/>
      <p:bldP spid="70" grpId="0" animBg="1"/>
      <p:bldP spid="71" grpId="0"/>
      <p:bldP spid="73" grpId="0" animBg="1"/>
      <p:bldP spid="74" grpId="0"/>
      <p:bldP spid="75" grpId="0"/>
      <p:bldP spid="78" grpId="0" animBg="1"/>
      <p:bldP spid="79" grpId="0"/>
      <p:bldP spid="81" grpId="0" animBg="1"/>
      <p:bldP spid="95" grpId="0" animBg="1"/>
      <p:bldP spid="100" grpId="0" animBg="1"/>
      <p:bldP spid="104" grpId="0" animBg="1"/>
      <p:bldP spid="112" grpId="0" animBg="1"/>
      <p:bldP spid="118" grpId="0" animBg="1"/>
      <p:bldP spid="1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简化图</a:t>
            </a:r>
          </a:p>
        </p:txBody>
      </p:sp>
      <p:pic>
        <p:nvPicPr>
          <p:cNvPr id="3074" name="图片 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87" y="1931403"/>
            <a:ext cx="8415025" cy="34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52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双向</a:t>
            </a:r>
            <a:r>
              <a:rPr lang="en-US" altLang="zh-CN" dirty="0"/>
              <a:t>LSTM</a:t>
            </a:r>
            <a:r>
              <a:rPr lang="zh-CN" altLang="zh-CN" dirty="0"/>
              <a:t>网络由一个正向</a:t>
            </a:r>
            <a:r>
              <a:rPr lang="en-US" altLang="zh-CN" dirty="0"/>
              <a:t>LSTM</a:t>
            </a:r>
            <a:r>
              <a:rPr lang="zh-CN" altLang="zh-CN" dirty="0"/>
              <a:t>网络和一个反向</a:t>
            </a:r>
            <a:r>
              <a:rPr lang="en-US" altLang="zh-CN" dirty="0"/>
              <a:t>LSTM</a:t>
            </a:r>
            <a:r>
              <a:rPr lang="zh-CN" altLang="zh-CN" dirty="0"/>
              <a:t>网络组成</a:t>
            </a:r>
            <a:endParaRPr lang="en-US" altLang="zh-CN" dirty="0"/>
          </a:p>
          <a:p>
            <a:r>
              <a:rPr lang="zh-CN" altLang="zh-CN" dirty="0"/>
              <a:t>它们的结构一致，只是一个正向传播信息，另一个反向传播信息。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forward</a:t>
            </a:r>
            <a:r>
              <a:rPr lang="zh-CN" altLang="en-US" dirty="0"/>
              <a:t>和</a:t>
            </a:r>
            <a:r>
              <a:rPr lang="en-US" altLang="zh-CN" dirty="0" err="1"/>
              <a:t>backword</a:t>
            </a:r>
            <a:r>
              <a:rPr lang="zh-CN" altLang="en-US" dirty="0"/>
              <a:t>的信息拼接起来</a:t>
            </a:r>
          </a:p>
        </p:txBody>
      </p:sp>
    </p:spTree>
    <p:extLst>
      <p:ext uri="{BB962C8B-B14F-4D97-AF65-F5344CB8AC3E}">
        <p14:creationId xmlns:p14="http://schemas.microsoft.com/office/powerpoint/2010/main" val="51973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</a:t>
            </a:r>
            <a:r>
              <a:rPr lang="zh-CN" altLang="en-US" dirty="0"/>
              <a:t>简易图</a:t>
            </a:r>
          </a:p>
        </p:txBody>
      </p:sp>
      <p:pic>
        <p:nvPicPr>
          <p:cNvPr id="4098" name="图片 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56" y="2008404"/>
            <a:ext cx="9177733" cy="32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3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Bi-LSTM+CRF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88" y="1690688"/>
            <a:ext cx="5066641" cy="37293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770" y="1690688"/>
            <a:ext cx="3445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一系列词向量作为</a:t>
            </a:r>
            <a:r>
              <a:rPr lang="en-US" altLang="zh-CN" dirty="0" err="1"/>
              <a:t>BiLSTM</a:t>
            </a:r>
            <a:r>
              <a:rPr lang="zh-CN" altLang="en-US" dirty="0"/>
              <a:t>的输入。将</a:t>
            </a:r>
            <a:r>
              <a:rPr lang="en-US" altLang="zh-CN" dirty="0" err="1"/>
              <a:t>forword</a:t>
            </a:r>
            <a:r>
              <a:rPr lang="zh-CN" altLang="en-US" dirty="0"/>
              <a:t>和</a:t>
            </a:r>
            <a:r>
              <a:rPr lang="en-US" altLang="zh-CN" dirty="0" err="1"/>
              <a:t>backword</a:t>
            </a:r>
            <a:r>
              <a:rPr lang="zh-CN" altLang="en-US" dirty="0"/>
              <a:t>的结果拼接后输入到线性层，解码得到各个标签的分值。最后通过</a:t>
            </a:r>
            <a:r>
              <a:rPr lang="en-US" altLang="zh-CN" dirty="0"/>
              <a:t>CRF</a:t>
            </a:r>
            <a:r>
              <a:rPr lang="zh-CN" altLang="en-US" dirty="0"/>
              <a:t>层计算</a:t>
            </a:r>
            <a:r>
              <a:rPr lang="en-US" altLang="zh-CN" dirty="0" err="1"/>
              <a:t>crf</a:t>
            </a:r>
            <a:r>
              <a:rPr lang="en-US" altLang="zh-CN" dirty="0"/>
              <a:t>-loss</a:t>
            </a:r>
            <a:r>
              <a:rPr lang="zh-CN" altLang="en-US" dirty="0"/>
              <a:t>和预测最优词性序列。</a:t>
            </a:r>
          </a:p>
        </p:txBody>
      </p:sp>
    </p:spTree>
    <p:extLst>
      <p:ext uri="{BB962C8B-B14F-4D97-AF65-F5344CB8AC3E}">
        <p14:creationId xmlns:p14="http://schemas.microsoft.com/office/powerpoint/2010/main" val="325736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进一步提升准确率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Dropout</a:t>
            </a:r>
          </a:p>
          <a:p>
            <a:r>
              <a:rPr lang="zh-CN" altLang="en-US" dirty="0"/>
              <a:t>加入字符级特征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词向量拼上该词第一个字或者最后一个字的字向量</a:t>
            </a:r>
            <a:endParaRPr lang="en-US" altLang="zh-CN" dirty="0"/>
          </a:p>
          <a:p>
            <a:pPr lvl="1"/>
            <a:r>
              <a:rPr lang="en-US" altLang="zh-CN" dirty="0"/>
              <a:t>2.aver-pooling:</a:t>
            </a:r>
            <a:r>
              <a:rPr lang="zh-CN" altLang="en-US" dirty="0"/>
              <a:t>词向量拼上该词所有字的字向量之和的平均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利用一层</a:t>
            </a:r>
            <a:r>
              <a:rPr lang="en-US" altLang="zh-CN" dirty="0"/>
              <a:t>char </a:t>
            </a:r>
            <a:r>
              <a:rPr lang="en-US" altLang="zh-CN" dirty="0" err="1"/>
              <a:t>lstm</a:t>
            </a:r>
            <a:r>
              <a:rPr lang="zh-CN" altLang="en-US" dirty="0"/>
              <a:t>获取字符级特征，再拼上词向量输入到下一层</a:t>
            </a:r>
            <a:r>
              <a:rPr lang="en-US" altLang="zh-CN" dirty="0" err="1"/>
              <a:t>lstm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6909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 Level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一个词的特征不仅仅看整个词，还可以看组成词的字。</a:t>
            </a:r>
            <a:endParaRPr lang="en-US" altLang="zh-CN" dirty="0"/>
          </a:p>
          <a:p>
            <a:r>
              <a:rPr lang="zh-CN" altLang="en-US" dirty="0"/>
              <a:t>将一个词的所有字转换为</a:t>
            </a:r>
            <a:r>
              <a:rPr lang="en-US" altLang="zh-CN" dirty="0"/>
              <a:t>char embedding</a:t>
            </a:r>
            <a:r>
              <a:rPr lang="zh-CN" altLang="en-US" dirty="0"/>
              <a:t>后输入给一个</a:t>
            </a:r>
            <a:r>
              <a:rPr lang="en-US" altLang="zh-CN" dirty="0" err="1"/>
              <a:t>BiLSTM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把前向和后向的最后一个时间点的</a:t>
            </a:r>
            <a:r>
              <a:rPr lang="en-US" altLang="zh-CN" dirty="0"/>
              <a:t>output</a:t>
            </a:r>
            <a:r>
              <a:rPr lang="zh-CN" altLang="en-US" dirty="0"/>
              <a:t>拿出来拼在词的</a:t>
            </a:r>
            <a:r>
              <a:rPr lang="en-US" altLang="zh-CN" dirty="0"/>
              <a:t>word embedding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把拼接起来的特征输入到下一层</a:t>
            </a:r>
            <a:r>
              <a:rPr lang="en-US" altLang="zh-CN" dirty="0" err="1"/>
              <a:t>BiLSTM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05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10" y="1223397"/>
            <a:ext cx="5390147" cy="5295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0688"/>
            <a:ext cx="3753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“Mars”</a:t>
            </a:r>
            <a:r>
              <a:rPr lang="zh-CN" altLang="en-US" dirty="0"/>
              <a:t>的字向量被输入到双向的</a:t>
            </a:r>
            <a:r>
              <a:rPr lang="en-US" altLang="zh-CN" dirty="0"/>
              <a:t>LSTM. </a:t>
            </a:r>
            <a:r>
              <a:rPr lang="zh-CN" altLang="en-US" dirty="0"/>
              <a:t>我们把它们最后的输出和来自</a:t>
            </a:r>
            <a:r>
              <a:rPr lang="en-US" altLang="zh-CN" dirty="0"/>
              <a:t>word embedding</a:t>
            </a:r>
            <a:r>
              <a:rPr lang="zh-CN" altLang="en-US" dirty="0"/>
              <a:t>表的向量拼接起来，来表示这个词。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字向量（</a:t>
            </a:r>
            <a:r>
              <a:rPr lang="en-US" altLang="zh-CN" dirty="0"/>
              <a:t>char embedding</a:t>
            </a:r>
            <a:r>
              <a:rPr lang="zh-CN" altLang="en-US" dirty="0"/>
              <a:t>）随机初始化。对拼接后的向量我们加上概率为</a:t>
            </a:r>
            <a:r>
              <a:rPr lang="en-US" altLang="zh-CN" dirty="0"/>
              <a:t>0.5</a:t>
            </a:r>
            <a:r>
              <a:rPr lang="zh-CN" altLang="en-US" dirty="0"/>
              <a:t>（或者其他概率）的</a:t>
            </a:r>
            <a:r>
              <a:rPr lang="en-US" altLang="zh-CN" dirty="0"/>
              <a:t>dropout</a:t>
            </a:r>
            <a:r>
              <a:rPr lang="zh-CN" altLang="en-US" dirty="0"/>
              <a:t>可以显著提升准确率。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CharLSTM</a:t>
            </a:r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1436315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模型结构</a:t>
            </a:r>
          </a:p>
        </p:txBody>
      </p:sp>
      <p:sp>
        <p:nvSpPr>
          <p:cNvPr id="4" name="椭圆 3"/>
          <p:cNvSpPr/>
          <p:nvPr/>
        </p:nvSpPr>
        <p:spPr>
          <a:xfrm>
            <a:off x="4644189" y="5687711"/>
            <a:ext cx="1094874" cy="690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Word </a:t>
            </a:r>
            <a:r>
              <a:rPr kumimoji="1" lang="en-US" altLang="zh-CN" dirty="0" err="1"/>
              <a:t>Seq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5191626" y="5364806"/>
            <a:ext cx="0" cy="32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481763" y="4819738"/>
            <a:ext cx="1419726" cy="545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Word embedding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5191626" y="5618748"/>
            <a:ext cx="164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839952" y="5364806"/>
            <a:ext cx="0" cy="25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220325" y="4819738"/>
            <a:ext cx="1239253" cy="545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CharLSTM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191626" y="4487779"/>
            <a:ext cx="0" cy="33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6805862" y="4487779"/>
            <a:ext cx="0" cy="33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860758" y="4066674"/>
            <a:ext cx="2213810" cy="421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Concatenate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60759" y="2489854"/>
            <a:ext cx="2213809" cy="565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48623" y="25908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843713" y="1621881"/>
            <a:ext cx="2213809" cy="565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 flipV="1">
            <a:off x="5950617" y="1369637"/>
            <a:ext cx="1" cy="2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43713" y="954799"/>
            <a:ext cx="2213809" cy="41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CRF Layer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5950618" y="2174054"/>
            <a:ext cx="6015" cy="3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5963651" y="3764605"/>
            <a:ext cx="4012" cy="30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36267" y="293062"/>
            <a:ext cx="1034716" cy="48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 </a:t>
            </a:r>
            <a:r>
              <a:rPr kumimoji="1" lang="en-US" altLang="zh-CN" dirty="0" err="1"/>
              <a:t>Seq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H="1" flipV="1">
            <a:off x="5937584" y="761015"/>
            <a:ext cx="13034" cy="1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759" y="3416212"/>
            <a:ext cx="2213809" cy="3557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2" idx="0"/>
            <a:endCxn id="13" idx="2"/>
          </p:cNvCxnSpPr>
          <p:nvPr/>
        </p:nvCxnSpPr>
        <p:spPr>
          <a:xfrm flipV="1">
            <a:off x="5967664" y="3055338"/>
            <a:ext cx="0" cy="36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2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参考结果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537516"/>
              </p:ext>
            </p:extLst>
          </p:nvPr>
        </p:nvGraphicFramePr>
        <p:xfrm>
          <a:off x="924026" y="2316833"/>
          <a:ext cx="8249441" cy="3421663"/>
        </p:xfrm>
        <a:graphic>
          <a:graphicData uri="http://schemas.openxmlformats.org/drawingml/2006/table">
            <a:tbl>
              <a:tblPr/>
              <a:tblGrid>
                <a:gridCol w="22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model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dev</a:t>
                      </a:r>
                      <a:r>
                        <a:rPr lang="zh-CN" altLang="en-US" sz="16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test</a:t>
                      </a:r>
                      <a:r>
                        <a:rPr lang="zh-CN" altLang="en-US" sz="16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迭代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BiLstm</a:t>
                      </a:r>
                      <a:r>
                        <a:rPr lang="en-US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94.82%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94.30%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21/31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0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first char </a:t>
                      </a:r>
                      <a:r>
                        <a:rPr lang="en-US" sz="1600" dirty="0" err="1">
                          <a:effectLst/>
                        </a:rPr>
                        <a:t>embedding+BiLstm</a:t>
                      </a:r>
                      <a:r>
                        <a:rPr lang="en-US" altLang="zh-CN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95.05%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94.57%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20/30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aver-pooling+BiLstm</a:t>
                      </a:r>
                      <a:r>
                        <a:rPr lang="en-US" altLang="zh-CN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95.35%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94.93%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28/38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charlstm+BiLstm</a:t>
                      </a:r>
                      <a:r>
                        <a:rPr lang="en-US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95.83%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95.61%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19/29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84808" y="603399"/>
            <a:ext cx="5565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数据集来自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CTB5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训练集：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train.conll,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16,091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437,991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开发集：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dev.conll,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803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20,454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测试集：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test.conll,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1,910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50,319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r>
              <a:rPr lang="zh-CN" altLang="en-US" sz="1600" dirty="0">
                <a:solidFill>
                  <a:srgbClr val="333333"/>
                </a:solidFill>
              </a:rPr>
              <a:t>预训练词向量：</a:t>
            </a:r>
            <a:r>
              <a:rPr lang="en-US" altLang="zh-CN" sz="1600" dirty="0">
                <a:solidFill>
                  <a:srgbClr val="333333"/>
                </a:solidFill>
              </a:rPr>
              <a:t>giga.100.txt</a:t>
            </a:r>
            <a:endParaRPr lang="zh-CN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4823" y="3141770"/>
            <a:ext cx="622890" cy="2667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35"/>
          <p:cNvCxnSpPr/>
          <p:nvPr/>
        </p:nvCxnSpPr>
        <p:spPr>
          <a:xfrm flipV="1">
            <a:off x="6935757" y="4634933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55712" y="5666374"/>
            <a:ext cx="596697" cy="5842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81418" y="3053902"/>
            <a:ext cx="596697" cy="3183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5"/>
          <p:cNvCxnSpPr>
            <a:stCxn id="24" idx="3"/>
            <a:endCxn id="28" idx="1"/>
          </p:cNvCxnSpPr>
          <p:nvPr/>
        </p:nvCxnSpPr>
        <p:spPr>
          <a:xfrm flipV="1">
            <a:off x="2470495" y="465520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6"/>
          <p:cNvSpPr/>
          <p:nvPr/>
        </p:nvSpPr>
        <p:spPr>
          <a:xfrm>
            <a:off x="5962603" y="4155837"/>
            <a:ext cx="941612" cy="941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69244"/>
              </p:ext>
            </p:extLst>
          </p:nvPr>
        </p:nvGraphicFramePr>
        <p:xfrm>
          <a:off x="5598798" y="426522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方程式" r:id="rId3" imgW="126720" imgH="126720" progId="Equation.3">
                  <p:embed/>
                </p:oleObj>
              </mc:Choice>
              <mc:Fallback>
                <p:oleObj name="方程式" r:id="rId3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798" y="4265220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2924194" y="3162499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94" y="3162499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2929617" y="4071442"/>
          <a:ext cx="5635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方程式" r:id="rId7" imgW="203040" imgH="228600" progId="Equation.3">
                  <p:embed/>
                </p:oleObj>
              </mc:Choice>
              <mc:Fallback>
                <p:oleObj name="方程式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617" y="4071442"/>
                        <a:ext cx="563562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2944787" y="5124193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方程式" r:id="rId9" imgW="215640" imgH="215640" progId="Equation.3">
                  <p:embed/>
                </p:oleObj>
              </mc:Choice>
              <mc:Fallback>
                <p:oleObj name="方程式" r:id="rId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787" y="5124193"/>
                        <a:ext cx="598487" cy="595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單箭頭接點 11"/>
          <p:cNvCxnSpPr/>
          <p:nvPr/>
        </p:nvCxnSpPr>
        <p:spPr>
          <a:xfrm flipV="1">
            <a:off x="5147069" y="467064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2"/>
          <p:cNvCxnSpPr>
            <a:stCxn id="11" idx="3"/>
            <a:endCxn id="28" idx="1"/>
          </p:cNvCxnSpPr>
          <p:nvPr/>
        </p:nvCxnSpPr>
        <p:spPr>
          <a:xfrm>
            <a:off x="2478115" y="464587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13"/>
          <p:cNvCxnSpPr>
            <a:endCxn id="28" idx="1"/>
          </p:cNvCxnSpPr>
          <p:nvPr/>
        </p:nvCxnSpPr>
        <p:spPr>
          <a:xfrm>
            <a:off x="2478115" y="3369669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4"/>
          <p:cNvSpPr txBox="1"/>
          <p:nvPr/>
        </p:nvSpPr>
        <p:spPr>
          <a:xfrm rot="5400000">
            <a:off x="1874220" y="503433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963164" y="3011126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164" y="3011126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963164" y="4226744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方程式" r:id="rId13" imgW="177480" imgH="241200" progId="Equation.3">
                  <p:embed/>
                </p:oleObj>
              </mc:Choice>
              <mc:Fallback>
                <p:oleObj name="方程式" r:id="rId1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164" y="4226744"/>
                        <a:ext cx="495300" cy="665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1937095" y="5593401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方程式" r:id="rId15" imgW="190440" imgH="228600" progId="Equation.3">
                  <p:embed/>
                </p:oleObj>
              </mc:Choice>
              <mc:Fallback>
                <p:oleObj name="方程式" r:id="rId1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095" y="5593401"/>
                        <a:ext cx="5334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群組 20"/>
          <p:cNvGrpSpPr/>
          <p:nvPr/>
        </p:nvGrpSpPr>
        <p:grpSpPr>
          <a:xfrm>
            <a:off x="4616054" y="4395041"/>
            <a:ext cx="520319" cy="520319"/>
            <a:chOff x="3342651" y="3507082"/>
            <a:chExt cx="520319" cy="520319"/>
          </a:xfrm>
        </p:grpSpPr>
        <p:sp>
          <p:nvSpPr>
            <p:cNvPr id="27" name="矩形 2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方程式" r:id="rId17" imgW="139680" imgH="139680" progId="Equation.3">
                    <p:embed/>
                  </p:oleObj>
                </mc:Choice>
                <mc:Fallback>
                  <p:oleObj name="方程式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673750" y="5748892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方程式" r:id="rId19" imgW="126720" imgH="177480" progId="Equation.3">
                  <p:embed/>
                </p:oleObj>
              </mc:Choice>
              <mc:Fallback>
                <p:oleObj name="方程式" r:id="rId1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750" y="5748892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4"/>
          <p:cNvCxnSpPr/>
          <p:nvPr/>
        </p:nvCxnSpPr>
        <p:spPr>
          <a:xfrm flipV="1">
            <a:off x="4867261" y="4925804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42288"/>
              </p:ext>
            </p:extLst>
          </p:nvPr>
        </p:nvGraphicFramePr>
        <p:xfrm>
          <a:off x="6077038" y="4372113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方程式" r:id="rId21" imgW="317160" imgH="215640" progId="Equation.3">
                  <p:embed/>
                </p:oleObj>
              </mc:Choice>
              <mc:Fallback>
                <p:oleObj name="方程式" r:id="rId2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038" y="4372113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3"/>
          <p:cNvSpPr txBox="1"/>
          <p:nvPr/>
        </p:nvSpPr>
        <p:spPr>
          <a:xfrm>
            <a:off x="5121034" y="580934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96329"/>
              </p:ext>
            </p:extLst>
          </p:nvPr>
        </p:nvGraphicFramePr>
        <p:xfrm>
          <a:off x="7740444" y="4442053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方程式" r:id="rId23" imgW="126720" imgH="139680" progId="Equation.3">
                  <p:embed/>
                </p:oleObj>
              </mc:Choice>
              <mc:Fallback>
                <p:oleObj name="方程式" r:id="rId2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444" y="4442053"/>
                        <a:ext cx="352425" cy="385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8"/>
          <p:cNvSpPr txBox="1"/>
          <p:nvPr/>
        </p:nvSpPr>
        <p:spPr>
          <a:xfrm>
            <a:off x="2650744" y="5809347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weights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95178" y="1589873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Neuron</a:t>
            </a:r>
            <a:endParaRPr lang="zh-TW" altLang="en-US" sz="3200" b="1" i="1" u="sng" dirty="0"/>
          </a:p>
        </p:txBody>
      </p:sp>
      <p:sp>
        <p:nvSpPr>
          <p:cNvPr id="36" name="文字方塊 40"/>
          <p:cNvSpPr txBox="1"/>
          <p:nvPr/>
        </p:nvSpPr>
        <p:spPr>
          <a:xfrm rot="5400000">
            <a:off x="1867419" y="37094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7" name="文字方塊 41"/>
          <p:cNvSpPr txBox="1"/>
          <p:nvPr/>
        </p:nvSpPr>
        <p:spPr>
          <a:xfrm rot="5400000">
            <a:off x="2900322" y="47677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8" name="文字方塊 42"/>
          <p:cNvSpPr txBox="1"/>
          <p:nvPr/>
        </p:nvSpPr>
        <p:spPr>
          <a:xfrm rot="5400000">
            <a:off x="2892797" y="379172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9" name="文字方塊 43"/>
          <p:cNvSpPr txBox="1"/>
          <p:nvPr/>
        </p:nvSpPr>
        <p:spPr>
          <a:xfrm>
            <a:off x="5593084" y="5039759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activation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867261" y="2585347"/>
                <a:ext cx="2193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𝑠𝑖𝑔𝑚𝑜𝑖𝑑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61" y="2585347"/>
                <a:ext cx="2193999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1389" r="-472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867261" y="1957013"/>
                <a:ext cx="4112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+…+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61" y="1957013"/>
                <a:ext cx="4112793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44" r="-118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0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cxnSp>
        <p:nvCxnSpPr>
          <p:cNvPr id="4" name="直線單箭頭接點 12"/>
          <p:cNvCxnSpPr/>
          <p:nvPr/>
        </p:nvCxnSpPr>
        <p:spPr>
          <a:xfrm>
            <a:off x="8060848" y="4669406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14"/>
          <p:cNvCxnSpPr/>
          <p:nvPr/>
        </p:nvCxnSpPr>
        <p:spPr>
          <a:xfrm>
            <a:off x="8060848" y="300981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19"/>
          <p:cNvSpPr/>
          <p:nvPr/>
        </p:nvSpPr>
        <p:spPr>
          <a:xfrm>
            <a:off x="3164491" y="2798938"/>
            <a:ext cx="574158" cy="574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20"/>
          <p:cNvSpPr/>
          <p:nvPr/>
        </p:nvSpPr>
        <p:spPr>
          <a:xfrm>
            <a:off x="3153208" y="4346633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26"/>
          <p:cNvSpPr/>
          <p:nvPr/>
        </p:nvSpPr>
        <p:spPr>
          <a:xfrm>
            <a:off x="5367913" y="2768240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27"/>
          <p:cNvSpPr/>
          <p:nvPr/>
        </p:nvSpPr>
        <p:spPr>
          <a:xfrm>
            <a:off x="5386835" y="4340916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30"/>
          <p:cNvSpPr/>
          <p:nvPr/>
        </p:nvSpPr>
        <p:spPr>
          <a:xfrm>
            <a:off x="7521606" y="2741009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31"/>
          <p:cNvSpPr/>
          <p:nvPr/>
        </p:nvSpPr>
        <p:spPr>
          <a:xfrm>
            <a:off x="7563296" y="4340916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83"/>
          <p:cNvGrpSpPr/>
          <p:nvPr/>
        </p:nvGrpSpPr>
        <p:grpSpPr>
          <a:xfrm>
            <a:off x="1548286" y="3075166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84"/>
          <p:cNvGrpSpPr/>
          <p:nvPr/>
        </p:nvGrpSpPr>
        <p:grpSpPr>
          <a:xfrm>
            <a:off x="3766593" y="3060479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90"/>
          <p:cNvGrpSpPr/>
          <p:nvPr/>
        </p:nvGrpSpPr>
        <p:grpSpPr>
          <a:xfrm>
            <a:off x="5966531" y="3040561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103"/>
          <p:cNvSpPr/>
          <p:nvPr/>
        </p:nvSpPr>
        <p:spPr>
          <a:xfrm>
            <a:off x="3219524" y="44724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105"/>
          <p:cNvSpPr/>
          <p:nvPr/>
        </p:nvSpPr>
        <p:spPr>
          <a:xfrm>
            <a:off x="3200914" y="288300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106"/>
          <p:cNvSpPr/>
          <p:nvPr/>
        </p:nvSpPr>
        <p:spPr>
          <a:xfrm>
            <a:off x="5429836" y="28941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107"/>
          <p:cNvSpPr/>
          <p:nvPr/>
        </p:nvSpPr>
        <p:spPr>
          <a:xfrm>
            <a:off x="5446180" y="441751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108"/>
          <p:cNvSpPr/>
          <p:nvPr/>
        </p:nvSpPr>
        <p:spPr>
          <a:xfrm>
            <a:off x="7578777" y="283276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109"/>
          <p:cNvSpPr/>
          <p:nvPr/>
        </p:nvSpPr>
        <p:spPr>
          <a:xfrm>
            <a:off x="7625864" y="445095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112"/>
          <p:cNvSpPr txBox="1"/>
          <p:nvPr/>
        </p:nvSpPr>
        <p:spPr>
          <a:xfrm>
            <a:off x="2147216" y="259580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文字方塊 113"/>
          <p:cNvSpPr txBox="1"/>
          <p:nvPr/>
        </p:nvSpPr>
        <p:spPr>
          <a:xfrm>
            <a:off x="2314307" y="318412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8" name="文字方塊 114"/>
          <p:cNvSpPr txBox="1"/>
          <p:nvPr/>
        </p:nvSpPr>
        <p:spPr>
          <a:xfrm>
            <a:off x="2012011" y="4701251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文字方塊 115"/>
          <p:cNvSpPr txBox="1"/>
          <p:nvPr/>
        </p:nvSpPr>
        <p:spPr>
          <a:xfrm>
            <a:off x="2164290" y="4130939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40" name="群組 122"/>
          <p:cNvGrpSpPr/>
          <p:nvPr/>
        </p:nvGrpSpPr>
        <p:grpSpPr>
          <a:xfrm>
            <a:off x="2910538" y="3176974"/>
            <a:ext cx="458287" cy="838405"/>
            <a:chOff x="10102194" y="1939763"/>
            <a:chExt cx="458287" cy="838405"/>
          </a:xfrm>
        </p:grpSpPr>
        <p:sp>
          <p:nvSpPr>
            <p:cNvPr id="41" name="矩形 4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44" name="群組 130"/>
          <p:cNvGrpSpPr/>
          <p:nvPr/>
        </p:nvGrpSpPr>
        <p:grpSpPr>
          <a:xfrm>
            <a:off x="2920063" y="4726313"/>
            <a:ext cx="458287" cy="838405"/>
            <a:chOff x="10102194" y="1939763"/>
            <a:chExt cx="458287" cy="838405"/>
          </a:xfrm>
        </p:grpSpPr>
        <p:sp>
          <p:nvSpPr>
            <p:cNvPr id="45" name="矩形 4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48" name="文字方塊 134"/>
          <p:cNvSpPr txBox="1"/>
          <p:nvPr/>
        </p:nvSpPr>
        <p:spPr>
          <a:xfrm>
            <a:off x="2849821" y="2543484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135"/>
          <p:cNvSpPr txBox="1"/>
          <p:nvPr/>
        </p:nvSpPr>
        <p:spPr>
          <a:xfrm>
            <a:off x="2735783" y="4147351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0" name="文字方塊 137"/>
          <p:cNvSpPr txBox="1"/>
          <p:nvPr/>
        </p:nvSpPr>
        <p:spPr>
          <a:xfrm>
            <a:off x="3548437" y="2504552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0.98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138"/>
          <p:cNvSpPr txBox="1"/>
          <p:nvPr/>
        </p:nvSpPr>
        <p:spPr>
          <a:xfrm>
            <a:off x="3570756" y="4110083"/>
            <a:ext cx="81164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0.12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文字方塊 139"/>
          <p:cNvSpPr txBox="1"/>
          <p:nvPr/>
        </p:nvSpPr>
        <p:spPr>
          <a:xfrm>
            <a:off x="4392624" y="2574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3" name="文字方塊 140"/>
          <p:cNvSpPr txBox="1"/>
          <p:nvPr/>
        </p:nvSpPr>
        <p:spPr>
          <a:xfrm>
            <a:off x="4559715" y="3163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4" name="文字方塊 141"/>
          <p:cNvSpPr txBox="1"/>
          <p:nvPr/>
        </p:nvSpPr>
        <p:spPr>
          <a:xfrm>
            <a:off x="4257419" y="4680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文字方塊 142"/>
          <p:cNvSpPr txBox="1"/>
          <p:nvPr/>
        </p:nvSpPr>
        <p:spPr>
          <a:xfrm>
            <a:off x="4409698" y="4110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6" name="文字方塊 143"/>
          <p:cNvSpPr txBox="1"/>
          <p:nvPr/>
        </p:nvSpPr>
        <p:spPr>
          <a:xfrm>
            <a:off x="6565403" y="257586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7" name="文字方塊 144"/>
          <p:cNvSpPr txBox="1"/>
          <p:nvPr/>
        </p:nvSpPr>
        <p:spPr>
          <a:xfrm>
            <a:off x="6732494" y="31641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8" name="文字方塊 145"/>
          <p:cNvSpPr txBox="1"/>
          <p:nvPr/>
        </p:nvSpPr>
        <p:spPr>
          <a:xfrm>
            <a:off x="6430198" y="468131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9" name="文字方塊 146"/>
          <p:cNvSpPr txBox="1"/>
          <p:nvPr/>
        </p:nvSpPr>
        <p:spPr>
          <a:xfrm>
            <a:off x="6582477" y="411100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0" name="文字方塊 149"/>
          <p:cNvSpPr txBox="1"/>
          <p:nvPr/>
        </p:nvSpPr>
        <p:spPr>
          <a:xfrm>
            <a:off x="5692224" y="2567963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0.86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150"/>
          <p:cNvSpPr txBox="1"/>
          <p:nvPr/>
        </p:nvSpPr>
        <p:spPr>
          <a:xfrm>
            <a:off x="5714543" y="4173494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0.11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文字方塊 153"/>
          <p:cNvSpPr txBox="1"/>
          <p:nvPr/>
        </p:nvSpPr>
        <p:spPr>
          <a:xfrm>
            <a:off x="7945159" y="2528724"/>
            <a:ext cx="811642" cy="461665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0.62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文字方塊 154"/>
          <p:cNvSpPr txBox="1"/>
          <p:nvPr/>
        </p:nvSpPr>
        <p:spPr>
          <a:xfrm>
            <a:off x="7967478" y="4134255"/>
            <a:ext cx="811642" cy="461665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0.83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64" name="群組 96"/>
          <p:cNvGrpSpPr/>
          <p:nvPr/>
        </p:nvGrpSpPr>
        <p:grpSpPr>
          <a:xfrm>
            <a:off x="5113182" y="3164859"/>
            <a:ext cx="458287" cy="838405"/>
            <a:chOff x="10102194" y="1939763"/>
            <a:chExt cx="458287" cy="838405"/>
          </a:xfrm>
        </p:grpSpPr>
        <p:sp>
          <p:nvSpPr>
            <p:cNvPr id="65" name="矩形 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68" name="群組 104"/>
          <p:cNvGrpSpPr/>
          <p:nvPr/>
        </p:nvGrpSpPr>
        <p:grpSpPr>
          <a:xfrm>
            <a:off x="5115560" y="4689182"/>
            <a:ext cx="458287" cy="838405"/>
            <a:chOff x="10102194" y="1939763"/>
            <a:chExt cx="458287" cy="838405"/>
          </a:xfrm>
        </p:grpSpPr>
        <p:sp>
          <p:nvSpPr>
            <p:cNvPr id="69" name="矩形 6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72" name="群組 124"/>
          <p:cNvGrpSpPr/>
          <p:nvPr/>
        </p:nvGrpSpPr>
        <p:grpSpPr>
          <a:xfrm>
            <a:off x="7291422" y="3159667"/>
            <a:ext cx="458287" cy="838405"/>
            <a:chOff x="10102194" y="1939763"/>
            <a:chExt cx="458287" cy="838405"/>
          </a:xfrm>
        </p:grpSpPr>
        <p:sp>
          <p:nvSpPr>
            <p:cNvPr id="73" name="矩形 72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76" name="群組 128"/>
          <p:cNvGrpSpPr/>
          <p:nvPr/>
        </p:nvGrpSpPr>
        <p:grpSpPr>
          <a:xfrm>
            <a:off x="7345502" y="4716503"/>
            <a:ext cx="458287" cy="838405"/>
            <a:chOff x="10102194" y="1939763"/>
            <a:chExt cx="458287" cy="838405"/>
          </a:xfrm>
        </p:grpSpPr>
        <p:sp>
          <p:nvSpPr>
            <p:cNvPr id="77" name="矩形 7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1156937" y="453596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151"/>
          <p:cNvSpPr txBox="1"/>
          <p:nvPr/>
        </p:nvSpPr>
        <p:spPr>
          <a:xfrm>
            <a:off x="1094564" y="2880733"/>
            <a:ext cx="4486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文字方塊 152"/>
          <p:cNvSpPr txBox="1"/>
          <p:nvPr/>
        </p:nvSpPr>
        <p:spPr>
          <a:xfrm>
            <a:off x="1094564" y="4480164"/>
            <a:ext cx="488741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5178" y="1589873"/>
            <a:ext cx="1631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u="sng" dirty="0"/>
              <a:t>Example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5340084" y="1810074"/>
                <a:ext cx="348544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𝑎𝑐𝑡𝑖𝑣𝑎𝑡𝑖𝑜𝑛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𝑓𝑢𝑛𝑐𝑡𝑖𝑜𝑛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84" y="1810074"/>
                <a:ext cx="3485441" cy="52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 </a:t>
            </a:r>
            <a:r>
              <a:rPr kumimoji="1" lang="en-US" altLang="zh-CN" dirty="0" err="1"/>
              <a:t>nerual</a:t>
            </a:r>
            <a:r>
              <a:rPr kumimoji="1" lang="en-US" altLang="zh-CN" dirty="0"/>
              <a:t> network</a:t>
            </a:r>
          </a:p>
          <a:p>
            <a:pPr lvl="1"/>
            <a:r>
              <a:rPr kumimoji="1" lang="en-US" altLang="zh-CN" dirty="0"/>
              <a:t>Input is a word or word sequence ,output is a tag or tag sequence</a:t>
            </a:r>
          </a:p>
          <a:p>
            <a:r>
              <a:rPr kumimoji="1" lang="en-US" altLang="zh-CN" dirty="0"/>
              <a:t>Step2 : 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 on training data</a:t>
            </a:r>
          </a:p>
          <a:p>
            <a:pPr lvl="1"/>
            <a:r>
              <a:rPr kumimoji="1" lang="en-US" altLang="zh-CN" dirty="0"/>
              <a:t>Cross-entropy</a:t>
            </a:r>
          </a:p>
          <a:p>
            <a:pPr lvl="1"/>
            <a:r>
              <a:rPr kumimoji="1" lang="en-US" altLang="zh-CN" dirty="0"/>
              <a:t>CRF-loss</a:t>
            </a:r>
          </a:p>
          <a:p>
            <a:r>
              <a:rPr kumimoji="1" lang="en-US" altLang="zh-CN" dirty="0"/>
              <a:t>Step3 :  train the network with gradient descent</a:t>
            </a:r>
          </a:p>
          <a:p>
            <a:pPr lvl="1"/>
            <a:r>
              <a:rPr kumimoji="1" lang="en-US" altLang="zh-CN" dirty="0"/>
              <a:t>Mini-batch</a:t>
            </a:r>
          </a:p>
          <a:p>
            <a:pPr lvl="1"/>
            <a:r>
              <a:rPr kumimoji="1" lang="en-US" altLang="zh-CN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4026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</a:p>
          <a:p>
            <a:r>
              <a:rPr lang="en-US" altLang="zh-CN" dirty="0" err="1"/>
              <a:t>Feedforword</a:t>
            </a:r>
            <a:r>
              <a:rPr lang="en-US" altLang="zh-CN" dirty="0"/>
              <a:t> neural network</a:t>
            </a:r>
          </a:p>
          <a:p>
            <a:r>
              <a:rPr lang="en-US" altLang="zh-CN"/>
              <a:t>LSTM</a:t>
            </a:r>
            <a:endParaRPr lang="en-US" altLang="zh-CN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1488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</a:t>
            </a:r>
            <a:r>
              <a:rPr lang="en-US" altLang="zh-CN" dirty="0"/>
              <a:t>(word embedding)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652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如何表示一个图片？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在手写数字识别的例子中，图片本身由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的像素组成。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28</a:t>
            </a:r>
            <a:r>
              <a:rPr lang="zh-CN" altLang="en-US" dirty="0"/>
              <a:t>*</a:t>
            </a:r>
            <a:r>
              <a:rPr lang="en-US" altLang="zh-CN" dirty="0"/>
              <a:t>28</a:t>
            </a:r>
            <a:r>
              <a:rPr lang="zh-CN" altLang="en-US" dirty="0"/>
              <a:t>的图片就可以用长度</a:t>
            </a:r>
            <a:r>
              <a:rPr lang="en-US" altLang="zh-CN" dirty="0"/>
              <a:t>784</a:t>
            </a:r>
            <a:r>
              <a:rPr lang="zh-CN" altLang="en-US" dirty="0"/>
              <a:t>的向量表示，输给神经网络计算。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词是一个字符串，那么如何表示一个词？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假定我们有一个词典</a:t>
            </a:r>
            <a:r>
              <a:rPr lang="en-US" altLang="zh-CN" dirty="0"/>
              <a:t>D</a:t>
            </a:r>
            <a:r>
              <a:rPr lang="zh-CN" altLang="en-US" dirty="0"/>
              <a:t>，包含了</a:t>
            </a:r>
            <a:r>
              <a:rPr lang="en-US" altLang="zh-CN" dirty="0"/>
              <a:t>N</a:t>
            </a:r>
            <a:r>
              <a:rPr lang="zh-CN" altLang="en-US" dirty="0"/>
              <a:t>个词，每个词对应一个</a:t>
            </a:r>
            <a:r>
              <a:rPr lang="en-US" altLang="zh-CN" dirty="0"/>
              <a:t>index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One-hot vector(</a:t>
            </a:r>
            <a:r>
              <a:rPr lang="zh-CN" altLang="en-US" dirty="0"/>
              <a:t>独热向量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，对应</a:t>
            </a:r>
            <a:r>
              <a:rPr lang="en-US" altLang="zh-CN" dirty="0"/>
              <a:t>index</a:t>
            </a:r>
            <a:r>
              <a:rPr lang="zh-CN" altLang="en-US" dirty="0"/>
              <a:t>的位置为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zh-CN" dirty="0"/>
              <a:t>例如：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缺点：高维、稀疏，词与词之间没有关联</a:t>
            </a:r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3376"/>
              </p:ext>
            </p:extLst>
          </p:nvPr>
        </p:nvGraphicFramePr>
        <p:xfrm>
          <a:off x="3686477" y="5380523"/>
          <a:ext cx="3975675" cy="83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r:id="rId3" imgW="2184400" imgH="508000" progId="Equation.DSMT4">
                  <p:embed/>
                </p:oleObj>
              </mc:Choice>
              <mc:Fallback>
                <p:oleObj r:id="rId3" imgW="21844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477" y="5380523"/>
                        <a:ext cx="3975675" cy="837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3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</a:t>
            </a:r>
            <a:r>
              <a:rPr lang="en-US" altLang="zh-CN" dirty="0"/>
              <a:t>(word embedding)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718" y="1820189"/>
            <a:ext cx="10515600" cy="4351338"/>
          </a:xfrm>
        </p:spPr>
        <p:txBody>
          <a:bodyPr/>
          <a:lstStyle/>
          <a:p>
            <a:r>
              <a:rPr lang="zh-CN" altLang="en-US" dirty="0"/>
              <a:t>词嵌入</a:t>
            </a:r>
            <a:endParaRPr lang="en-US" altLang="zh-CN" dirty="0"/>
          </a:p>
          <a:p>
            <a:pPr lvl="1"/>
            <a:r>
              <a:rPr lang="zh-CN" altLang="zh-CN" dirty="0"/>
              <a:t>这种表示词的向量通常是低维、稠密的，</a:t>
            </a:r>
            <a:r>
              <a:rPr lang="zh-CN" altLang="en-US" dirty="0"/>
              <a:t>所有的词向量的维度都一样，</a:t>
            </a:r>
            <a:r>
              <a:rPr lang="zh-CN" altLang="zh-CN" dirty="0"/>
              <a:t>每一维都可以认为在表达某种语义。例如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可以看出，“母亲”和“妈妈”这种含义相近的词，其向量在数值上非常接近。使用这种表示方式，便建立了一个语义向量空间，每个词都被嵌在语义空间中的一个点上，这也是其被称为词嵌入的原因。含义相近的词在语义空间中的位置也会非常接近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56979"/>
              </p:ext>
            </p:extLst>
          </p:nvPr>
        </p:nvGraphicFramePr>
        <p:xfrm>
          <a:off x="3705726" y="3157086"/>
          <a:ext cx="3536118" cy="7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r:id="rId3" imgW="2387600" imgH="508000" progId="Equation.DSMT4">
                  <p:embed/>
                </p:oleObj>
              </mc:Choice>
              <mc:Fallback>
                <p:oleObj r:id="rId3" imgW="23876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726" y="3157086"/>
                        <a:ext cx="3536118" cy="761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8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词嵌入与神经网络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所有的词向量可以用一张二维表来存储，每一行对应一个词的词向量</a:t>
            </a:r>
            <a:endParaRPr lang="en-US" altLang="zh-CN" dirty="0"/>
          </a:p>
          <a:p>
            <a:r>
              <a:rPr lang="zh-CN" altLang="en-US" dirty="0"/>
              <a:t>有了一个词的</a:t>
            </a:r>
            <a:r>
              <a:rPr lang="en-US" altLang="zh-CN" dirty="0"/>
              <a:t>index</a:t>
            </a:r>
            <a:r>
              <a:rPr lang="zh-CN" altLang="en-US" dirty="0"/>
              <a:t>，就可以在表中查到该词的向量（</a:t>
            </a:r>
            <a:r>
              <a:rPr lang="en-US" altLang="zh-CN" dirty="0"/>
              <a:t>look 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该二维表可以和神经网络中的参数一起训练。（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9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1751</Words>
  <Application>Microsoft Macintosh PowerPoint</Application>
  <PresentationFormat>宽屏</PresentationFormat>
  <Paragraphs>447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宋体</vt:lpstr>
      <vt:lpstr>Open Sans</vt:lpstr>
      <vt:lpstr>新細明體</vt:lpstr>
      <vt:lpstr>Arial</vt:lpstr>
      <vt:lpstr>Calibri</vt:lpstr>
      <vt:lpstr>Calibri Light</vt:lpstr>
      <vt:lpstr>Cambria Math</vt:lpstr>
      <vt:lpstr>Mangal</vt:lpstr>
      <vt:lpstr>Office 主题</vt:lpstr>
      <vt:lpstr>方程式</vt:lpstr>
      <vt:lpstr>Equation.DSMT4</vt:lpstr>
      <vt:lpstr>Deep Learning</vt:lpstr>
      <vt:lpstr>前导知识</vt:lpstr>
      <vt:lpstr>Neural Network</vt:lpstr>
      <vt:lpstr>Neural Network</vt:lpstr>
      <vt:lpstr>Steps</vt:lpstr>
      <vt:lpstr>目录</vt:lpstr>
      <vt:lpstr>词嵌入(word embedding)</vt:lpstr>
      <vt:lpstr>词嵌入(word embedding)</vt:lpstr>
      <vt:lpstr>词嵌入与神经网络</vt:lpstr>
      <vt:lpstr>词嵌入与神经网络</vt:lpstr>
      <vt:lpstr>Feedforword neural network</vt:lpstr>
      <vt:lpstr>PowerPoint 演示文稿</vt:lpstr>
      <vt:lpstr>Feedforword neural network + CRF</vt:lpstr>
      <vt:lpstr>PowerPoint 演示文稿</vt:lpstr>
      <vt:lpstr>PowerPoint 演示文稿</vt:lpstr>
      <vt:lpstr>Feedforword neural network + CRF</vt:lpstr>
      <vt:lpstr>参考结果</vt:lpstr>
      <vt:lpstr>LSTM</vt:lpstr>
      <vt:lpstr>LSTM</vt:lpstr>
      <vt:lpstr>PowerPoint 演示文稿</vt:lpstr>
      <vt:lpstr>LSTM简化图</vt:lpstr>
      <vt:lpstr>Bi-LSTM</vt:lpstr>
      <vt:lpstr>Bi-LSTM简易图</vt:lpstr>
      <vt:lpstr>Bi-LSTM+CRF</vt:lpstr>
      <vt:lpstr>进一步提升准确率</vt:lpstr>
      <vt:lpstr>Char Level LSTM</vt:lpstr>
      <vt:lpstr>CharLSTM示意图</vt:lpstr>
      <vt:lpstr>模型结构</vt:lpstr>
      <vt:lpstr>参考结果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767257113@qq.com</dc:creator>
  <cp:lastModifiedBy>蒋 炜</cp:lastModifiedBy>
  <cp:revision>176</cp:revision>
  <dcterms:created xsi:type="dcterms:W3CDTF">2018-07-20T09:17:36Z</dcterms:created>
  <dcterms:modified xsi:type="dcterms:W3CDTF">2018-11-06T06:24:53Z</dcterms:modified>
</cp:coreProperties>
</file>