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72" r:id="rId3"/>
    <p:sldId id="306" r:id="rId4"/>
    <p:sldId id="307" r:id="rId5"/>
    <p:sldId id="308" r:id="rId6"/>
    <p:sldId id="257" r:id="rId7"/>
    <p:sldId id="258" r:id="rId8"/>
    <p:sldId id="259" r:id="rId9"/>
    <p:sldId id="260" r:id="rId10"/>
    <p:sldId id="262" r:id="rId11"/>
    <p:sldId id="263" r:id="rId12"/>
    <p:sldId id="264" r:id="rId13"/>
    <p:sldId id="265" r:id="rId14"/>
    <p:sldId id="267" r:id="rId15"/>
    <p:sldId id="270" r:id="rId16"/>
    <p:sldId id="269" r:id="rId17"/>
    <p:sldId id="291" r:id="rId18"/>
    <p:sldId id="273" r:id="rId19"/>
    <p:sldId id="305" r:id="rId20"/>
    <p:sldId id="279" r:id="rId21"/>
    <p:sldId id="281" r:id="rId22"/>
    <p:sldId id="282" r:id="rId23"/>
    <p:sldId id="283" r:id="rId24"/>
    <p:sldId id="284" r:id="rId25"/>
    <p:sldId id="280" r:id="rId26"/>
    <p:sldId id="285" r:id="rId27"/>
    <p:sldId id="286" r:id="rId28"/>
    <p:sldId id="299" r:id="rId29"/>
    <p:sldId id="288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napToGrid="0">
      <p:cViewPr varScale="1">
        <p:scale>
          <a:sx n="102" d="100"/>
          <a:sy n="102" d="100"/>
        </p:scale>
        <p:origin x="11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F4BD72-0083-464E-A2C6-A20FEBAC03C6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F7BF4A-E40C-4533-9364-673BB535BB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227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DB9C-F985-4E9F-8C3E-8337DFA67C40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5B954-C4BF-4B9C-862A-E175EA792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30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DB9C-F985-4E9F-8C3E-8337DFA67C40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5B954-C4BF-4B9C-862A-E175EA792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918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DB9C-F985-4E9F-8C3E-8337DFA67C40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5B954-C4BF-4B9C-862A-E175EA792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67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DB9C-F985-4E9F-8C3E-8337DFA67C40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5B954-C4BF-4B9C-862A-E175EA792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854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DB9C-F985-4E9F-8C3E-8337DFA67C40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5B954-C4BF-4B9C-862A-E175EA792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009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DB9C-F985-4E9F-8C3E-8337DFA67C40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5B954-C4BF-4B9C-862A-E175EA792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983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DB9C-F985-4E9F-8C3E-8337DFA67C40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5B954-C4BF-4B9C-862A-E175EA792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43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DB9C-F985-4E9F-8C3E-8337DFA67C40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5B954-C4BF-4B9C-862A-E175EA792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494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DB9C-F985-4E9F-8C3E-8337DFA67C40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5B954-C4BF-4B9C-862A-E175EA792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427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DB9C-F985-4E9F-8C3E-8337DFA67C40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5B954-C4BF-4B9C-862A-E175EA792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076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DB9C-F985-4E9F-8C3E-8337DFA67C40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5B954-C4BF-4B9C-862A-E175EA792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201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BDB9C-F985-4E9F-8C3E-8337DFA67C40}" type="datetimeFigureOut">
              <a:rPr lang="zh-CN" altLang="en-US" smtClean="0"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5B954-C4BF-4B9C-862A-E175EA792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901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mccormickml.com/2016/04/19/word2vec-tutorial-the-skip-gram-model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colah.github.io/posts/2015-08-Understanding-LSTMs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neuralnetworksanddeeplearning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26" Type="http://schemas.openxmlformats.org/officeDocument/2006/relationships/image" Target="../media/image13.png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5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833605"/>
            <a:ext cx="9144000" cy="2387600"/>
          </a:xfrm>
        </p:spPr>
        <p:txBody>
          <a:bodyPr/>
          <a:lstStyle/>
          <a:p>
            <a:r>
              <a:rPr lang="en-US" altLang="zh-CN" dirty="0"/>
              <a:t>Deep Learning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For POS Tagging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82368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词嵌入与神经网络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如何训练出一个</a:t>
            </a:r>
            <a:r>
              <a:rPr lang="en-US" altLang="zh-CN" dirty="0"/>
              <a:t>embedding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http://mccormickml.com/2016/04/19/word2vec-tutorial-the-skip-gram-model/</a:t>
            </a:r>
            <a:endParaRPr lang="en-US" altLang="zh-CN" dirty="0"/>
          </a:p>
          <a:p>
            <a:pPr lvl="1"/>
            <a:r>
              <a:rPr lang="zh-CN" altLang="en-US" dirty="0"/>
              <a:t>只需要了解，不需要自己训练。实际做的时候可以先随机初始化。</a:t>
            </a:r>
            <a:endParaRPr lang="en-US" altLang="zh-CN" dirty="0"/>
          </a:p>
          <a:p>
            <a:pPr lvl="1"/>
            <a:r>
              <a:rPr lang="zh-CN" altLang="en-US" dirty="0"/>
              <a:t>预训练词向量下载地址</a:t>
            </a:r>
            <a:endParaRPr lang="en-US" altLang="zh-CN" dirty="0"/>
          </a:p>
          <a:p>
            <a:pPr lvl="1"/>
            <a:r>
              <a:rPr lang="en-US" altLang="zh-CN" dirty="0"/>
              <a:t>https://pan.baidu.com/s/1tU3mZjLWCJCrFyknCxtLBQ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4704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Feedforword</a:t>
            </a:r>
            <a:r>
              <a:rPr lang="en-US" altLang="zh-CN" dirty="0"/>
              <a:t> neural network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用最简单的前向全连接的神经网络</a:t>
            </a:r>
            <a:r>
              <a:rPr lang="en-US" altLang="zh-CN" dirty="0"/>
              <a:t>,</a:t>
            </a:r>
            <a:r>
              <a:rPr lang="zh-CN" altLang="en-US" dirty="0"/>
              <a:t>如何实现</a:t>
            </a:r>
            <a:r>
              <a:rPr lang="en-US" altLang="zh-CN" dirty="0"/>
              <a:t>POS Tagging</a:t>
            </a:r>
            <a:r>
              <a:rPr lang="zh-CN" altLang="en-US" dirty="0"/>
              <a:t>呢？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看做一个简单的分类问题：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手写数字图片识别：给定一张图片，预测该图是</a:t>
            </a:r>
            <a:r>
              <a:rPr lang="en-US" altLang="zh-CN" dirty="0"/>
              <a:t>0-9</a:t>
            </a:r>
            <a:r>
              <a:rPr lang="zh-CN" altLang="en-US" dirty="0"/>
              <a:t>（类别）中的哪个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en-US" altLang="zh-CN" dirty="0"/>
              <a:t>POS Tagging</a:t>
            </a:r>
            <a:r>
              <a:rPr lang="zh-CN" altLang="en-US" dirty="0"/>
              <a:t>：给定一个词，预测该词属于哪个词性（类别）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但是词的词性是离不开句子的，单单只看一个词（其词向量）根本无法预测。因此我们要把该词放在句子中，同时看它前后的词。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所以输入为一个词及其前后两个词，转换为词向量后拼接起来（作为该词的特征），输入到隐藏层，最后输出的是对应每个词性的概率（分值）。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示意图</a:t>
            </a:r>
          </a:p>
        </p:txBody>
      </p:sp>
    </p:spTree>
    <p:extLst>
      <p:ext uri="{BB962C8B-B14F-4D97-AF65-F5344CB8AC3E}">
        <p14:creationId xmlns:p14="http://schemas.microsoft.com/office/powerpoint/2010/main" val="3819755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26332" y="1162370"/>
            <a:ext cx="1691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我 是 中国人</a:t>
            </a:r>
            <a:endParaRPr lang="en-US" altLang="zh-CN" sz="1400" dirty="0"/>
          </a:p>
        </p:txBody>
      </p:sp>
      <p:sp>
        <p:nvSpPr>
          <p:cNvPr id="5" name="矩形 4"/>
          <p:cNvSpPr/>
          <p:nvPr/>
        </p:nvSpPr>
        <p:spPr>
          <a:xfrm>
            <a:off x="1457848" y="1180318"/>
            <a:ext cx="1725633" cy="289830"/>
          </a:xfrm>
          <a:prstGeom prst="rect">
            <a:avLst/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2204352" y="1180318"/>
            <a:ext cx="0" cy="3077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2052567" y="1590935"/>
            <a:ext cx="481497" cy="77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807262" y="890188"/>
            <a:ext cx="97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上下文窗口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532201" y="2068399"/>
            <a:ext cx="79197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  start</a:t>
            </a:r>
          </a:p>
          <a:p>
            <a:r>
              <a:rPr lang="en-US" altLang="zh-CN" sz="1400" dirty="0"/>
              <a:t>  start</a:t>
            </a:r>
          </a:p>
          <a:p>
            <a:r>
              <a:rPr lang="zh-CN" altLang="en-US" sz="1400" dirty="0"/>
              <a:t>   我</a:t>
            </a:r>
            <a:endParaRPr lang="en-US" altLang="zh-CN" sz="1400" dirty="0"/>
          </a:p>
          <a:p>
            <a:r>
              <a:rPr lang="zh-CN" altLang="en-US" sz="1400" dirty="0"/>
              <a:t>   是</a:t>
            </a:r>
            <a:endParaRPr lang="en-US" altLang="zh-CN" sz="1400" dirty="0"/>
          </a:p>
          <a:p>
            <a:r>
              <a:rPr lang="zh-CN" altLang="en-US" sz="1400" dirty="0"/>
              <a:t>中国人</a:t>
            </a:r>
            <a:endParaRPr lang="en-US" altLang="zh-CN" sz="1400" dirty="0"/>
          </a:p>
        </p:txBody>
      </p:sp>
      <p:sp>
        <p:nvSpPr>
          <p:cNvPr id="10" name="文本框 9"/>
          <p:cNvSpPr txBox="1"/>
          <p:nvPr/>
        </p:nvSpPr>
        <p:spPr>
          <a:xfrm>
            <a:off x="1183580" y="2068399"/>
            <a:ext cx="7833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    我</a:t>
            </a:r>
            <a:endParaRPr lang="en-US" altLang="zh-CN" sz="1400" dirty="0"/>
          </a:p>
          <a:p>
            <a:r>
              <a:rPr lang="zh-CN" altLang="en-US" sz="1400" dirty="0"/>
              <a:t>    是</a:t>
            </a:r>
            <a:endParaRPr lang="en-US" altLang="zh-CN" sz="1400" dirty="0"/>
          </a:p>
          <a:p>
            <a:r>
              <a:rPr lang="zh-CN" altLang="en-US" sz="1400" dirty="0"/>
              <a:t>中国人  </a:t>
            </a:r>
            <a:endParaRPr lang="en-US" altLang="zh-CN" sz="1400" dirty="0"/>
          </a:p>
          <a:p>
            <a:r>
              <a:rPr lang="en-US" altLang="zh-CN" sz="1400" dirty="0"/>
              <a:t>   end</a:t>
            </a:r>
          </a:p>
          <a:p>
            <a:r>
              <a:rPr lang="en-US" altLang="zh-CN" sz="1400" dirty="0"/>
              <a:t>   end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962736" y="2084374"/>
            <a:ext cx="76340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start</a:t>
            </a:r>
          </a:p>
          <a:p>
            <a:r>
              <a:rPr lang="zh-CN" altLang="en-US" sz="1400" dirty="0"/>
              <a:t>  我</a:t>
            </a:r>
            <a:endParaRPr lang="en-US" altLang="zh-CN" sz="1400" dirty="0"/>
          </a:p>
          <a:p>
            <a:r>
              <a:rPr lang="en-US" altLang="zh-CN" sz="1400" dirty="0"/>
              <a:t>  </a:t>
            </a:r>
            <a:r>
              <a:rPr lang="zh-CN" altLang="en-US" sz="1400" dirty="0"/>
              <a:t>是</a:t>
            </a:r>
            <a:endParaRPr lang="en-US" altLang="zh-CN" sz="1400" dirty="0"/>
          </a:p>
          <a:p>
            <a:r>
              <a:rPr lang="zh-CN" altLang="en-US" sz="1400" dirty="0"/>
              <a:t>中国人</a:t>
            </a:r>
            <a:endParaRPr lang="en-US" altLang="zh-CN" sz="1400" dirty="0"/>
          </a:p>
          <a:p>
            <a:r>
              <a:rPr lang="en-US" altLang="zh-CN" sz="1400" dirty="0"/>
              <a:t> end</a:t>
            </a:r>
          </a:p>
        </p:txBody>
      </p:sp>
      <p:sp>
        <p:nvSpPr>
          <p:cNvPr id="16" name="矩形 15"/>
          <p:cNvSpPr/>
          <p:nvPr/>
        </p:nvSpPr>
        <p:spPr>
          <a:xfrm>
            <a:off x="1224381" y="2565680"/>
            <a:ext cx="638151" cy="174408"/>
          </a:xfrm>
          <a:prstGeom prst="rect">
            <a:avLst/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108745" y="2523373"/>
            <a:ext cx="216024" cy="216024"/>
          </a:xfrm>
          <a:prstGeom prst="rect">
            <a:avLst/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714317" y="2539774"/>
            <a:ext cx="216024" cy="216024"/>
          </a:xfrm>
          <a:prstGeom prst="rect">
            <a:avLst/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下箭头 18"/>
          <p:cNvSpPr/>
          <p:nvPr/>
        </p:nvSpPr>
        <p:spPr>
          <a:xfrm>
            <a:off x="2264056" y="1722636"/>
            <a:ext cx="166575" cy="250048"/>
          </a:xfrm>
          <a:prstGeom prst="downArrow">
            <a:avLst/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2420376" y="1186829"/>
            <a:ext cx="0" cy="3077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右箭头 20"/>
          <p:cNvSpPr/>
          <p:nvPr/>
        </p:nvSpPr>
        <p:spPr>
          <a:xfrm>
            <a:off x="3675756" y="2437453"/>
            <a:ext cx="299020" cy="187239"/>
          </a:xfrm>
          <a:prstGeom prst="rightArrow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145015" y="1024807"/>
            <a:ext cx="5723768" cy="245766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4451706" y="1222647"/>
            <a:ext cx="288032" cy="27195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4451706" y="2243502"/>
            <a:ext cx="288032" cy="276461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4457101" y="2589129"/>
            <a:ext cx="288032" cy="276461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4451706" y="1562932"/>
            <a:ext cx="288032" cy="276461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4451706" y="1903217"/>
            <a:ext cx="288032" cy="276461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3551031" y="2624692"/>
            <a:ext cx="6131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转换为索引</a:t>
            </a:r>
            <a:r>
              <a:rPr lang="en-US" altLang="zh-CN" sz="1000" dirty="0"/>
              <a:t>(</a:t>
            </a:r>
            <a:r>
              <a:rPr lang="zh-CN" altLang="en-US" sz="1000" dirty="0"/>
              <a:t>编号</a:t>
            </a:r>
            <a:r>
              <a:rPr lang="en-US" altLang="zh-CN" sz="1000" dirty="0"/>
              <a:t>)</a:t>
            </a:r>
            <a:endParaRPr lang="zh-CN" altLang="en-US" sz="1000" dirty="0"/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991668"/>
              </p:ext>
            </p:extLst>
          </p:nvPr>
        </p:nvGraphicFramePr>
        <p:xfrm>
          <a:off x="5425152" y="1248053"/>
          <a:ext cx="1626890" cy="1586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53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3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53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53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1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ea"/>
                          <a:ea typeface="+mn-ea"/>
                        </a:rPr>
                        <a:t>0.34</a:t>
                      </a:r>
                      <a:endParaRPr lang="zh-CN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72000" marB="36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dirty="0">
                          <a:latin typeface="+mn-ea"/>
                          <a:ea typeface="+mn-ea"/>
                        </a:rPr>
                        <a:t>0.34</a:t>
                      </a:r>
                      <a:endParaRPr lang="zh-CN" altLang="en-US" sz="800" dirty="0">
                        <a:latin typeface="+mn-ea"/>
                        <a:ea typeface="+mn-ea"/>
                      </a:endParaRPr>
                    </a:p>
                    <a:p>
                      <a:pPr algn="ctr"/>
                      <a:endParaRPr lang="zh-CN" altLang="en-US" sz="800" dirty="0"/>
                    </a:p>
                  </a:txBody>
                  <a:tcPr marL="36000" marR="36000" marT="72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…</a:t>
                      </a:r>
                      <a:endParaRPr lang="zh-CN" altLang="en-US" sz="800" dirty="0"/>
                    </a:p>
                  </a:txBody>
                  <a:tcPr marL="36000" marR="36000" marT="72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0.12</a:t>
                      </a:r>
                      <a:endParaRPr lang="zh-CN" altLang="en-US" sz="800" dirty="0"/>
                    </a:p>
                  </a:txBody>
                  <a:tcPr marL="36000" marR="36000" marT="72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0.33</a:t>
                      </a:r>
                      <a:endParaRPr lang="zh-CN" altLang="en-US" sz="800" dirty="0"/>
                    </a:p>
                  </a:txBody>
                  <a:tcPr marL="36000" marR="36000" marT="72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0.11</a:t>
                      </a:r>
                      <a:endParaRPr lang="zh-CN" altLang="en-US" sz="800" dirty="0"/>
                    </a:p>
                  </a:txBody>
                  <a:tcPr marL="36000" marR="36000" marT="72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0.32</a:t>
                      </a:r>
                      <a:endParaRPr lang="zh-CN" altLang="en-US" sz="800" dirty="0"/>
                    </a:p>
                  </a:txBody>
                  <a:tcPr marL="36000" marR="36000" marT="72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…</a:t>
                      </a:r>
                      <a:endParaRPr lang="zh-CN" altLang="en-US" sz="800" dirty="0"/>
                    </a:p>
                  </a:txBody>
                  <a:tcPr marL="36000" marR="36000" marT="72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0.86</a:t>
                      </a:r>
                      <a:endParaRPr lang="zh-CN" altLang="en-US" sz="800" dirty="0"/>
                    </a:p>
                  </a:txBody>
                  <a:tcPr marL="36000" marR="36000" marT="72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0.45</a:t>
                      </a:r>
                      <a:endParaRPr lang="zh-CN" altLang="en-US" sz="800" dirty="0"/>
                    </a:p>
                  </a:txBody>
                  <a:tcPr marL="36000" marR="36000" marT="72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…</a:t>
                      </a:r>
                      <a:endParaRPr lang="zh-CN" altLang="en-US" sz="800" dirty="0"/>
                    </a:p>
                  </a:txBody>
                  <a:tcPr marL="36000" marR="36000" marT="72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…</a:t>
                      </a:r>
                      <a:endParaRPr lang="zh-CN" altLang="en-US" sz="800" dirty="0"/>
                    </a:p>
                  </a:txBody>
                  <a:tcPr marL="36000" marR="36000" marT="72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…</a:t>
                      </a:r>
                      <a:endParaRPr lang="zh-CN" altLang="en-US" sz="800" dirty="0"/>
                    </a:p>
                  </a:txBody>
                  <a:tcPr marL="36000" marR="36000" marT="72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…</a:t>
                      </a:r>
                      <a:endParaRPr lang="zh-CN" altLang="en-US" sz="800" dirty="0"/>
                    </a:p>
                  </a:txBody>
                  <a:tcPr marL="36000" marR="36000" marT="72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…</a:t>
                      </a:r>
                      <a:endParaRPr lang="zh-CN" altLang="en-US" sz="800" dirty="0"/>
                    </a:p>
                  </a:txBody>
                  <a:tcPr marL="36000" marR="36000" marT="72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0.11</a:t>
                      </a:r>
                      <a:endParaRPr lang="zh-CN" altLang="en-US" sz="800" dirty="0"/>
                    </a:p>
                  </a:txBody>
                  <a:tcPr marL="36000" marR="36000" marT="72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0.83</a:t>
                      </a:r>
                      <a:endParaRPr lang="zh-CN" altLang="en-US" sz="800" dirty="0"/>
                    </a:p>
                  </a:txBody>
                  <a:tcPr marL="36000" marR="36000" marT="72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…</a:t>
                      </a:r>
                      <a:endParaRPr lang="zh-CN" altLang="en-US" sz="800" dirty="0"/>
                    </a:p>
                  </a:txBody>
                  <a:tcPr marL="36000" marR="36000" marT="72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0.01</a:t>
                      </a:r>
                      <a:endParaRPr lang="zh-CN" altLang="en-US" sz="800" dirty="0"/>
                    </a:p>
                  </a:txBody>
                  <a:tcPr marL="36000" marR="36000" marT="72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0.94</a:t>
                      </a:r>
                      <a:endParaRPr lang="zh-CN" altLang="en-US" sz="800" dirty="0"/>
                    </a:p>
                  </a:txBody>
                  <a:tcPr marL="36000" marR="36000" marT="72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0.05</a:t>
                      </a:r>
                      <a:endParaRPr lang="zh-CN" altLang="en-US" sz="800" dirty="0"/>
                    </a:p>
                  </a:txBody>
                  <a:tcPr marL="36000" marR="36000" marT="72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0.43</a:t>
                      </a:r>
                      <a:endParaRPr lang="zh-CN" altLang="en-US" sz="800" dirty="0"/>
                    </a:p>
                  </a:txBody>
                  <a:tcPr marL="36000" marR="36000" marT="72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…</a:t>
                      </a:r>
                      <a:endParaRPr lang="zh-CN" altLang="en-US" sz="800" dirty="0"/>
                    </a:p>
                  </a:txBody>
                  <a:tcPr marL="36000" marR="36000" marT="72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0.55</a:t>
                      </a:r>
                      <a:endParaRPr lang="zh-CN" altLang="en-US" sz="800" dirty="0"/>
                    </a:p>
                  </a:txBody>
                  <a:tcPr marL="36000" marR="36000" marT="72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0.71</a:t>
                      </a:r>
                      <a:endParaRPr lang="zh-CN" altLang="en-US" sz="800" dirty="0"/>
                    </a:p>
                  </a:txBody>
                  <a:tcPr marL="36000" marR="36000" marT="72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30" name="直接箭头连接符 29"/>
          <p:cNvCxnSpPr>
            <a:stCxn id="23" idx="5"/>
          </p:cNvCxnSpPr>
          <p:nvPr/>
        </p:nvCxnSpPr>
        <p:spPr>
          <a:xfrm>
            <a:off x="4697557" y="1454779"/>
            <a:ext cx="727595" cy="299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4713498" y="1765724"/>
            <a:ext cx="727595" cy="299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4740476" y="2071413"/>
            <a:ext cx="727595" cy="299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4748815" y="2413631"/>
            <a:ext cx="727595" cy="299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4743154" y="1410088"/>
            <a:ext cx="678316" cy="1331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4352051" y="3151221"/>
            <a:ext cx="5023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/>
              <a:t>输入层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4826130" y="2796083"/>
            <a:ext cx="5677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/>
              <a:t>Look up</a:t>
            </a:r>
            <a:endParaRPr lang="zh-CN" altLang="en-US" sz="800" b="1" dirty="0"/>
          </a:p>
        </p:txBody>
      </p:sp>
      <p:sp>
        <p:nvSpPr>
          <p:cNvPr id="37" name="文本框 36"/>
          <p:cNvSpPr txBox="1"/>
          <p:nvPr/>
        </p:nvSpPr>
        <p:spPr>
          <a:xfrm>
            <a:off x="5891128" y="3151221"/>
            <a:ext cx="5966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/>
              <a:t>嵌入矩阵</a:t>
            </a:r>
          </a:p>
        </p:txBody>
      </p:sp>
      <p:sp>
        <p:nvSpPr>
          <p:cNvPr id="38" name="椭圆 37"/>
          <p:cNvSpPr/>
          <p:nvPr/>
        </p:nvSpPr>
        <p:spPr>
          <a:xfrm>
            <a:off x="7502009" y="1248053"/>
            <a:ext cx="288032" cy="27195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7502009" y="2268908"/>
            <a:ext cx="288032" cy="276461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7507404" y="2614535"/>
            <a:ext cx="288032" cy="276461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7502009" y="1588338"/>
            <a:ext cx="288032" cy="276461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7500484" y="1916432"/>
            <a:ext cx="369332" cy="3402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200" dirty="0"/>
              <a:t>......</a:t>
            </a:r>
            <a:endParaRPr lang="zh-CN" altLang="en-US" sz="1200" dirty="0"/>
          </a:p>
        </p:txBody>
      </p:sp>
      <p:sp>
        <p:nvSpPr>
          <p:cNvPr id="43" name="右箭头 42"/>
          <p:cNvSpPr/>
          <p:nvPr/>
        </p:nvSpPr>
        <p:spPr>
          <a:xfrm>
            <a:off x="7135854" y="1960689"/>
            <a:ext cx="250519" cy="125885"/>
          </a:xfrm>
          <a:prstGeom prst="rightArrow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7052042" y="2126603"/>
            <a:ext cx="5677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/>
              <a:t>拼接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7362813" y="3156502"/>
            <a:ext cx="5966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/>
              <a:t>5×100</a:t>
            </a:r>
            <a:r>
              <a:rPr lang="zh-CN" altLang="en-US" sz="800" b="1" dirty="0"/>
              <a:t>维</a:t>
            </a:r>
          </a:p>
        </p:txBody>
      </p:sp>
      <p:sp>
        <p:nvSpPr>
          <p:cNvPr id="46" name="椭圆 45"/>
          <p:cNvSpPr/>
          <p:nvPr/>
        </p:nvSpPr>
        <p:spPr>
          <a:xfrm>
            <a:off x="8068251" y="1248053"/>
            <a:ext cx="288032" cy="27195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8068251" y="2268908"/>
            <a:ext cx="288032" cy="276461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8073646" y="2614535"/>
            <a:ext cx="288032" cy="276461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8068251" y="1588338"/>
            <a:ext cx="288032" cy="276461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8066726" y="1916432"/>
            <a:ext cx="369332" cy="3402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200" dirty="0"/>
              <a:t>......</a:t>
            </a:r>
            <a:endParaRPr lang="zh-CN" altLang="en-US" sz="1200" dirty="0"/>
          </a:p>
        </p:txBody>
      </p:sp>
      <p:sp>
        <p:nvSpPr>
          <p:cNvPr id="51" name="文本框 50"/>
          <p:cNvSpPr txBox="1"/>
          <p:nvPr/>
        </p:nvSpPr>
        <p:spPr>
          <a:xfrm>
            <a:off x="8005499" y="3150506"/>
            <a:ext cx="5966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/>
              <a:t>300</a:t>
            </a:r>
            <a:r>
              <a:rPr lang="zh-CN" altLang="en-US" sz="800" b="1" dirty="0"/>
              <a:t>维</a:t>
            </a:r>
          </a:p>
        </p:txBody>
      </p:sp>
      <p:sp>
        <p:nvSpPr>
          <p:cNvPr id="52" name="椭圆 51"/>
          <p:cNvSpPr/>
          <p:nvPr/>
        </p:nvSpPr>
        <p:spPr>
          <a:xfrm>
            <a:off x="8608001" y="1248053"/>
            <a:ext cx="288032" cy="27195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8608001" y="2268908"/>
            <a:ext cx="288032" cy="276461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8613396" y="2614535"/>
            <a:ext cx="288032" cy="276461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8608001" y="1588338"/>
            <a:ext cx="288032" cy="276461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8606476" y="1916432"/>
            <a:ext cx="369332" cy="3402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200" dirty="0"/>
              <a:t>......</a:t>
            </a:r>
            <a:endParaRPr lang="zh-CN" altLang="en-US" sz="1200" dirty="0"/>
          </a:p>
        </p:txBody>
      </p:sp>
      <p:sp>
        <p:nvSpPr>
          <p:cNvPr id="57" name="文本框 56"/>
          <p:cNvSpPr txBox="1"/>
          <p:nvPr/>
        </p:nvSpPr>
        <p:spPr>
          <a:xfrm>
            <a:off x="8567800" y="3156502"/>
            <a:ext cx="5966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/>
              <a:t>300</a:t>
            </a:r>
            <a:r>
              <a:rPr lang="zh-CN" altLang="en-US" sz="800" b="1" dirty="0"/>
              <a:t>维</a:t>
            </a:r>
          </a:p>
        </p:txBody>
      </p:sp>
      <p:sp>
        <p:nvSpPr>
          <p:cNvPr id="58" name="椭圆 57"/>
          <p:cNvSpPr/>
          <p:nvPr/>
        </p:nvSpPr>
        <p:spPr>
          <a:xfrm>
            <a:off x="9210171" y="1248053"/>
            <a:ext cx="288032" cy="27195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9210171" y="2268908"/>
            <a:ext cx="288032" cy="276461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9215566" y="2614535"/>
            <a:ext cx="288032" cy="276461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9210171" y="1588338"/>
            <a:ext cx="288032" cy="276461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9208646" y="1916432"/>
            <a:ext cx="369332" cy="3402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200" dirty="0"/>
              <a:t>......</a:t>
            </a:r>
            <a:endParaRPr lang="zh-CN" altLang="en-US" sz="1200" dirty="0"/>
          </a:p>
        </p:txBody>
      </p:sp>
      <p:sp>
        <p:nvSpPr>
          <p:cNvPr id="63" name="文本框 62"/>
          <p:cNvSpPr txBox="1"/>
          <p:nvPr/>
        </p:nvSpPr>
        <p:spPr>
          <a:xfrm>
            <a:off x="9167453" y="3156502"/>
            <a:ext cx="5966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/>
              <a:t>35</a:t>
            </a:r>
            <a:r>
              <a:rPr lang="zh-CN" altLang="en-US" sz="800" b="1" dirty="0"/>
              <a:t>维</a:t>
            </a:r>
          </a:p>
        </p:txBody>
      </p:sp>
      <p:cxnSp>
        <p:nvCxnSpPr>
          <p:cNvPr id="64" name="直接连接符 63"/>
          <p:cNvCxnSpPr>
            <a:stCxn id="38" idx="6"/>
            <a:endCxn id="46" idx="2"/>
          </p:cNvCxnSpPr>
          <p:nvPr/>
        </p:nvCxnSpPr>
        <p:spPr>
          <a:xfrm>
            <a:off x="7790041" y="1384033"/>
            <a:ext cx="2782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38" idx="6"/>
            <a:endCxn id="49" idx="2"/>
          </p:cNvCxnSpPr>
          <p:nvPr/>
        </p:nvCxnSpPr>
        <p:spPr>
          <a:xfrm>
            <a:off x="7790041" y="1384033"/>
            <a:ext cx="278210" cy="3425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38" idx="6"/>
            <a:endCxn id="47" idx="2"/>
          </p:cNvCxnSpPr>
          <p:nvPr/>
        </p:nvCxnSpPr>
        <p:spPr>
          <a:xfrm>
            <a:off x="7790041" y="1384033"/>
            <a:ext cx="278210" cy="1023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38" idx="6"/>
            <a:endCxn id="48" idx="2"/>
          </p:cNvCxnSpPr>
          <p:nvPr/>
        </p:nvCxnSpPr>
        <p:spPr>
          <a:xfrm>
            <a:off x="7790041" y="1384033"/>
            <a:ext cx="283605" cy="13687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41" idx="6"/>
            <a:endCxn id="46" idx="2"/>
          </p:cNvCxnSpPr>
          <p:nvPr/>
        </p:nvCxnSpPr>
        <p:spPr>
          <a:xfrm flipV="1">
            <a:off x="7790041" y="1384033"/>
            <a:ext cx="278210" cy="3425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41" idx="6"/>
            <a:endCxn id="49" idx="2"/>
          </p:cNvCxnSpPr>
          <p:nvPr/>
        </p:nvCxnSpPr>
        <p:spPr>
          <a:xfrm>
            <a:off x="7790041" y="1726569"/>
            <a:ext cx="2782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41" idx="6"/>
            <a:endCxn id="47" idx="2"/>
          </p:cNvCxnSpPr>
          <p:nvPr/>
        </p:nvCxnSpPr>
        <p:spPr>
          <a:xfrm>
            <a:off x="7790041" y="1726569"/>
            <a:ext cx="278210" cy="680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41" idx="6"/>
            <a:endCxn id="48" idx="2"/>
          </p:cNvCxnSpPr>
          <p:nvPr/>
        </p:nvCxnSpPr>
        <p:spPr>
          <a:xfrm>
            <a:off x="7790041" y="1726569"/>
            <a:ext cx="283605" cy="1026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39" idx="6"/>
            <a:endCxn id="46" idx="2"/>
          </p:cNvCxnSpPr>
          <p:nvPr/>
        </p:nvCxnSpPr>
        <p:spPr>
          <a:xfrm flipV="1">
            <a:off x="7790041" y="1384033"/>
            <a:ext cx="278210" cy="1023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39" idx="6"/>
            <a:endCxn id="49" idx="2"/>
          </p:cNvCxnSpPr>
          <p:nvPr/>
        </p:nvCxnSpPr>
        <p:spPr>
          <a:xfrm flipV="1">
            <a:off x="7790041" y="1726569"/>
            <a:ext cx="278210" cy="680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39" idx="6"/>
            <a:endCxn id="47" idx="2"/>
          </p:cNvCxnSpPr>
          <p:nvPr/>
        </p:nvCxnSpPr>
        <p:spPr>
          <a:xfrm>
            <a:off x="7790041" y="2407139"/>
            <a:ext cx="2782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39" idx="6"/>
            <a:endCxn id="48" idx="2"/>
          </p:cNvCxnSpPr>
          <p:nvPr/>
        </p:nvCxnSpPr>
        <p:spPr>
          <a:xfrm>
            <a:off x="7790041" y="2407139"/>
            <a:ext cx="283605" cy="345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40" idx="6"/>
            <a:endCxn id="46" idx="2"/>
          </p:cNvCxnSpPr>
          <p:nvPr/>
        </p:nvCxnSpPr>
        <p:spPr>
          <a:xfrm flipV="1">
            <a:off x="7795436" y="1384033"/>
            <a:ext cx="272815" cy="13687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40" idx="6"/>
            <a:endCxn id="49" idx="2"/>
          </p:cNvCxnSpPr>
          <p:nvPr/>
        </p:nvCxnSpPr>
        <p:spPr>
          <a:xfrm flipV="1">
            <a:off x="7795436" y="1726569"/>
            <a:ext cx="272815" cy="1026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40" idx="6"/>
            <a:endCxn id="47" idx="2"/>
          </p:cNvCxnSpPr>
          <p:nvPr/>
        </p:nvCxnSpPr>
        <p:spPr>
          <a:xfrm flipV="1">
            <a:off x="7795436" y="2407139"/>
            <a:ext cx="272815" cy="345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40" idx="6"/>
            <a:endCxn id="48" idx="2"/>
          </p:cNvCxnSpPr>
          <p:nvPr/>
        </p:nvCxnSpPr>
        <p:spPr>
          <a:xfrm>
            <a:off x="7795436" y="2752766"/>
            <a:ext cx="2782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8348589" y="1384033"/>
            <a:ext cx="2782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8348589" y="1384033"/>
            <a:ext cx="278210" cy="3425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>
            <a:off x="8348589" y="1384033"/>
            <a:ext cx="278210" cy="1023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8348589" y="1384033"/>
            <a:ext cx="283605" cy="13687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 flipV="1">
            <a:off x="8348589" y="1384033"/>
            <a:ext cx="278210" cy="3425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8348589" y="1726569"/>
            <a:ext cx="2782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>
            <a:off x="8348589" y="1726569"/>
            <a:ext cx="278210" cy="680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8348589" y="1726569"/>
            <a:ext cx="283605" cy="1026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 flipV="1">
            <a:off x="8348589" y="1384033"/>
            <a:ext cx="278210" cy="1023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 flipV="1">
            <a:off x="8348589" y="1726569"/>
            <a:ext cx="278210" cy="680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>
            <a:off x="8348589" y="2407139"/>
            <a:ext cx="2782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8348589" y="2407139"/>
            <a:ext cx="283605" cy="345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 flipV="1">
            <a:off x="8353984" y="1384033"/>
            <a:ext cx="272815" cy="13687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 flipV="1">
            <a:off x="8353984" y="1726569"/>
            <a:ext cx="272815" cy="1026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 flipV="1">
            <a:off x="8353984" y="2407139"/>
            <a:ext cx="272815" cy="345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>
            <a:off x="8353984" y="2752766"/>
            <a:ext cx="2782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>
            <a:off x="8916694" y="1384033"/>
            <a:ext cx="2782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>
            <a:off x="8916694" y="1384033"/>
            <a:ext cx="278210" cy="3425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8916694" y="1384033"/>
            <a:ext cx="278210" cy="1023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>
            <a:off x="8916694" y="1384033"/>
            <a:ext cx="283605" cy="13687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 flipV="1">
            <a:off x="8916694" y="1384033"/>
            <a:ext cx="278210" cy="3425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8916694" y="1726569"/>
            <a:ext cx="2782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8916694" y="1726569"/>
            <a:ext cx="278210" cy="680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>
            <a:off x="8916694" y="1726569"/>
            <a:ext cx="283605" cy="1026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 flipV="1">
            <a:off x="8916694" y="1384033"/>
            <a:ext cx="278210" cy="1023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 flipV="1">
            <a:off x="8916694" y="1726569"/>
            <a:ext cx="278210" cy="680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/>
        </p:nvCxnSpPr>
        <p:spPr>
          <a:xfrm>
            <a:off x="8916694" y="2407139"/>
            <a:ext cx="2782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>
            <a:off x="8916694" y="2407139"/>
            <a:ext cx="283605" cy="345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 flipV="1">
            <a:off x="8922089" y="1384033"/>
            <a:ext cx="272815" cy="13687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 flipV="1">
            <a:off x="8922089" y="1726569"/>
            <a:ext cx="272815" cy="1026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接连接符 109"/>
          <p:cNvCxnSpPr/>
          <p:nvPr/>
        </p:nvCxnSpPr>
        <p:spPr>
          <a:xfrm flipV="1">
            <a:off x="8922089" y="2407139"/>
            <a:ext cx="272815" cy="345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/>
        </p:nvCxnSpPr>
        <p:spPr>
          <a:xfrm>
            <a:off x="8922089" y="2752766"/>
            <a:ext cx="2782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文本框 111"/>
          <p:cNvSpPr txBox="1"/>
          <p:nvPr/>
        </p:nvSpPr>
        <p:spPr>
          <a:xfrm>
            <a:off x="1747693" y="4037925"/>
            <a:ext cx="81210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假设每个词用</a:t>
            </a:r>
            <a:r>
              <a:rPr lang="en-US" altLang="zh-CN" sz="2400" dirty="0"/>
              <a:t>100</a:t>
            </a:r>
            <a:r>
              <a:rPr lang="zh-CN" altLang="en-US" sz="2400" dirty="0"/>
              <a:t>维向量表示，共有</a:t>
            </a:r>
            <a:r>
              <a:rPr lang="en-US" altLang="zh-CN" sz="2400" dirty="0"/>
              <a:t>35</a:t>
            </a:r>
            <a:r>
              <a:rPr lang="zh-CN" altLang="en-US" sz="2400" dirty="0"/>
              <a:t>个可能的词性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隐藏层此处示例为</a:t>
            </a:r>
            <a:r>
              <a:rPr lang="en-US" altLang="zh-CN" sz="2400" dirty="0"/>
              <a:t>2</a:t>
            </a:r>
            <a:r>
              <a:rPr lang="zh-CN" altLang="en-US" sz="2400" dirty="0"/>
              <a:t>层，维度各</a:t>
            </a:r>
            <a:r>
              <a:rPr lang="en-US" altLang="zh-CN" sz="2400" dirty="0"/>
              <a:t>300</a:t>
            </a:r>
            <a:r>
              <a:rPr lang="zh-CN" altLang="en-US" sz="2400" dirty="0"/>
              <a:t>，实际用一层即可。激活函数可以自己选择。输出层可以用</a:t>
            </a:r>
            <a:r>
              <a:rPr lang="en-US" altLang="zh-CN" sz="2400" dirty="0" err="1"/>
              <a:t>softmax</a:t>
            </a:r>
            <a:r>
              <a:rPr lang="zh-CN" altLang="en-US" sz="2400" dirty="0"/>
              <a:t>函数得到对应标签的概率。直接取最大值作为预测的结果。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Loss</a:t>
            </a:r>
            <a:r>
              <a:rPr lang="zh-CN" altLang="en-US" sz="2400" dirty="0"/>
              <a:t>函数选择</a:t>
            </a:r>
            <a:r>
              <a:rPr lang="en-US" altLang="zh-CN" sz="2400" dirty="0"/>
              <a:t>cross-entropy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实际上还是以一个一个词为单位来预测的。</a:t>
            </a:r>
            <a:endParaRPr lang="en-US" altLang="zh-CN" sz="2400" dirty="0"/>
          </a:p>
        </p:txBody>
      </p:sp>
      <p:cxnSp>
        <p:nvCxnSpPr>
          <p:cNvPr id="113" name="直接连接符 112"/>
          <p:cNvCxnSpPr/>
          <p:nvPr/>
        </p:nvCxnSpPr>
        <p:spPr>
          <a:xfrm>
            <a:off x="2603699" y="1162370"/>
            <a:ext cx="0" cy="3077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367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Feedforword</a:t>
            </a:r>
            <a:r>
              <a:rPr lang="en-US" altLang="zh-CN" dirty="0"/>
              <a:t> neural network + CRF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以句子为单位</a:t>
            </a:r>
            <a:endParaRPr lang="en-US" altLang="zh-CN" dirty="0"/>
          </a:p>
          <a:p>
            <a:pPr lvl="1"/>
            <a:r>
              <a:rPr lang="zh-CN" altLang="en-US" dirty="0"/>
              <a:t>结构化分类</a:t>
            </a:r>
            <a:r>
              <a:rPr lang="en-US" altLang="zh-CN" dirty="0"/>
              <a:t> : </a:t>
            </a:r>
            <a:r>
              <a:rPr lang="zh-CN" altLang="en-US" dirty="0"/>
              <a:t>给定一个词序列，输出一个词性序列</a:t>
            </a:r>
            <a:endParaRPr lang="en-US" altLang="zh-CN" dirty="0"/>
          </a:p>
          <a:p>
            <a:r>
              <a:rPr lang="zh-CN" altLang="en-US" dirty="0"/>
              <a:t>需要一个</a:t>
            </a:r>
            <a:r>
              <a:rPr lang="en-US" altLang="zh-CN" dirty="0"/>
              <a:t>bigram score</a:t>
            </a:r>
            <a:r>
              <a:rPr lang="zh-CN" altLang="en-US" dirty="0"/>
              <a:t>矩阵（转移分值矩阵）</a:t>
            </a:r>
            <a:endParaRPr lang="en-US" altLang="zh-CN" dirty="0"/>
          </a:p>
          <a:p>
            <a:pPr lvl="1"/>
            <a:r>
              <a:rPr lang="zh-CN" altLang="en-US" dirty="0"/>
              <a:t>随机初始化，作为模型参数的一部分，会随着训练调整</a:t>
            </a:r>
            <a:endParaRPr lang="en-US" altLang="zh-CN" dirty="0"/>
          </a:p>
          <a:p>
            <a:r>
              <a:rPr lang="zh-CN" altLang="en-US" dirty="0"/>
              <a:t>结果用</a:t>
            </a:r>
            <a:r>
              <a:rPr lang="en-US" altLang="zh-CN" dirty="0" err="1"/>
              <a:t>viterbi</a:t>
            </a:r>
            <a:r>
              <a:rPr lang="zh-CN" altLang="en-US" dirty="0"/>
              <a:t>算法预测</a:t>
            </a:r>
            <a:endParaRPr lang="en-US" altLang="zh-CN" dirty="0"/>
          </a:p>
          <a:p>
            <a:r>
              <a:rPr lang="zh-CN" altLang="en-US" dirty="0"/>
              <a:t>如何计算</a:t>
            </a:r>
            <a:r>
              <a:rPr lang="en-US" altLang="zh-CN" dirty="0" err="1"/>
              <a:t>crf</a:t>
            </a:r>
            <a:r>
              <a:rPr lang="en-US" altLang="zh-CN" dirty="0"/>
              <a:t>-loss</a:t>
            </a:r>
            <a:r>
              <a:rPr lang="zh-CN" altLang="en-US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759360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42752" y="1922765"/>
            <a:ext cx="1691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我 是 中国人</a:t>
            </a:r>
            <a:endParaRPr lang="en-US" altLang="zh-CN" sz="1400" dirty="0"/>
          </a:p>
        </p:txBody>
      </p:sp>
      <p:sp>
        <p:nvSpPr>
          <p:cNvPr id="5" name="矩形 4"/>
          <p:cNvSpPr/>
          <p:nvPr/>
        </p:nvSpPr>
        <p:spPr>
          <a:xfrm>
            <a:off x="274268" y="1940713"/>
            <a:ext cx="1725633" cy="289830"/>
          </a:xfrm>
          <a:prstGeom prst="rect">
            <a:avLst/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1020772" y="1940713"/>
            <a:ext cx="0" cy="3077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868987" y="2351330"/>
            <a:ext cx="481497" cy="77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623682" y="1650583"/>
            <a:ext cx="97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上下文窗口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348621" y="2828794"/>
            <a:ext cx="79197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  start</a:t>
            </a:r>
          </a:p>
          <a:p>
            <a:r>
              <a:rPr lang="en-US" altLang="zh-CN" sz="1400" dirty="0"/>
              <a:t>  start</a:t>
            </a:r>
          </a:p>
          <a:p>
            <a:r>
              <a:rPr lang="zh-CN" altLang="en-US" sz="1400" dirty="0"/>
              <a:t>   我</a:t>
            </a:r>
            <a:endParaRPr lang="en-US" altLang="zh-CN" sz="1400" dirty="0"/>
          </a:p>
          <a:p>
            <a:r>
              <a:rPr lang="zh-CN" altLang="en-US" sz="1400" dirty="0"/>
              <a:t>   是</a:t>
            </a:r>
            <a:endParaRPr lang="en-US" altLang="zh-CN" sz="1400" dirty="0"/>
          </a:p>
          <a:p>
            <a:r>
              <a:rPr lang="zh-CN" altLang="en-US" sz="1400" dirty="0"/>
              <a:t>中国人</a:t>
            </a:r>
            <a:endParaRPr lang="en-US" altLang="zh-CN" sz="1400" dirty="0"/>
          </a:p>
        </p:txBody>
      </p:sp>
      <p:sp>
        <p:nvSpPr>
          <p:cNvPr id="10" name="文本框 9"/>
          <p:cNvSpPr txBox="1"/>
          <p:nvPr/>
        </p:nvSpPr>
        <p:spPr>
          <a:xfrm>
            <a:off x="0" y="2828794"/>
            <a:ext cx="7833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    我</a:t>
            </a:r>
            <a:endParaRPr lang="en-US" altLang="zh-CN" sz="1400" dirty="0"/>
          </a:p>
          <a:p>
            <a:r>
              <a:rPr lang="zh-CN" altLang="en-US" sz="1400" dirty="0"/>
              <a:t>    是</a:t>
            </a:r>
            <a:endParaRPr lang="en-US" altLang="zh-CN" sz="1400" dirty="0"/>
          </a:p>
          <a:p>
            <a:r>
              <a:rPr lang="zh-CN" altLang="en-US" sz="1400" dirty="0"/>
              <a:t>中国人  </a:t>
            </a:r>
            <a:endParaRPr lang="en-US" altLang="zh-CN" sz="1400" dirty="0"/>
          </a:p>
          <a:p>
            <a:r>
              <a:rPr lang="en-US" altLang="zh-CN" sz="1400" dirty="0"/>
              <a:t>   end</a:t>
            </a:r>
          </a:p>
          <a:p>
            <a:r>
              <a:rPr lang="en-US" altLang="zh-CN" sz="1400" dirty="0"/>
              <a:t>   end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79156" y="2844769"/>
            <a:ext cx="76340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start</a:t>
            </a:r>
          </a:p>
          <a:p>
            <a:r>
              <a:rPr lang="zh-CN" altLang="en-US" sz="1400" dirty="0"/>
              <a:t>  我</a:t>
            </a:r>
            <a:endParaRPr lang="en-US" altLang="zh-CN" sz="1400" dirty="0"/>
          </a:p>
          <a:p>
            <a:r>
              <a:rPr lang="en-US" altLang="zh-CN" sz="1400" dirty="0"/>
              <a:t>  </a:t>
            </a:r>
            <a:r>
              <a:rPr lang="zh-CN" altLang="en-US" sz="1400" dirty="0"/>
              <a:t>是</a:t>
            </a:r>
            <a:endParaRPr lang="en-US" altLang="zh-CN" sz="1400" dirty="0"/>
          </a:p>
          <a:p>
            <a:r>
              <a:rPr lang="zh-CN" altLang="en-US" sz="1400" dirty="0"/>
              <a:t>中国人</a:t>
            </a:r>
            <a:endParaRPr lang="en-US" altLang="zh-CN" sz="1400" dirty="0"/>
          </a:p>
          <a:p>
            <a:r>
              <a:rPr lang="en-US" altLang="zh-CN" sz="1400" dirty="0"/>
              <a:t> end</a:t>
            </a:r>
          </a:p>
        </p:txBody>
      </p:sp>
      <p:sp>
        <p:nvSpPr>
          <p:cNvPr id="12" name="矩形 11"/>
          <p:cNvSpPr/>
          <p:nvPr/>
        </p:nvSpPr>
        <p:spPr>
          <a:xfrm>
            <a:off x="40801" y="3326075"/>
            <a:ext cx="638151" cy="174408"/>
          </a:xfrm>
          <a:prstGeom prst="rect">
            <a:avLst/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925165" y="3283768"/>
            <a:ext cx="216024" cy="216024"/>
          </a:xfrm>
          <a:prstGeom prst="rect">
            <a:avLst/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530737" y="3300169"/>
            <a:ext cx="216024" cy="216024"/>
          </a:xfrm>
          <a:prstGeom prst="rect">
            <a:avLst/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>
            <a:off x="1080476" y="2483031"/>
            <a:ext cx="166575" cy="250048"/>
          </a:xfrm>
          <a:prstGeom prst="downArrow">
            <a:avLst/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>
            <a:off x="1236796" y="1947224"/>
            <a:ext cx="0" cy="3077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右箭头 16"/>
          <p:cNvSpPr/>
          <p:nvPr/>
        </p:nvSpPr>
        <p:spPr>
          <a:xfrm>
            <a:off x="2492176" y="3197848"/>
            <a:ext cx="299020" cy="187239"/>
          </a:xfrm>
          <a:prstGeom prst="rightArrow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61435" y="1785202"/>
            <a:ext cx="5457635" cy="245766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268126" y="1983042"/>
            <a:ext cx="288032" cy="27195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268126" y="3003897"/>
            <a:ext cx="288032" cy="276461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3273521" y="3349524"/>
            <a:ext cx="288032" cy="276461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3268126" y="2323327"/>
            <a:ext cx="288032" cy="276461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3268126" y="2663612"/>
            <a:ext cx="288032" cy="276461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2367451" y="3385087"/>
            <a:ext cx="6131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转换为索引</a:t>
            </a:r>
            <a:r>
              <a:rPr lang="en-US" altLang="zh-CN" sz="1000" dirty="0"/>
              <a:t>(</a:t>
            </a:r>
            <a:r>
              <a:rPr lang="zh-CN" altLang="en-US" sz="1000" dirty="0"/>
              <a:t>编号</a:t>
            </a:r>
            <a:r>
              <a:rPr lang="en-US" altLang="zh-CN" sz="1000" dirty="0"/>
              <a:t>)</a:t>
            </a:r>
            <a:endParaRPr lang="zh-CN" altLang="en-US" sz="1000" dirty="0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445617"/>
              </p:ext>
            </p:extLst>
          </p:nvPr>
        </p:nvGraphicFramePr>
        <p:xfrm>
          <a:off x="4241572" y="2008448"/>
          <a:ext cx="1626890" cy="1586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53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3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53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53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1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ea"/>
                          <a:ea typeface="+mn-ea"/>
                        </a:rPr>
                        <a:t>0.34</a:t>
                      </a:r>
                      <a:endParaRPr lang="zh-CN" altLang="en-US" sz="800" dirty="0">
                        <a:latin typeface="+mn-ea"/>
                        <a:ea typeface="+mn-ea"/>
                      </a:endParaRPr>
                    </a:p>
                  </a:txBody>
                  <a:tcPr marL="36000" marR="36000" marT="72000" marB="36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dirty="0">
                          <a:latin typeface="+mn-ea"/>
                          <a:ea typeface="+mn-ea"/>
                        </a:rPr>
                        <a:t>0.34</a:t>
                      </a:r>
                      <a:endParaRPr lang="zh-CN" altLang="en-US" sz="800" dirty="0">
                        <a:latin typeface="+mn-ea"/>
                        <a:ea typeface="+mn-ea"/>
                      </a:endParaRPr>
                    </a:p>
                    <a:p>
                      <a:pPr algn="ctr"/>
                      <a:endParaRPr lang="zh-CN" altLang="en-US" sz="800" dirty="0"/>
                    </a:p>
                  </a:txBody>
                  <a:tcPr marL="36000" marR="36000" marT="72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…</a:t>
                      </a:r>
                      <a:endParaRPr lang="zh-CN" altLang="en-US" sz="800" dirty="0"/>
                    </a:p>
                  </a:txBody>
                  <a:tcPr marL="36000" marR="36000" marT="72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0.12</a:t>
                      </a:r>
                      <a:endParaRPr lang="zh-CN" altLang="en-US" sz="800" dirty="0"/>
                    </a:p>
                  </a:txBody>
                  <a:tcPr marL="36000" marR="36000" marT="72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0.33</a:t>
                      </a:r>
                      <a:endParaRPr lang="zh-CN" altLang="en-US" sz="800" dirty="0"/>
                    </a:p>
                  </a:txBody>
                  <a:tcPr marL="36000" marR="36000" marT="72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0.11</a:t>
                      </a:r>
                      <a:endParaRPr lang="zh-CN" altLang="en-US" sz="800" dirty="0"/>
                    </a:p>
                  </a:txBody>
                  <a:tcPr marL="36000" marR="36000" marT="72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0.32</a:t>
                      </a:r>
                      <a:endParaRPr lang="zh-CN" altLang="en-US" sz="800" dirty="0"/>
                    </a:p>
                  </a:txBody>
                  <a:tcPr marL="36000" marR="36000" marT="72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…</a:t>
                      </a:r>
                      <a:endParaRPr lang="zh-CN" altLang="en-US" sz="800" dirty="0"/>
                    </a:p>
                  </a:txBody>
                  <a:tcPr marL="36000" marR="36000" marT="72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0.86</a:t>
                      </a:r>
                      <a:endParaRPr lang="zh-CN" altLang="en-US" sz="800" dirty="0"/>
                    </a:p>
                  </a:txBody>
                  <a:tcPr marL="36000" marR="36000" marT="72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0.45</a:t>
                      </a:r>
                      <a:endParaRPr lang="zh-CN" altLang="en-US" sz="800" dirty="0"/>
                    </a:p>
                  </a:txBody>
                  <a:tcPr marL="36000" marR="36000" marT="72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…</a:t>
                      </a:r>
                      <a:endParaRPr lang="zh-CN" altLang="en-US" sz="800" dirty="0"/>
                    </a:p>
                  </a:txBody>
                  <a:tcPr marL="36000" marR="36000" marT="72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…</a:t>
                      </a:r>
                      <a:endParaRPr lang="zh-CN" altLang="en-US" sz="800" dirty="0"/>
                    </a:p>
                  </a:txBody>
                  <a:tcPr marL="36000" marR="36000" marT="72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…</a:t>
                      </a:r>
                      <a:endParaRPr lang="zh-CN" altLang="en-US" sz="800" dirty="0"/>
                    </a:p>
                  </a:txBody>
                  <a:tcPr marL="36000" marR="36000" marT="72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…</a:t>
                      </a:r>
                      <a:endParaRPr lang="zh-CN" altLang="en-US" sz="800" dirty="0"/>
                    </a:p>
                  </a:txBody>
                  <a:tcPr marL="36000" marR="36000" marT="72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…</a:t>
                      </a:r>
                      <a:endParaRPr lang="zh-CN" altLang="en-US" sz="800" dirty="0"/>
                    </a:p>
                  </a:txBody>
                  <a:tcPr marL="36000" marR="36000" marT="72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0.11</a:t>
                      </a:r>
                      <a:endParaRPr lang="zh-CN" altLang="en-US" sz="800" dirty="0"/>
                    </a:p>
                  </a:txBody>
                  <a:tcPr marL="36000" marR="36000" marT="72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0.83</a:t>
                      </a:r>
                      <a:endParaRPr lang="zh-CN" altLang="en-US" sz="800" dirty="0"/>
                    </a:p>
                  </a:txBody>
                  <a:tcPr marL="36000" marR="36000" marT="72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…</a:t>
                      </a:r>
                      <a:endParaRPr lang="zh-CN" altLang="en-US" sz="800" dirty="0"/>
                    </a:p>
                  </a:txBody>
                  <a:tcPr marL="36000" marR="36000" marT="72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0.01</a:t>
                      </a:r>
                      <a:endParaRPr lang="zh-CN" altLang="en-US" sz="800" dirty="0"/>
                    </a:p>
                  </a:txBody>
                  <a:tcPr marL="36000" marR="36000" marT="72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0.94</a:t>
                      </a:r>
                      <a:endParaRPr lang="zh-CN" altLang="en-US" sz="800" dirty="0"/>
                    </a:p>
                  </a:txBody>
                  <a:tcPr marL="36000" marR="36000" marT="72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0.05</a:t>
                      </a:r>
                      <a:endParaRPr lang="zh-CN" altLang="en-US" sz="800" dirty="0"/>
                    </a:p>
                  </a:txBody>
                  <a:tcPr marL="36000" marR="36000" marT="72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0.43</a:t>
                      </a:r>
                      <a:endParaRPr lang="zh-CN" altLang="en-US" sz="800" dirty="0"/>
                    </a:p>
                  </a:txBody>
                  <a:tcPr marL="36000" marR="36000" marT="72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…</a:t>
                      </a:r>
                      <a:endParaRPr lang="zh-CN" altLang="en-US" sz="800" dirty="0"/>
                    </a:p>
                  </a:txBody>
                  <a:tcPr marL="36000" marR="36000" marT="72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0.55</a:t>
                      </a:r>
                      <a:endParaRPr lang="zh-CN" altLang="en-US" sz="800" dirty="0"/>
                    </a:p>
                  </a:txBody>
                  <a:tcPr marL="36000" marR="36000" marT="72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0.71</a:t>
                      </a:r>
                      <a:endParaRPr lang="zh-CN" altLang="en-US" sz="800" dirty="0"/>
                    </a:p>
                  </a:txBody>
                  <a:tcPr marL="36000" marR="36000" marT="72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6" name="直接箭头连接符 25"/>
          <p:cNvCxnSpPr>
            <a:stCxn id="19" idx="5"/>
          </p:cNvCxnSpPr>
          <p:nvPr/>
        </p:nvCxnSpPr>
        <p:spPr>
          <a:xfrm>
            <a:off x="3513977" y="2215174"/>
            <a:ext cx="727595" cy="299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529918" y="2526119"/>
            <a:ext cx="727595" cy="299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3556896" y="2831808"/>
            <a:ext cx="727595" cy="299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3565235" y="3174026"/>
            <a:ext cx="727595" cy="299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3559574" y="2170483"/>
            <a:ext cx="678316" cy="1331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3168471" y="3911616"/>
            <a:ext cx="5023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/>
              <a:t>输入层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3642550" y="3556478"/>
            <a:ext cx="5677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/>
              <a:t>Look up</a:t>
            </a:r>
            <a:endParaRPr lang="zh-CN" altLang="en-US" sz="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4707548" y="3911616"/>
            <a:ext cx="5966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/>
              <a:t>嵌入矩阵</a:t>
            </a:r>
          </a:p>
        </p:txBody>
      </p:sp>
      <p:sp>
        <p:nvSpPr>
          <p:cNvPr id="34" name="椭圆 33"/>
          <p:cNvSpPr/>
          <p:nvPr/>
        </p:nvSpPr>
        <p:spPr>
          <a:xfrm>
            <a:off x="6318429" y="2008448"/>
            <a:ext cx="288032" cy="27195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6318429" y="3029303"/>
            <a:ext cx="288032" cy="276461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6323824" y="3374930"/>
            <a:ext cx="288032" cy="276461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6318429" y="2348733"/>
            <a:ext cx="288032" cy="276461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6316904" y="2676827"/>
            <a:ext cx="369332" cy="3402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200" dirty="0"/>
              <a:t>......</a:t>
            </a:r>
            <a:endParaRPr lang="zh-CN" altLang="en-US" sz="1200" dirty="0"/>
          </a:p>
        </p:txBody>
      </p:sp>
      <p:sp>
        <p:nvSpPr>
          <p:cNvPr id="39" name="右箭头 38"/>
          <p:cNvSpPr/>
          <p:nvPr/>
        </p:nvSpPr>
        <p:spPr>
          <a:xfrm>
            <a:off x="5952274" y="2721084"/>
            <a:ext cx="250519" cy="125885"/>
          </a:xfrm>
          <a:prstGeom prst="rightArrow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5868462" y="2886998"/>
            <a:ext cx="5677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/>
              <a:t>拼接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6179233" y="3916897"/>
            <a:ext cx="5966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/>
              <a:t>5×150</a:t>
            </a:r>
            <a:r>
              <a:rPr lang="zh-CN" altLang="en-US" sz="800" b="1" dirty="0"/>
              <a:t>维</a:t>
            </a:r>
          </a:p>
        </p:txBody>
      </p:sp>
      <p:sp>
        <p:nvSpPr>
          <p:cNvPr id="42" name="椭圆 41"/>
          <p:cNvSpPr/>
          <p:nvPr/>
        </p:nvSpPr>
        <p:spPr>
          <a:xfrm>
            <a:off x="6884671" y="2008448"/>
            <a:ext cx="288032" cy="27195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6884671" y="3029303"/>
            <a:ext cx="288032" cy="276461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6890066" y="3374930"/>
            <a:ext cx="288032" cy="276461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6884671" y="2348733"/>
            <a:ext cx="288032" cy="276461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6883146" y="2676827"/>
            <a:ext cx="369332" cy="3402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200" dirty="0"/>
              <a:t>......</a:t>
            </a:r>
            <a:endParaRPr lang="zh-CN" altLang="en-US" sz="1200" dirty="0"/>
          </a:p>
        </p:txBody>
      </p:sp>
      <p:sp>
        <p:nvSpPr>
          <p:cNvPr id="47" name="文本框 46"/>
          <p:cNvSpPr txBox="1"/>
          <p:nvPr/>
        </p:nvSpPr>
        <p:spPr>
          <a:xfrm>
            <a:off x="6821919" y="3910901"/>
            <a:ext cx="5966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/>
              <a:t>300</a:t>
            </a:r>
            <a:r>
              <a:rPr lang="zh-CN" altLang="en-US" sz="800" b="1" dirty="0"/>
              <a:t>维</a:t>
            </a:r>
          </a:p>
        </p:txBody>
      </p:sp>
      <p:sp>
        <p:nvSpPr>
          <p:cNvPr id="48" name="椭圆 47"/>
          <p:cNvSpPr/>
          <p:nvPr/>
        </p:nvSpPr>
        <p:spPr>
          <a:xfrm>
            <a:off x="7424421" y="2008448"/>
            <a:ext cx="288032" cy="27195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7424421" y="3029303"/>
            <a:ext cx="288032" cy="276461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7429816" y="3374930"/>
            <a:ext cx="288032" cy="276461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7424421" y="2348733"/>
            <a:ext cx="288032" cy="276461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7422896" y="2676827"/>
            <a:ext cx="369332" cy="3402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200" dirty="0"/>
              <a:t>......</a:t>
            </a:r>
            <a:endParaRPr lang="zh-CN" altLang="en-US" sz="1200" dirty="0"/>
          </a:p>
        </p:txBody>
      </p:sp>
      <p:sp>
        <p:nvSpPr>
          <p:cNvPr id="53" name="文本框 52"/>
          <p:cNvSpPr txBox="1"/>
          <p:nvPr/>
        </p:nvSpPr>
        <p:spPr>
          <a:xfrm>
            <a:off x="7384220" y="3916897"/>
            <a:ext cx="5966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/>
              <a:t>300</a:t>
            </a:r>
            <a:r>
              <a:rPr lang="zh-CN" altLang="en-US" sz="800" b="1" dirty="0"/>
              <a:t>维</a:t>
            </a:r>
          </a:p>
        </p:txBody>
      </p:sp>
      <p:sp>
        <p:nvSpPr>
          <p:cNvPr id="54" name="椭圆 53"/>
          <p:cNvSpPr/>
          <p:nvPr/>
        </p:nvSpPr>
        <p:spPr>
          <a:xfrm>
            <a:off x="8026591" y="2008448"/>
            <a:ext cx="288032" cy="27195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8026591" y="3029303"/>
            <a:ext cx="288032" cy="276461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8031986" y="3374930"/>
            <a:ext cx="288032" cy="276461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8026591" y="2348733"/>
            <a:ext cx="288032" cy="276461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8025066" y="2676827"/>
            <a:ext cx="369332" cy="3402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200" dirty="0"/>
              <a:t>......</a:t>
            </a:r>
            <a:endParaRPr lang="zh-CN" altLang="en-US" sz="1200" dirty="0"/>
          </a:p>
        </p:txBody>
      </p:sp>
      <p:sp>
        <p:nvSpPr>
          <p:cNvPr id="59" name="文本框 58"/>
          <p:cNvSpPr txBox="1"/>
          <p:nvPr/>
        </p:nvSpPr>
        <p:spPr>
          <a:xfrm>
            <a:off x="7983873" y="3916897"/>
            <a:ext cx="5966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/>
              <a:t>35</a:t>
            </a:r>
            <a:r>
              <a:rPr lang="zh-CN" altLang="en-US" sz="800" b="1" dirty="0"/>
              <a:t>维</a:t>
            </a:r>
          </a:p>
        </p:txBody>
      </p:sp>
      <p:cxnSp>
        <p:nvCxnSpPr>
          <p:cNvPr id="60" name="直接连接符 59"/>
          <p:cNvCxnSpPr>
            <a:stCxn id="34" idx="6"/>
            <a:endCxn id="42" idx="2"/>
          </p:cNvCxnSpPr>
          <p:nvPr/>
        </p:nvCxnSpPr>
        <p:spPr>
          <a:xfrm>
            <a:off x="6606461" y="2144428"/>
            <a:ext cx="2782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34" idx="6"/>
            <a:endCxn id="45" idx="2"/>
          </p:cNvCxnSpPr>
          <p:nvPr/>
        </p:nvCxnSpPr>
        <p:spPr>
          <a:xfrm>
            <a:off x="6606461" y="2144428"/>
            <a:ext cx="278210" cy="3425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34" idx="6"/>
            <a:endCxn id="43" idx="2"/>
          </p:cNvCxnSpPr>
          <p:nvPr/>
        </p:nvCxnSpPr>
        <p:spPr>
          <a:xfrm>
            <a:off x="6606461" y="2144428"/>
            <a:ext cx="278210" cy="1023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34" idx="6"/>
            <a:endCxn id="44" idx="2"/>
          </p:cNvCxnSpPr>
          <p:nvPr/>
        </p:nvCxnSpPr>
        <p:spPr>
          <a:xfrm>
            <a:off x="6606461" y="2144428"/>
            <a:ext cx="283605" cy="13687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37" idx="6"/>
            <a:endCxn id="42" idx="2"/>
          </p:cNvCxnSpPr>
          <p:nvPr/>
        </p:nvCxnSpPr>
        <p:spPr>
          <a:xfrm flipV="1">
            <a:off x="6606461" y="2144428"/>
            <a:ext cx="278210" cy="3425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37" idx="6"/>
            <a:endCxn id="45" idx="2"/>
          </p:cNvCxnSpPr>
          <p:nvPr/>
        </p:nvCxnSpPr>
        <p:spPr>
          <a:xfrm>
            <a:off x="6606461" y="2486964"/>
            <a:ext cx="2782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37" idx="6"/>
            <a:endCxn id="43" idx="2"/>
          </p:cNvCxnSpPr>
          <p:nvPr/>
        </p:nvCxnSpPr>
        <p:spPr>
          <a:xfrm>
            <a:off x="6606461" y="2486964"/>
            <a:ext cx="278210" cy="680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37" idx="6"/>
            <a:endCxn id="44" idx="2"/>
          </p:cNvCxnSpPr>
          <p:nvPr/>
        </p:nvCxnSpPr>
        <p:spPr>
          <a:xfrm>
            <a:off x="6606461" y="2486964"/>
            <a:ext cx="283605" cy="1026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35" idx="6"/>
            <a:endCxn id="42" idx="2"/>
          </p:cNvCxnSpPr>
          <p:nvPr/>
        </p:nvCxnSpPr>
        <p:spPr>
          <a:xfrm flipV="1">
            <a:off x="6606461" y="2144428"/>
            <a:ext cx="278210" cy="1023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35" idx="6"/>
            <a:endCxn id="45" idx="2"/>
          </p:cNvCxnSpPr>
          <p:nvPr/>
        </p:nvCxnSpPr>
        <p:spPr>
          <a:xfrm flipV="1">
            <a:off x="6606461" y="2486964"/>
            <a:ext cx="278210" cy="680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35" idx="6"/>
            <a:endCxn id="43" idx="2"/>
          </p:cNvCxnSpPr>
          <p:nvPr/>
        </p:nvCxnSpPr>
        <p:spPr>
          <a:xfrm>
            <a:off x="6606461" y="3167534"/>
            <a:ext cx="2782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35" idx="6"/>
            <a:endCxn id="44" idx="2"/>
          </p:cNvCxnSpPr>
          <p:nvPr/>
        </p:nvCxnSpPr>
        <p:spPr>
          <a:xfrm>
            <a:off x="6606461" y="3167534"/>
            <a:ext cx="283605" cy="345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36" idx="6"/>
            <a:endCxn id="42" idx="2"/>
          </p:cNvCxnSpPr>
          <p:nvPr/>
        </p:nvCxnSpPr>
        <p:spPr>
          <a:xfrm flipV="1">
            <a:off x="6611856" y="2144428"/>
            <a:ext cx="272815" cy="13687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36" idx="6"/>
            <a:endCxn id="45" idx="2"/>
          </p:cNvCxnSpPr>
          <p:nvPr/>
        </p:nvCxnSpPr>
        <p:spPr>
          <a:xfrm flipV="1">
            <a:off x="6611856" y="2486964"/>
            <a:ext cx="272815" cy="1026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36" idx="6"/>
            <a:endCxn id="43" idx="2"/>
          </p:cNvCxnSpPr>
          <p:nvPr/>
        </p:nvCxnSpPr>
        <p:spPr>
          <a:xfrm flipV="1">
            <a:off x="6611856" y="3167534"/>
            <a:ext cx="272815" cy="345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36" idx="6"/>
            <a:endCxn id="44" idx="2"/>
          </p:cNvCxnSpPr>
          <p:nvPr/>
        </p:nvCxnSpPr>
        <p:spPr>
          <a:xfrm>
            <a:off x="6611856" y="3513161"/>
            <a:ext cx="2782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7165009" y="2144428"/>
            <a:ext cx="2782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7165009" y="2144428"/>
            <a:ext cx="278210" cy="3425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7165009" y="2144428"/>
            <a:ext cx="278210" cy="1023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7165009" y="2144428"/>
            <a:ext cx="283605" cy="13687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flipV="1">
            <a:off x="7165009" y="2144428"/>
            <a:ext cx="278210" cy="3425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7165009" y="2486964"/>
            <a:ext cx="2782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>
            <a:off x="7165009" y="2486964"/>
            <a:ext cx="278210" cy="680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7165009" y="2486964"/>
            <a:ext cx="283605" cy="1026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 flipV="1">
            <a:off x="7165009" y="2144428"/>
            <a:ext cx="278210" cy="1023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 flipV="1">
            <a:off x="7165009" y="2486964"/>
            <a:ext cx="278210" cy="680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>
            <a:off x="7165009" y="3167534"/>
            <a:ext cx="2782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7165009" y="3167534"/>
            <a:ext cx="283605" cy="345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 flipV="1">
            <a:off x="7170404" y="2144428"/>
            <a:ext cx="272815" cy="13687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 flipV="1">
            <a:off x="7170404" y="2486964"/>
            <a:ext cx="272815" cy="1026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 flipV="1">
            <a:off x="7170404" y="3167534"/>
            <a:ext cx="272815" cy="345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7170404" y="3513161"/>
            <a:ext cx="2782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7733114" y="2144428"/>
            <a:ext cx="2782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>
            <a:off x="7733114" y="2144428"/>
            <a:ext cx="278210" cy="3425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>
            <a:off x="7733114" y="2144428"/>
            <a:ext cx="278210" cy="1023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>
            <a:off x="7733114" y="2144428"/>
            <a:ext cx="283605" cy="13687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 flipV="1">
            <a:off x="7733114" y="2144428"/>
            <a:ext cx="278210" cy="3425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>
            <a:off x="7733114" y="2486964"/>
            <a:ext cx="2782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7733114" y="2486964"/>
            <a:ext cx="278210" cy="680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>
            <a:off x="7733114" y="2486964"/>
            <a:ext cx="283605" cy="1026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 flipV="1">
            <a:off x="7733114" y="2144428"/>
            <a:ext cx="278210" cy="1023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 flipV="1">
            <a:off x="7733114" y="2486964"/>
            <a:ext cx="278210" cy="680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7733114" y="3167534"/>
            <a:ext cx="2782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>
            <a:off x="7733114" y="3167534"/>
            <a:ext cx="283605" cy="345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 flipV="1">
            <a:off x="7738509" y="2144428"/>
            <a:ext cx="272815" cy="13687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 flipV="1">
            <a:off x="7738509" y="2486964"/>
            <a:ext cx="272815" cy="1026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/>
        </p:nvCxnSpPr>
        <p:spPr>
          <a:xfrm flipV="1">
            <a:off x="7738509" y="3167534"/>
            <a:ext cx="272815" cy="345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>
            <a:off x="7738509" y="3513161"/>
            <a:ext cx="2782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>
            <a:off x="1420119" y="1922765"/>
            <a:ext cx="0" cy="3077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下箭头 108"/>
          <p:cNvSpPr/>
          <p:nvPr/>
        </p:nvSpPr>
        <p:spPr>
          <a:xfrm rot="16200000">
            <a:off x="8569200" y="2729575"/>
            <a:ext cx="383327" cy="54864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文本框 109"/>
          <p:cNvSpPr txBox="1"/>
          <p:nvPr/>
        </p:nvSpPr>
        <p:spPr>
          <a:xfrm>
            <a:off x="9233619" y="1783093"/>
            <a:ext cx="2839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            是              中国人</a:t>
            </a:r>
          </a:p>
        </p:txBody>
      </p:sp>
      <p:sp>
        <p:nvSpPr>
          <p:cNvPr id="111" name="文本框 110"/>
          <p:cNvSpPr txBox="1"/>
          <p:nvPr/>
        </p:nvSpPr>
        <p:spPr>
          <a:xfrm>
            <a:off x="9233619" y="2348733"/>
            <a:ext cx="5510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3.1</a:t>
            </a:r>
          </a:p>
          <a:p>
            <a:endParaRPr lang="en-US" altLang="zh-CN" dirty="0"/>
          </a:p>
          <a:p>
            <a:r>
              <a:rPr lang="en-US" altLang="zh-CN" dirty="0"/>
              <a:t>2.2</a:t>
            </a:r>
          </a:p>
          <a:p>
            <a:endParaRPr lang="en-US" altLang="zh-CN" dirty="0"/>
          </a:p>
          <a:p>
            <a:r>
              <a:rPr lang="en-US" altLang="zh-CN" dirty="0"/>
              <a:t>1.3</a:t>
            </a:r>
          </a:p>
          <a:p>
            <a:r>
              <a:rPr lang="en-US" altLang="zh-CN" dirty="0"/>
              <a:t>….</a:t>
            </a:r>
          </a:p>
          <a:p>
            <a:endParaRPr lang="en-US" altLang="zh-CN" dirty="0"/>
          </a:p>
          <a:p>
            <a:r>
              <a:rPr lang="en-US" altLang="zh-CN" dirty="0"/>
              <a:t>5.9</a:t>
            </a:r>
          </a:p>
        </p:txBody>
      </p:sp>
      <p:sp>
        <p:nvSpPr>
          <p:cNvPr id="112" name="文本框 111"/>
          <p:cNvSpPr txBox="1"/>
          <p:nvPr/>
        </p:nvSpPr>
        <p:spPr>
          <a:xfrm>
            <a:off x="10086853" y="2355310"/>
            <a:ext cx="5510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6.2</a:t>
            </a:r>
          </a:p>
          <a:p>
            <a:endParaRPr lang="en-US" altLang="zh-CN" dirty="0"/>
          </a:p>
          <a:p>
            <a:r>
              <a:rPr lang="en-US" altLang="zh-CN" dirty="0"/>
              <a:t>-2.2</a:t>
            </a:r>
          </a:p>
          <a:p>
            <a:endParaRPr lang="en-US" altLang="zh-CN" dirty="0"/>
          </a:p>
          <a:p>
            <a:r>
              <a:rPr lang="en-US" altLang="zh-CN" dirty="0"/>
              <a:t>2.9</a:t>
            </a:r>
          </a:p>
          <a:p>
            <a:r>
              <a:rPr lang="en-US" altLang="zh-CN" dirty="0"/>
              <a:t>….</a:t>
            </a:r>
          </a:p>
          <a:p>
            <a:endParaRPr lang="en-US" altLang="zh-CN" dirty="0"/>
          </a:p>
          <a:p>
            <a:r>
              <a:rPr lang="en-US" altLang="zh-CN" dirty="0"/>
              <a:t>2.1</a:t>
            </a:r>
          </a:p>
        </p:txBody>
      </p:sp>
      <p:sp>
        <p:nvSpPr>
          <p:cNvPr id="113" name="文本框 112"/>
          <p:cNvSpPr txBox="1"/>
          <p:nvPr/>
        </p:nvSpPr>
        <p:spPr>
          <a:xfrm>
            <a:off x="11259875" y="2355310"/>
            <a:ext cx="5510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7.1</a:t>
            </a:r>
          </a:p>
          <a:p>
            <a:endParaRPr lang="en-US" altLang="zh-CN" dirty="0"/>
          </a:p>
          <a:p>
            <a:r>
              <a:rPr lang="en-US" altLang="zh-CN" dirty="0"/>
              <a:t>10</a:t>
            </a:r>
          </a:p>
          <a:p>
            <a:endParaRPr lang="en-US" altLang="zh-CN" dirty="0"/>
          </a:p>
          <a:p>
            <a:r>
              <a:rPr lang="en-US" altLang="zh-CN" dirty="0"/>
              <a:t>0.1</a:t>
            </a:r>
          </a:p>
          <a:p>
            <a:r>
              <a:rPr lang="en-US" altLang="zh-CN" dirty="0"/>
              <a:t>….</a:t>
            </a:r>
          </a:p>
          <a:p>
            <a:endParaRPr lang="en-US" altLang="zh-CN" dirty="0"/>
          </a:p>
          <a:p>
            <a:r>
              <a:rPr lang="en-US" altLang="zh-CN" dirty="0"/>
              <a:t>7.9</a:t>
            </a:r>
          </a:p>
        </p:txBody>
      </p:sp>
      <p:sp>
        <p:nvSpPr>
          <p:cNvPr id="114" name="文本框 113"/>
          <p:cNvSpPr txBox="1"/>
          <p:nvPr/>
        </p:nvSpPr>
        <p:spPr>
          <a:xfrm>
            <a:off x="9233619" y="5062888"/>
            <a:ext cx="273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unigram scores(</a:t>
            </a:r>
            <a:r>
              <a:rPr lang="zh-CN" altLang="en-US" dirty="0"/>
              <a:t>发射分值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0401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6488" y="116257"/>
            <a:ext cx="2839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            是              中国人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21886" y="479012"/>
            <a:ext cx="5510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3.1</a:t>
            </a:r>
          </a:p>
          <a:p>
            <a:endParaRPr lang="en-US" altLang="zh-CN" dirty="0"/>
          </a:p>
          <a:p>
            <a:r>
              <a:rPr lang="en-US" altLang="zh-CN" dirty="0"/>
              <a:t>2.2</a:t>
            </a:r>
          </a:p>
          <a:p>
            <a:endParaRPr lang="en-US" altLang="zh-CN" dirty="0"/>
          </a:p>
          <a:p>
            <a:r>
              <a:rPr lang="en-US" altLang="zh-CN" dirty="0"/>
              <a:t>1.3</a:t>
            </a:r>
          </a:p>
          <a:p>
            <a:r>
              <a:rPr lang="en-US" altLang="zh-CN" dirty="0"/>
              <a:t>….</a:t>
            </a:r>
          </a:p>
          <a:p>
            <a:endParaRPr lang="en-US" altLang="zh-CN" dirty="0"/>
          </a:p>
          <a:p>
            <a:r>
              <a:rPr lang="en-US" altLang="zh-CN" dirty="0"/>
              <a:t>5.9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775120" y="485589"/>
            <a:ext cx="5510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6.2</a:t>
            </a:r>
          </a:p>
          <a:p>
            <a:endParaRPr lang="en-US" altLang="zh-CN" dirty="0"/>
          </a:p>
          <a:p>
            <a:r>
              <a:rPr lang="en-US" altLang="zh-CN" dirty="0"/>
              <a:t>-2.2</a:t>
            </a:r>
          </a:p>
          <a:p>
            <a:endParaRPr lang="en-US" altLang="zh-CN" dirty="0"/>
          </a:p>
          <a:p>
            <a:r>
              <a:rPr lang="en-US" altLang="zh-CN" dirty="0"/>
              <a:t>2.9</a:t>
            </a:r>
          </a:p>
          <a:p>
            <a:r>
              <a:rPr lang="en-US" altLang="zh-CN" dirty="0"/>
              <a:t>….</a:t>
            </a:r>
          </a:p>
          <a:p>
            <a:endParaRPr lang="en-US" altLang="zh-CN" dirty="0"/>
          </a:p>
          <a:p>
            <a:r>
              <a:rPr lang="en-US" altLang="zh-CN" dirty="0"/>
              <a:t>2.1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948142" y="485589"/>
            <a:ext cx="5510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7.1</a:t>
            </a:r>
          </a:p>
          <a:p>
            <a:endParaRPr lang="en-US" altLang="zh-CN" dirty="0"/>
          </a:p>
          <a:p>
            <a:r>
              <a:rPr lang="en-US" altLang="zh-CN" dirty="0"/>
              <a:t>10</a:t>
            </a:r>
          </a:p>
          <a:p>
            <a:endParaRPr lang="en-US" altLang="zh-CN" dirty="0"/>
          </a:p>
          <a:p>
            <a:r>
              <a:rPr lang="en-US" altLang="zh-CN" dirty="0"/>
              <a:t>0.1</a:t>
            </a:r>
          </a:p>
          <a:p>
            <a:r>
              <a:rPr lang="en-US" altLang="zh-CN" dirty="0"/>
              <a:t>….</a:t>
            </a:r>
          </a:p>
          <a:p>
            <a:endParaRPr lang="en-US" altLang="zh-CN" dirty="0"/>
          </a:p>
          <a:p>
            <a:r>
              <a:rPr lang="en-US" altLang="zh-CN" dirty="0"/>
              <a:t>7.9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23091" y="2778613"/>
            <a:ext cx="273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unigram scores(</a:t>
            </a:r>
            <a:r>
              <a:rPr lang="zh-CN" altLang="en-US" dirty="0"/>
              <a:t>发射分值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29623" y="555845"/>
            <a:ext cx="56789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 </a:t>
            </a:r>
            <a:r>
              <a:rPr lang="zh-CN" altLang="en-US" sz="1100" dirty="0"/>
              <a:t>词性</a:t>
            </a:r>
            <a:r>
              <a:rPr lang="en-US" altLang="zh-CN" sz="1100" dirty="0"/>
              <a:t>1</a:t>
            </a:r>
          </a:p>
          <a:p>
            <a:endParaRPr lang="en-US" altLang="zh-CN" sz="1100" dirty="0"/>
          </a:p>
          <a:p>
            <a:endParaRPr lang="en-US" altLang="zh-CN" sz="1100" dirty="0"/>
          </a:p>
          <a:p>
            <a:r>
              <a:rPr lang="zh-CN" altLang="en-US" sz="1100" dirty="0"/>
              <a:t>词性</a:t>
            </a:r>
            <a:r>
              <a:rPr lang="en-US" altLang="zh-CN" sz="1100" dirty="0"/>
              <a:t>2</a:t>
            </a:r>
          </a:p>
          <a:p>
            <a:endParaRPr lang="en-US" altLang="zh-CN" sz="1100" dirty="0"/>
          </a:p>
          <a:p>
            <a:endParaRPr lang="en-US" altLang="zh-CN" sz="1100" dirty="0"/>
          </a:p>
          <a:p>
            <a:r>
              <a:rPr lang="zh-CN" altLang="en-US" sz="1100" dirty="0"/>
              <a:t>词性</a:t>
            </a:r>
            <a:r>
              <a:rPr lang="en-US" altLang="zh-CN" sz="1100" dirty="0"/>
              <a:t>3</a:t>
            </a:r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r>
              <a:rPr lang="zh-CN" altLang="en-US" sz="1100" dirty="0"/>
              <a:t>词性</a:t>
            </a:r>
            <a:r>
              <a:rPr lang="en-US" altLang="zh-CN" sz="1100" dirty="0"/>
              <a:t>T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960924" y="3537090"/>
            <a:ext cx="28394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词性</a:t>
            </a:r>
            <a:r>
              <a:rPr lang="en-US" altLang="zh-CN" sz="1100" dirty="0"/>
              <a:t>1</a:t>
            </a:r>
            <a:r>
              <a:rPr lang="zh-CN" altLang="en-US" sz="1100" dirty="0"/>
              <a:t>                 词性</a:t>
            </a:r>
            <a:r>
              <a:rPr lang="en-US" altLang="zh-CN" sz="1100" dirty="0"/>
              <a:t>2</a:t>
            </a:r>
            <a:r>
              <a:rPr lang="zh-CN" altLang="en-US" sz="1100" dirty="0"/>
              <a:t>                        词性</a:t>
            </a:r>
            <a:r>
              <a:rPr lang="en-US" altLang="zh-CN" sz="1100" dirty="0"/>
              <a:t>T</a:t>
            </a:r>
            <a:endParaRPr lang="zh-CN" altLang="en-US" sz="1100" dirty="0"/>
          </a:p>
        </p:txBody>
      </p:sp>
      <p:sp>
        <p:nvSpPr>
          <p:cNvPr id="11" name="文本框 10"/>
          <p:cNvSpPr txBox="1"/>
          <p:nvPr/>
        </p:nvSpPr>
        <p:spPr>
          <a:xfrm>
            <a:off x="976322" y="3906422"/>
            <a:ext cx="5510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3.1</a:t>
            </a:r>
          </a:p>
          <a:p>
            <a:endParaRPr lang="en-US" altLang="zh-CN" dirty="0"/>
          </a:p>
          <a:p>
            <a:r>
              <a:rPr lang="en-US" altLang="zh-CN" dirty="0"/>
              <a:t>2.2</a:t>
            </a:r>
          </a:p>
          <a:p>
            <a:endParaRPr lang="en-US" altLang="zh-CN" dirty="0"/>
          </a:p>
          <a:p>
            <a:r>
              <a:rPr lang="en-US" altLang="zh-CN" dirty="0"/>
              <a:t>1.3</a:t>
            </a:r>
          </a:p>
          <a:p>
            <a:r>
              <a:rPr lang="en-US" altLang="zh-CN" dirty="0"/>
              <a:t>….</a:t>
            </a:r>
          </a:p>
          <a:p>
            <a:endParaRPr lang="en-US" altLang="zh-CN" dirty="0"/>
          </a:p>
          <a:p>
            <a:r>
              <a:rPr lang="en-US" altLang="zh-CN" dirty="0"/>
              <a:t>5.9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829556" y="3912999"/>
            <a:ext cx="5510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6.2</a:t>
            </a:r>
          </a:p>
          <a:p>
            <a:endParaRPr lang="en-US" altLang="zh-CN" dirty="0"/>
          </a:p>
          <a:p>
            <a:r>
              <a:rPr lang="en-US" altLang="zh-CN" dirty="0"/>
              <a:t>-2.2</a:t>
            </a:r>
          </a:p>
          <a:p>
            <a:endParaRPr lang="en-US" altLang="zh-CN" dirty="0"/>
          </a:p>
          <a:p>
            <a:r>
              <a:rPr lang="en-US" altLang="zh-CN" dirty="0"/>
              <a:t>2.9</a:t>
            </a:r>
          </a:p>
          <a:p>
            <a:r>
              <a:rPr lang="en-US" altLang="zh-CN" dirty="0"/>
              <a:t>….</a:t>
            </a:r>
          </a:p>
          <a:p>
            <a:endParaRPr lang="en-US" altLang="zh-CN" dirty="0"/>
          </a:p>
          <a:p>
            <a:r>
              <a:rPr lang="en-US" altLang="zh-CN" dirty="0"/>
              <a:t>2.1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002578" y="3912999"/>
            <a:ext cx="5510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7.1</a:t>
            </a:r>
          </a:p>
          <a:p>
            <a:endParaRPr lang="en-US" altLang="zh-CN" dirty="0"/>
          </a:p>
          <a:p>
            <a:r>
              <a:rPr lang="en-US" altLang="zh-CN" dirty="0"/>
              <a:t>10</a:t>
            </a:r>
          </a:p>
          <a:p>
            <a:endParaRPr lang="en-US" altLang="zh-CN" dirty="0"/>
          </a:p>
          <a:p>
            <a:r>
              <a:rPr lang="en-US" altLang="zh-CN" dirty="0"/>
              <a:t>0.1</a:t>
            </a:r>
          </a:p>
          <a:p>
            <a:r>
              <a:rPr lang="en-US" altLang="zh-CN" dirty="0"/>
              <a:t>….</a:t>
            </a:r>
          </a:p>
          <a:p>
            <a:endParaRPr lang="en-US" altLang="zh-CN" dirty="0"/>
          </a:p>
          <a:p>
            <a:r>
              <a:rPr lang="en-US" altLang="zh-CN" dirty="0"/>
              <a:t>7.9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23091" y="6330763"/>
            <a:ext cx="273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bigram scores(</a:t>
            </a:r>
            <a:r>
              <a:rPr lang="zh-CN" altLang="en-US" dirty="0"/>
              <a:t>转移分值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84059" y="3983255"/>
            <a:ext cx="56789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 </a:t>
            </a:r>
            <a:r>
              <a:rPr lang="zh-CN" altLang="en-US" sz="1100" dirty="0"/>
              <a:t>词性</a:t>
            </a:r>
            <a:r>
              <a:rPr lang="en-US" altLang="zh-CN" sz="1100" dirty="0"/>
              <a:t>1</a:t>
            </a:r>
          </a:p>
          <a:p>
            <a:endParaRPr lang="en-US" altLang="zh-CN" sz="1100" dirty="0"/>
          </a:p>
          <a:p>
            <a:endParaRPr lang="en-US" altLang="zh-CN" sz="1100" dirty="0"/>
          </a:p>
          <a:p>
            <a:r>
              <a:rPr lang="zh-CN" altLang="en-US" sz="1100" dirty="0"/>
              <a:t>词性</a:t>
            </a:r>
            <a:r>
              <a:rPr lang="en-US" altLang="zh-CN" sz="1100" dirty="0"/>
              <a:t>2</a:t>
            </a:r>
          </a:p>
          <a:p>
            <a:endParaRPr lang="en-US" altLang="zh-CN" sz="1100" dirty="0"/>
          </a:p>
          <a:p>
            <a:endParaRPr lang="en-US" altLang="zh-CN" sz="1100" dirty="0"/>
          </a:p>
          <a:p>
            <a:r>
              <a:rPr lang="zh-CN" altLang="en-US" sz="1100" dirty="0"/>
              <a:t>词性</a:t>
            </a:r>
            <a:r>
              <a:rPr lang="en-US" altLang="zh-CN" sz="1100" dirty="0"/>
              <a:t>3</a:t>
            </a:r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r>
              <a:rPr lang="zh-CN" altLang="en-US" sz="1100" dirty="0"/>
              <a:t>词性</a:t>
            </a:r>
            <a:r>
              <a:rPr lang="en-US" altLang="zh-CN" sz="1100" dirty="0"/>
              <a:t>T</a:t>
            </a:r>
          </a:p>
        </p:txBody>
      </p:sp>
      <p:sp>
        <p:nvSpPr>
          <p:cNvPr id="16" name="右箭头 15"/>
          <p:cNvSpPr/>
          <p:nvPr/>
        </p:nvSpPr>
        <p:spPr>
          <a:xfrm>
            <a:off x="4620125" y="2422889"/>
            <a:ext cx="1029904" cy="51322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369869" y="1963554"/>
            <a:ext cx="153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Forword</a:t>
            </a:r>
            <a:r>
              <a:rPr lang="zh-CN" altLang="en-US" dirty="0"/>
              <a:t>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5996082" y="2151666"/>
                <a:ext cx="2175766" cy="1055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sub>
                        <m:sup/>
                        <m:e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𝑠𝑐𝑜𝑟𝑒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6082" y="2151666"/>
                <a:ext cx="2175766" cy="105567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右箭头 18"/>
          <p:cNvSpPr/>
          <p:nvPr/>
        </p:nvSpPr>
        <p:spPr>
          <a:xfrm>
            <a:off x="4610501" y="4057312"/>
            <a:ext cx="1039528" cy="57349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369869" y="3564362"/>
            <a:ext cx="1626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根据正确的词性序列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5867284" y="4086443"/>
                <a:ext cx="2118015" cy="7047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284" y="4086443"/>
                <a:ext cx="2118015" cy="70474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右箭头 22"/>
          <p:cNvSpPr/>
          <p:nvPr/>
        </p:nvSpPr>
        <p:spPr>
          <a:xfrm>
            <a:off x="7854215" y="3070459"/>
            <a:ext cx="693019" cy="59743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8662736" y="3129105"/>
                <a:ext cx="3221255" cy="7047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/>
                  <a:t>crf</a:t>
                </a:r>
                <a:r>
                  <a:rPr lang="en-US" altLang="zh-CN" dirty="0"/>
                  <a:t>-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𝑙𝑜𝑠𝑠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type m:val="li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𝑠𝑐𝑜𝑟𝑒</m:t>
                            </m:r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d>
                          </m:sup>
                        </m:sSup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2736" y="3129105"/>
                <a:ext cx="3221255" cy="704745"/>
              </a:xfrm>
              <a:prstGeom prst="rect">
                <a:avLst/>
              </a:prstGeom>
              <a:blipFill rotWithShape="0">
                <a:blip r:embed="rId4"/>
                <a:stretch>
                  <a:fillRect l="-1515" t="-55172" r="-12121" b="-568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2484843" y="3887527"/>
            <a:ext cx="34336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zh-CN" dirty="0"/>
              <a:t>…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mr-IN" altLang="zh-CN" dirty="0"/>
              <a:t>…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mr-IN" altLang="zh-CN" dirty="0"/>
              <a:t>…</a:t>
            </a:r>
            <a:endParaRPr kumimoji="1" lang="en-US" altLang="zh-CN" dirty="0"/>
          </a:p>
          <a:p>
            <a:r>
              <a:rPr kumimoji="1" lang="mr-IN" altLang="zh-CN" dirty="0"/>
              <a:t>…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mr-IN" altLang="zh-CN" dirty="0"/>
              <a:t>…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22842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Feedforword</a:t>
            </a:r>
            <a:r>
              <a:rPr lang="en-US" altLang="zh-CN" dirty="0"/>
              <a:t> neural network + CRF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评价时，根据</a:t>
                </a:r>
                <a:r>
                  <a:rPr lang="en-US" altLang="zh-CN" dirty="0"/>
                  <a:t>bigram score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unigram score</a:t>
                </a:r>
                <a:r>
                  <a:rPr lang="zh-CN" altLang="en-US" dirty="0"/>
                  <a:t>用</a:t>
                </a:r>
                <a:r>
                  <a:rPr lang="en-US" altLang="zh-CN" dirty="0" err="1"/>
                  <a:t>viterbi</a:t>
                </a:r>
                <a:r>
                  <a:rPr lang="zh-CN" altLang="en-US" dirty="0"/>
                  <a:t>算法预测最优词性序列。</a:t>
                </a:r>
                <a:endParaRPr lang="en-US" altLang="zh-CN" dirty="0"/>
              </a:p>
              <a:p>
                <a:r>
                  <a:rPr lang="en-US" altLang="zh-CN" dirty="0"/>
                  <a:t>Predict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𝑎𝑟𝑔𝑚𝑎𝑥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b>
                    </m:sSub>
                    <m:r>
                      <a:rPr lang="en-US" altLang="zh-CN" b="0" i="1" smtClean="0">
                        <a:latin typeface="Cambria Math" charset="0"/>
                      </a:rPr>
                      <m:t>𝑠𝑐𝑜𝑟𝑒</m:t>
                    </m:r>
                    <m:r>
                      <a:rPr lang="en-US" altLang="zh-CN" b="0" i="1" smtClean="0">
                        <a:latin typeface="Cambria Math" charset="0"/>
                      </a:rPr>
                      <m:t>(</m:t>
                    </m:r>
                    <m:r>
                      <a:rPr lang="en-US" altLang="zh-CN" b="0" i="1" smtClean="0">
                        <a:latin typeface="Cambria Math" charset="0"/>
                      </a:rPr>
                      <m:t>𝑆</m:t>
                    </m:r>
                    <m:r>
                      <a:rPr lang="en-US" altLang="zh-CN" b="0" i="1" smtClean="0">
                        <a:latin typeface="Cambria Math" charset="0"/>
                      </a:rPr>
                      <m:t>,</m:t>
                    </m:r>
                    <m:r>
                      <a:rPr lang="en-US" altLang="zh-CN" b="0" i="1" smtClean="0">
                        <a:latin typeface="Cambria Math" charset="0"/>
                      </a:rPr>
                      <m:t>𝑌</m:t>
                    </m:r>
                    <m:r>
                      <a:rPr lang="en-US" altLang="zh-CN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3854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参考结果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2319403"/>
              </p:ext>
            </p:extLst>
          </p:nvPr>
        </p:nvGraphicFramePr>
        <p:xfrm>
          <a:off x="924026" y="2316833"/>
          <a:ext cx="8249441" cy="2255167"/>
        </p:xfrm>
        <a:graphic>
          <a:graphicData uri="http://schemas.openxmlformats.org/drawingml/2006/table">
            <a:tbl>
              <a:tblPr/>
              <a:tblGrid>
                <a:gridCol w="2271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8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47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47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20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model</a:t>
                      </a:r>
                    </a:p>
                  </a:txBody>
                  <a:tcPr marL="64223" marR="64223" marT="29641" marB="29641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>
                          <a:effectLst/>
                        </a:rPr>
                        <a:t>dev</a:t>
                      </a:r>
                      <a:r>
                        <a:rPr lang="zh-CN" altLang="en-US" sz="1800" b="1" dirty="0">
                          <a:effectLst/>
                        </a:rPr>
                        <a:t>准确率</a:t>
                      </a:r>
                    </a:p>
                  </a:txBody>
                  <a:tcPr marL="64223" marR="64223" marT="29641" marB="29641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test</a:t>
                      </a:r>
                      <a:r>
                        <a:rPr lang="zh-CN" altLang="en-US" sz="1800" b="1" dirty="0">
                          <a:effectLst/>
                        </a:rPr>
                        <a:t>准确率</a:t>
                      </a:r>
                    </a:p>
                  </a:txBody>
                  <a:tcPr marL="64223" marR="64223" marT="29641" marB="29641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effectLst/>
                        </a:rPr>
                        <a:t>迭代</a:t>
                      </a:r>
                    </a:p>
                  </a:txBody>
                  <a:tcPr marL="64223" marR="64223" marT="29641" marB="29641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309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FFNN</a:t>
                      </a:r>
                    </a:p>
                  </a:txBody>
                  <a:tcPr marL="64223" marR="64223" marT="29641" marB="29641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94.13%</a:t>
                      </a:r>
                      <a:endParaRPr lang="zh-CN" altLang="en-US" sz="1800" dirty="0"/>
                    </a:p>
                  </a:txBody>
                  <a:tcPr marL="64223" marR="64223" marT="29641" marB="29641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93.57%</a:t>
                      </a:r>
                      <a:endParaRPr lang="zh-CN" altLang="en-US" sz="1800" dirty="0"/>
                    </a:p>
                  </a:txBody>
                  <a:tcPr marL="64223" marR="64223" marT="29641" marB="29641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5/16</a:t>
                      </a:r>
                      <a:endParaRPr lang="zh-CN" altLang="en-US" sz="1800" dirty="0"/>
                    </a:p>
                  </a:txBody>
                  <a:tcPr marL="64223" marR="64223" marT="29641" marB="29641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00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FFNN+CRF</a:t>
                      </a:r>
                    </a:p>
                  </a:txBody>
                  <a:tcPr marL="64223" marR="64223" marT="29641" marB="29641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94.35%</a:t>
                      </a:r>
                      <a:endParaRPr lang="zh-CN" altLang="en-US" sz="1800" dirty="0"/>
                    </a:p>
                  </a:txBody>
                  <a:tcPr marL="64223" marR="64223" marT="29641" marB="29641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93.67%</a:t>
                      </a:r>
                      <a:endParaRPr lang="zh-CN" altLang="en-US" sz="1800" dirty="0"/>
                    </a:p>
                  </a:txBody>
                  <a:tcPr marL="64223" marR="64223" marT="29641" marB="29641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5/16</a:t>
                      </a:r>
                      <a:endParaRPr lang="zh-CN" altLang="en-US" sz="1800" dirty="0"/>
                    </a:p>
                  </a:txBody>
                  <a:tcPr marL="64223" marR="64223" marT="29641" marB="29641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146307" y="630256"/>
            <a:ext cx="5565236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zh-CN" altLang="zh-CN" sz="1600" dirty="0">
                <a:solidFill>
                  <a:srgbClr val="333333"/>
                </a:solidFill>
                <a:ea typeface="Open Sans"/>
              </a:rPr>
              <a:t>数据集为来自CTB5。</a:t>
            </a:r>
            <a:endParaRPr lang="zh-CN" altLang="zh-CN" sz="1600" dirty="0"/>
          </a:p>
          <a:p>
            <a:pPr lvl="0"/>
            <a:r>
              <a:rPr lang="zh-CN" altLang="zh-CN" sz="1600" dirty="0">
                <a:solidFill>
                  <a:srgbClr val="333333"/>
                </a:solidFill>
                <a:ea typeface="Open Sans"/>
              </a:rPr>
              <a:t>训练集：train.conll,共16,091个句子,共437,991个词。</a:t>
            </a:r>
            <a:endParaRPr lang="zh-CN" altLang="zh-CN" sz="1600" dirty="0"/>
          </a:p>
          <a:p>
            <a:pPr lvl="0"/>
            <a:r>
              <a:rPr lang="zh-CN" altLang="zh-CN" sz="1600" dirty="0">
                <a:solidFill>
                  <a:srgbClr val="333333"/>
                </a:solidFill>
                <a:ea typeface="Open Sans"/>
              </a:rPr>
              <a:t>开发集：dev.conll,共803个句子,共20,454个词。</a:t>
            </a:r>
            <a:endParaRPr lang="zh-CN" altLang="zh-CN" sz="1600" dirty="0"/>
          </a:p>
          <a:p>
            <a:pPr lvl="0"/>
            <a:r>
              <a:rPr lang="zh-CN" altLang="zh-CN" sz="1600" dirty="0">
                <a:solidFill>
                  <a:srgbClr val="333333"/>
                </a:solidFill>
                <a:ea typeface="Open Sans"/>
              </a:rPr>
              <a:t>测试集：test.conll,共1,910个句子,共50,319个词。</a:t>
            </a:r>
            <a:endParaRPr lang="en-US" altLang="zh-CN" sz="1600" dirty="0">
              <a:solidFill>
                <a:srgbClr val="333333"/>
              </a:solidFill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dirty="0">
                <a:solidFill>
                  <a:srgbClr val="333333"/>
                </a:solidFill>
              </a:rPr>
              <a:t>预训练词向量：</a:t>
            </a:r>
            <a:r>
              <a:rPr lang="en-US" altLang="zh-CN" sz="1600" dirty="0">
                <a:solidFill>
                  <a:srgbClr val="333333"/>
                </a:solidFill>
              </a:rPr>
              <a:t>giga.100.txt</a:t>
            </a:r>
            <a:endParaRPr kumimoji="0" 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805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http://colah.github.io/posts/2015-08-Understanding-LSTMs/</a:t>
            </a:r>
            <a:endParaRPr lang="en-US" altLang="zh-CN" dirty="0"/>
          </a:p>
          <a:p>
            <a:pPr lvl="1"/>
            <a:r>
              <a:rPr lang="en-US" altLang="zh-CN" dirty="0"/>
              <a:t>《Bidirectional LSTM-CRF Models for Sequence Tagging》</a:t>
            </a:r>
          </a:p>
          <a:p>
            <a:pPr lvl="1"/>
            <a:r>
              <a:rPr lang="en-US" altLang="zh-CN" dirty="0"/>
              <a:t>《Neural Architectures for Named Entity Recognition》</a:t>
            </a:r>
          </a:p>
        </p:txBody>
      </p:sp>
    </p:spTree>
    <p:extLst>
      <p:ext uri="{BB962C8B-B14F-4D97-AF65-F5344CB8AC3E}">
        <p14:creationId xmlns:p14="http://schemas.microsoft.com/office/powerpoint/2010/main" val="3029745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LSTM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0" y="1900655"/>
            <a:ext cx="9486900" cy="389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577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前导知识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参考</a:t>
            </a:r>
            <a:r>
              <a:rPr lang="en-US" altLang="zh-CN" dirty="0">
                <a:hlinkClick r:id="rId2"/>
              </a:rPr>
              <a:t>http://neuralnetworksanddeeplearning.com/</a:t>
            </a:r>
            <a:r>
              <a:rPr lang="en-US" altLang="zh-CN" dirty="0"/>
              <a:t> </a:t>
            </a:r>
            <a:r>
              <a:rPr lang="zh-CN" altLang="en-US" dirty="0"/>
              <a:t>前三章</a:t>
            </a:r>
            <a:endParaRPr lang="en-US" altLang="zh-CN" dirty="0"/>
          </a:p>
          <a:p>
            <a:r>
              <a:rPr lang="en-US" altLang="zh-CN" dirty="0"/>
              <a:t>Pytorch</a:t>
            </a:r>
            <a:r>
              <a:rPr lang="zh-CN" altLang="en-US" dirty="0"/>
              <a:t>教程及安装方法见官网</a:t>
            </a:r>
            <a:r>
              <a:rPr lang="en-US" altLang="zh-CN" dirty="0"/>
              <a:t>:https://</a:t>
            </a:r>
            <a:r>
              <a:rPr lang="en-US" altLang="zh-CN" dirty="0" err="1"/>
              <a:t>pytorch.org</a:t>
            </a:r>
            <a:r>
              <a:rPr lang="en-US" altLang="zh-CN" dirty="0"/>
              <a:t>/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53333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1407695" y="3038849"/>
            <a:ext cx="1684421" cy="10762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595388" y="3392305"/>
            <a:ext cx="1309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LSTM layer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1366787" y="4683604"/>
            <a:ext cx="1766237" cy="5860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366787" y="4791971"/>
            <a:ext cx="2040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embedding layer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12" idx="0"/>
            <a:endCxn id="8" idx="2"/>
          </p:cNvCxnSpPr>
          <p:nvPr/>
        </p:nvCxnSpPr>
        <p:spPr>
          <a:xfrm flipH="1" flipV="1">
            <a:off x="2249906" y="5269670"/>
            <a:ext cx="1807" cy="323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2002658" y="5593092"/>
            <a:ext cx="498109" cy="5069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1515980" y="5653870"/>
                <a:ext cx="14714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980" y="5653870"/>
                <a:ext cx="1471464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/>
          <p:cNvSpPr txBox="1"/>
          <p:nvPr/>
        </p:nvSpPr>
        <p:spPr>
          <a:xfrm>
            <a:off x="2009876" y="6303458"/>
            <a:ext cx="100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</a:t>
            </a:r>
          </a:p>
        </p:txBody>
      </p:sp>
      <p:cxnSp>
        <p:nvCxnSpPr>
          <p:cNvPr id="25" name="直接箭头连接符 24"/>
          <p:cNvCxnSpPr>
            <a:stCxn id="8" idx="0"/>
            <a:endCxn id="5" idx="2"/>
          </p:cNvCxnSpPr>
          <p:nvPr/>
        </p:nvCxnSpPr>
        <p:spPr>
          <a:xfrm flipV="1">
            <a:off x="2249906" y="4115093"/>
            <a:ext cx="0" cy="568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V="1">
            <a:off x="2249904" y="2685449"/>
            <a:ext cx="0" cy="35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1364535" y="1193888"/>
            <a:ext cx="1766237" cy="5860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1593135" y="1301886"/>
            <a:ext cx="1309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MLP</a:t>
            </a:r>
            <a:endParaRPr lang="zh-CN" altLang="en-US" dirty="0"/>
          </a:p>
        </p:txBody>
      </p:sp>
      <p:cxnSp>
        <p:nvCxnSpPr>
          <p:cNvPr id="44" name="直接箭头连接符 43"/>
          <p:cNvCxnSpPr>
            <a:stCxn id="41" idx="0"/>
          </p:cNvCxnSpPr>
          <p:nvPr/>
        </p:nvCxnSpPr>
        <p:spPr>
          <a:xfrm flipH="1" flipV="1">
            <a:off x="2247653" y="866210"/>
            <a:ext cx="1" cy="327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1563055" y="249219"/>
            <a:ext cx="1369196" cy="6352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各个词性的</a:t>
            </a:r>
            <a:r>
              <a:rPr lang="en-US" altLang="zh-CN" sz="1000" dirty="0"/>
              <a:t>score(</a:t>
            </a:r>
            <a:r>
              <a:rPr lang="zh-CN" altLang="en-US" sz="1000" dirty="0"/>
              <a:t>概率</a:t>
            </a:r>
            <a:r>
              <a:rPr lang="en-US" altLang="zh-CN" sz="1000" dirty="0"/>
              <a:t>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椭圆 45"/>
              <p:cNvSpPr/>
              <p:nvPr/>
            </p:nvSpPr>
            <p:spPr>
              <a:xfrm>
                <a:off x="446372" y="4115093"/>
                <a:ext cx="519764" cy="49540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6" name="椭圆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72" y="4115093"/>
                <a:ext cx="519764" cy="495408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接箭头连接符 47"/>
          <p:cNvCxnSpPr>
            <a:stCxn id="46" idx="6"/>
          </p:cNvCxnSpPr>
          <p:nvPr/>
        </p:nvCxnSpPr>
        <p:spPr>
          <a:xfrm>
            <a:off x="966136" y="4362797"/>
            <a:ext cx="12837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椭圆 48"/>
              <p:cNvSpPr/>
              <p:nvPr/>
            </p:nvSpPr>
            <p:spPr>
              <a:xfrm>
                <a:off x="446372" y="3329267"/>
                <a:ext cx="519764" cy="49540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椭圆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72" y="3329267"/>
                <a:ext cx="519764" cy="495408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接箭头连接符 50"/>
          <p:cNvCxnSpPr>
            <a:stCxn id="49" idx="6"/>
            <a:endCxn id="5" idx="1"/>
          </p:cNvCxnSpPr>
          <p:nvPr/>
        </p:nvCxnSpPr>
        <p:spPr>
          <a:xfrm>
            <a:off x="966136" y="3576971"/>
            <a:ext cx="4415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圆角矩形 51"/>
          <p:cNvSpPr/>
          <p:nvPr/>
        </p:nvSpPr>
        <p:spPr>
          <a:xfrm>
            <a:off x="4975366" y="3038849"/>
            <a:ext cx="1684421" cy="10762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5163059" y="3392305"/>
            <a:ext cx="1309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LSTM layer</a:t>
            </a:r>
            <a:endParaRPr lang="zh-CN" altLang="en-US" dirty="0"/>
          </a:p>
        </p:txBody>
      </p:sp>
      <p:sp>
        <p:nvSpPr>
          <p:cNvPr id="54" name="圆角矩形 53"/>
          <p:cNvSpPr/>
          <p:nvPr/>
        </p:nvSpPr>
        <p:spPr>
          <a:xfrm>
            <a:off x="4934458" y="4683604"/>
            <a:ext cx="1766237" cy="5860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4934458" y="4791971"/>
            <a:ext cx="2040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embedding layer</a:t>
            </a:r>
            <a:endParaRPr lang="zh-CN" altLang="en-US" dirty="0"/>
          </a:p>
        </p:txBody>
      </p:sp>
      <p:cxnSp>
        <p:nvCxnSpPr>
          <p:cNvPr id="56" name="直接箭头连接符 55"/>
          <p:cNvCxnSpPr>
            <a:stCxn id="57" idx="0"/>
            <a:endCxn id="54" idx="2"/>
          </p:cNvCxnSpPr>
          <p:nvPr/>
        </p:nvCxnSpPr>
        <p:spPr>
          <a:xfrm flipH="1" flipV="1">
            <a:off x="5817577" y="5269670"/>
            <a:ext cx="1807" cy="323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椭圆 56"/>
          <p:cNvSpPr/>
          <p:nvPr/>
        </p:nvSpPr>
        <p:spPr>
          <a:xfrm>
            <a:off x="5570329" y="5593092"/>
            <a:ext cx="498109" cy="5069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/>
              <p:cNvSpPr txBox="1"/>
              <p:nvPr/>
            </p:nvSpPr>
            <p:spPr>
              <a:xfrm>
                <a:off x="5083651" y="5653870"/>
                <a:ext cx="14714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8" name="文本框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651" y="5653870"/>
                <a:ext cx="1471464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文本框 58"/>
          <p:cNvSpPr txBox="1"/>
          <p:nvPr/>
        </p:nvSpPr>
        <p:spPr>
          <a:xfrm>
            <a:off x="5577547" y="6303458"/>
            <a:ext cx="100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cxnSp>
        <p:nvCxnSpPr>
          <p:cNvPr id="60" name="直接箭头连接符 59"/>
          <p:cNvCxnSpPr>
            <a:stCxn id="54" idx="0"/>
            <a:endCxn id="52" idx="2"/>
          </p:cNvCxnSpPr>
          <p:nvPr/>
        </p:nvCxnSpPr>
        <p:spPr>
          <a:xfrm flipV="1">
            <a:off x="5817577" y="4115093"/>
            <a:ext cx="0" cy="568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2" idx="0"/>
          </p:cNvCxnSpPr>
          <p:nvPr/>
        </p:nvCxnSpPr>
        <p:spPr>
          <a:xfrm flipV="1">
            <a:off x="5817577" y="2685449"/>
            <a:ext cx="0" cy="35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圆角矩形 61"/>
          <p:cNvSpPr/>
          <p:nvPr/>
        </p:nvSpPr>
        <p:spPr>
          <a:xfrm>
            <a:off x="4911527" y="1185553"/>
            <a:ext cx="1766237" cy="5860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5148299" y="1293920"/>
            <a:ext cx="1309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MLP</a:t>
            </a:r>
            <a:endParaRPr lang="zh-CN" altLang="en-US" dirty="0"/>
          </a:p>
        </p:txBody>
      </p:sp>
      <p:cxnSp>
        <p:nvCxnSpPr>
          <p:cNvPr id="64" name="直接箭头连接符 63"/>
          <p:cNvCxnSpPr>
            <a:stCxn id="62" idx="0"/>
            <a:endCxn id="65" idx="4"/>
          </p:cNvCxnSpPr>
          <p:nvPr/>
        </p:nvCxnSpPr>
        <p:spPr>
          <a:xfrm flipV="1">
            <a:off x="5794646" y="854751"/>
            <a:ext cx="0" cy="330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椭圆 64"/>
          <p:cNvSpPr/>
          <p:nvPr/>
        </p:nvSpPr>
        <p:spPr>
          <a:xfrm>
            <a:off x="5110048" y="219484"/>
            <a:ext cx="1369196" cy="6352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各个词性的</a:t>
            </a:r>
            <a:r>
              <a:rPr lang="en-US" altLang="zh-CN" sz="1000" dirty="0"/>
              <a:t>score(</a:t>
            </a:r>
            <a:r>
              <a:rPr lang="zh-CN" altLang="en-US" sz="1000" dirty="0"/>
              <a:t>概率</a:t>
            </a:r>
            <a:r>
              <a:rPr lang="en-US" altLang="zh-CN" sz="1000" dirty="0"/>
              <a:t>)</a:t>
            </a:r>
            <a:endParaRPr lang="zh-CN" altLang="en-US" dirty="0"/>
          </a:p>
        </p:txBody>
      </p:sp>
      <p:sp>
        <p:nvSpPr>
          <p:cNvPr id="68" name="圆角矩形 67"/>
          <p:cNvSpPr/>
          <p:nvPr/>
        </p:nvSpPr>
        <p:spPr>
          <a:xfrm>
            <a:off x="8812540" y="3038849"/>
            <a:ext cx="1684421" cy="10762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9000233" y="3392305"/>
            <a:ext cx="1309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LSTM layer</a:t>
            </a:r>
            <a:endParaRPr lang="zh-CN" altLang="en-US" dirty="0"/>
          </a:p>
        </p:txBody>
      </p:sp>
      <p:sp>
        <p:nvSpPr>
          <p:cNvPr id="70" name="圆角矩形 69"/>
          <p:cNvSpPr/>
          <p:nvPr/>
        </p:nvSpPr>
        <p:spPr>
          <a:xfrm>
            <a:off x="8771632" y="4683604"/>
            <a:ext cx="1766237" cy="5860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框 70"/>
          <p:cNvSpPr txBox="1"/>
          <p:nvPr/>
        </p:nvSpPr>
        <p:spPr>
          <a:xfrm>
            <a:off x="8771632" y="4791971"/>
            <a:ext cx="2040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embedding layer</a:t>
            </a:r>
            <a:endParaRPr lang="zh-CN" altLang="en-US" dirty="0"/>
          </a:p>
        </p:txBody>
      </p:sp>
      <p:cxnSp>
        <p:nvCxnSpPr>
          <p:cNvPr id="72" name="直接箭头连接符 71"/>
          <p:cNvCxnSpPr>
            <a:stCxn id="73" idx="0"/>
            <a:endCxn id="70" idx="2"/>
          </p:cNvCxnSpPr>
          <p:nvPr/>
        </p:nvCxnSpPr>
        <p:spPr>
          <a:xfrm flipH="1" flipV="1">
            <a:off x="9654751" y="5269670"/>
            <a:ext cx="1807" cy="323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椭圆 72"/>
          <p:cNvSpPr/>
          <p:nvPr/>
        </p:nvSpPr>
        <p:spPr>
          <a:xfrm>
            <a:off x="9407503" y="5593092"/>
            <a:ext cx="498109" cy="5069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/>
              <p:cNvSpPr txBox="1"/>
              <p:nvPr/>
            </p:nvSpPr>
            <p:spPr>
              <a:xfrm>
                <a:off x="8920825" y="5653870"/>
                <a:ext cx="14714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4" name="文本框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825" y="5653870"/>
                <a:ext cx="1471464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文本框 74"/>
          <p:cNvSpPr txBox="1"/>
          <p:nvPr/>
        </p:nvSpPr>
        <p:spPr>
          <a:xfrm>
            <a:off x="9253509" y="6311994"/>
            <a:ext cx="100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中国人</a:t>
            </a:r>
          </a:p>
        </p:txBody>
      </p:sp>
      <p:cxnSp>
        <p:nvCxnSpPr>
          <p:cNvPr id="76" name="直接箭头连接符 75"/>
          <p:cNvCxnSpPr>
            <a:stCxn id="70" idx="0"/>
            <a:endCxn id="68" idx="2"/>
          </p:cNvCxnSpPr>
          <p:nvPr/>
        </p:nvCxnSpPr>
        <p:spPr>
          <a:xfrm flipV="1">
            <a:off x="9654751" y="4115093"/>
            <a:ext cx="0" cy="568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68" idx="0"/>
            <a:endCxn id="118" idx="4"/>
          </p:cNvCxnSpPr>
          <p:nvPr/>
        </p:nvCxnSpPr>
        <p:spPr>
          <a:xfrm flipH="1" flipV="1">
            <a:off x="9654749" y="2711899"/>
            <a:ext cx="2" cy="326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圆角矩形 77"/>
          <p:cNvSpPr/>
          <p:nvPr/>
        </p:nvSpPr>
        <p:spPr>
          <a:xfrm>
            <a:off x="8771632" y="1168366"/>
            <a:ext cx="1766237" cy="5860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文本框 78"/>
          <p:cNvSpPr txBox="1"/>
          <p:nvPr/>
        </p:nvSpPr>
        <p:spPr>
          <a:xfrm>
            <a:off x="9000232" y="1276364"/>
            <a:ext cx="1309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MLP</a:t>
            </a:r>
            <a:endParaRPr lang="zh-CN" altLang="en-US" dirty="0"/>
          </a:p>
        </p:txBody>
      </p:sp>
      <p:cxnSp>
        <p:nvCxnSpPr>
          <p:cNvPr id="80" name="直接箭头连接符 79"/>
          <p:cNvCxnSpPr>
            <a:stCxn id="78" idx="0"/>
          </p:cNvCxnSpPr>
          <p:nvPr/>
        </p:nvCxnSpPr>
        <p:spPr>
          <a:xfrm flipH="1" flipV="1">
            <a:off x="9654750" y="840688"/>
            <a:ext cx="1" cy="327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椭圆 80"/>
          <p:cNvSpPr/>
          <p:nvPr/>
        </p:nvSpPr>
        <p:spPr>
          <a:xfrm>
            <a:off x="8970152" y="223697"/>
            <a:ext cx="1369196" cy="6352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各个词性的</a:t>
            </a:r>
            <a:r>
              <a:rPr lang="en-US" altLang="zh-CN" sz="1000" dirty="0"/>
              <a:t>score(</a:t>
            </a:r>
            <a:r>
              <a:rPr lang="zh-CN" altLang="en-US" sz="1000" dirty="0"/>
              <a:t>概率</a:t>
            </a:r>
            <a:r>
              <a:rPr lang="en-US" altLang="zh-CN" sz="1000" dirty="0"/>
              <a:t>)</a:t>
            </a:r>
            <a:endParaRPr lang="zh-CN" altLang="en-US" dirty="0"/>
          </a:p>
        </p:txBody>
      </p:sp>
      <p:cxnSp>
        <p:nvCxnSpPr>
          <p:cNvPr id="87" name="肘形连接符 86"/>
          <p:cNvCxnSpPr>
            <a:stCxn id="104" idx="6"/>
          </p:cNvCxnSpPr>
          <p:nvPr/>
        </p:nvCxnSpPr>
        <p:spPr>
          <a:xfrm>
            <a:off x="2513998" y="2444102"/>
            <a:ext cx="3303346" cy="19685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肘形连接符 91"/>
          <p:cNvCxnSpPr>
            <a:stCxn id="112" idx="6"/>
          </p:cNvCxnSpPr>
          <p:nvPr/>
        </p:nvCxnSpPr>
        <p:spPr>
          <a:xfrm>
            <a:off x="6052975" y="2444102"/>
            <a:ext cx="3626025" cy="19484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5" idx="3"/>
            <a:endCxn id="95" idx="2"/>
          </p:cNvCxnSpPr>
          <p:nvPr/>
        </p:nvCxnSpPr>
        <p:spPr>
          <a:xfrm>
            <a:off x="3092116" y="3576971"/>
            <a:ext cx="441559" cy="4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椭圆 94"/>
              <p:cNvSpPr/>
              <p:nvPr/>
            </p:nvSpPr>
            <p:spPr>
              <a:xfrm>
                <a:off x="3533675" y="3333863"/>
                <a:ext cx="519764" cy="49540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5" name="椭圆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675" y="3333863"/>
                <a:ext cx="519764" cy="495408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直接箭头连接符 97"/>
          <p:cNvCxnSpPr>
            <a:stCxn id="95" idx="6"/>
            <a:endCxn id="52" idx="1"/>
          </p:cNvCxnSpPr>
          <p:nvPr/>
        </p:nvCxnSpPr>
        <p:spPr>
          <a:xfrm flipV="1">
            <a:off x="4053439" y="3576971"/>
            <a:ext cx="921927" cy="4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52" idx="3"/>
            <a:endCxn id="100" idx="2"/>
          </p:cNvCxnSpPr>
          <p:nvPr/>
        </p:nvCxnSpPr>
        <p:spPr>
          <a:xfrm>
            <a:off x="6659787" y="3576971"/>
            <a:ext cx="594967" cy="4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椭圆 99"/>
              <p:cNvSpPr/>
              <p:nvPr/>
            </p:nvSpPr>
            <p:spPr>
              <a:xfrm>
                <a:off x="7254754" y="3333863"/>
                <a:ext cx="519764" cy="49540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0" name="椭圆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4754" y="3333863"/>
                <a:ext cx="519764" cy="495408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直接箭头连接符 101"/>
          <p:cNvCxnSpPr>
            <a:stCxn id="100" idx="6"/>
            <a:endCxn id="68" idx="1"/>
          </p:cNvCxnSpPr>
          <p:nvPr/>
        </p:nvCxnSpPr>
        <p:spPr>
          <a:xfrm flipV="1">
            <a:off x="7774518" y="3576971"/>
            <a:ext cx="1038022" cy="4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椭圆 103"/>
              <p:cNvSpPr/>
              <p:nvPr/>
            </p:nvSpPr>
            <p:spPr>
              <a:xfrm>
                <a:off x="1994234" y="2196398"/>
                <a:ext cx="519764" cy="49540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4" name="椭圆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234" y="2196398"/>
                <a:ext cx="519764" cy="495408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直接箭头连接符 110"/>
          <p:cNvCxnSpPr>
            <a:stCxn id="104" idx="0"/>
            <a:endCxn id="41" idx="2"/>
          </p:cNvCxnSpPr>
          <p:nvPr/>
        </p:nvCxnSpPr>
        <p:spPr>
          <a:xfrm flipH="1" flipV="1">
            <a:off x="2247654" y="1779954"/>
            <a:ext cx="6462" cy="416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椭圆 111"/>
              <p:cNvSpPr/>
              <p:nvPr/>
            </p:nvSpPr>
            <p:spPr>
              <a:xfrm>
                <a:off x="5533211" y="2196398"/>
                <a:ext cx="519764" cy="49540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2" name="椭圆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211" y="2196398"/>
                <a:ext cx="519764" cy="495408"/>
              </a:xfrm>
              <a:prstGeom prst="ellipse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直接箭头连接符 112"/>
          <p:cNvCxnSpPr>
            <a:stCxn id="112" idx="0"/>
            <a:endCxn id="62" idx="2"/>
          </p:cNvCxnSpPr>
          <p:nvPr/>
        </p:nvCxnSpPr>
        <p:spPr>
          <a:xfrm flipV="1">
            <a:off x="5793093" y="1771619"/>
            <a:ext cx="1553" cy="424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椭圆 117"/>
              <p:cNvSpPr/>
              <p:nvPr/>
            </p:nvSpPr>
            <p:spPr>
              <a:xfrm>
                <a:off x="9394867" y="2216491"/>
                <a:ext cx="519764" cy="49540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8" name="椭圆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4867" y="2216491"/>
                <a:ext cx="519764" cy="495408"/>
              </a:xfrm>
              <a:prstGeom prst="ellipse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直接箭头连接符 118"/>
          <p:cNvCxnSpPr>
            <a:stCxn id="118" idx="0"/>
            <a:endCxn id="78" idx="2"/>
          </p:cNvCxnSpPr>
          <p:nvPr/>
        </p:nvCxnSpPr>
        <p:spPr>
          <a:xfrm flipV="1">
            <a:off x="9654749" y="1754432"/>
            <a:ext cx="2" cy="462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/>
          <p:nvPr/>
        </p:nvCxnSpPr>
        <p:spPr>
          <a:xfrm>
            <a:off x="10514707" y="3584755"/>
            <a:ext cx="594967" cy="4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椭圆 128"/>
              <p:cNvSpPr/>
              <p:nvPr/>
            </p:nvSpPr>
            <p:spPr>
              <a:xfrm>
                <a:off x="11107732" y="3337051"/>
                <a:ext cx="519764" cy="49540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9" name="椭圆 1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7732" y="3337051"/>
                <a:ext cx="519764" cy="495408"/>
              </a:xfrm>
              <a:prstGeom prst="ellipse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074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 animBg="1"/>
      <p:bldP spid="9" grpId="0"/>
      <p:bldP spid="12" grpId="0" animBg="1"/>
      <p:bldP spid="14" grpId="0"/>
      <p:bldP spid="15" grpId="0"/>
      <p:bldP spid="41" grpId="0" animBg="1"/>
      <p:bldP spid="42" grpId="0"/>
      <p:bldP spid="45" grpId="0" animBg="1"/>
      <p:bldP spid="46" grpId="0" animBg="1"/>
      <p:bldP spid="49" grpId="0" animBg="1"/>
      <p:bldP spid="52" grpId="0" animBg="1"/>
      <p:bldP spid="53" grpId="0"/>
      <p:bldP spid="54" grpId="0" animBg="1"/>
      <p:bldP spid="55" grpId="0"/>
      <p:bldP spid="57" grpId="0" animBg="1"/>
      <p:bldP spid="58" grpId="0"/>
      <p:bldP spid="59" grpId="0"/>
      <p:bldP spid="62" grpId="0" animBg="1"/>
      <p:bldP spid="63" grpId="0"/>
      <p:bldP spid="65" grpId="0" animBg="1"/>
      <p:bldP spid="68" grpId="0" animBg="1"/>
      <p:bldP spid="69" grpId="0"/>
      <p:bldP spid="70" grpId="0" animBg="1"/>
      <p:bldP spid="71" grpId="0"/>
      <p:bldP spid="73" grpId="0" animBg="1"/>
      <p:bldP spid="74" grpId="0"/>
      <p:bldP spid="75" grpId="0"/>
      <p:bldP spid="78" grpId="0" animBg="1"/>
      <p:bldP spid="79" grpId="0"/>
      <p:bldP spid="81" grpId="0" animBg="1"/>
      <p:bldP spid="95" grpId="0" animBg="1"/>
      <p:bldP spid="100" grpId="0" animBg="1"/>
      <p:bldP spid="104" grpId="0" animBg="1"/>
      <p:bldP spid="112" grpId="0" animBg="1"/>
      <p:bldP spid="118" grpId="0" animBg="1"/>
      <p:bldP spid="1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LSTM</a:t>
            </a:r>
            <a:r>
              <a:rPr lang="zh-CN" altLang="en-US" dirty="0"/>
              <a:t>简化图</a:t>
            </a:r>
          </a:p>
        </p:txBody>
      </p:sp>
      <p:pic>
        <p:nvPicPr>
          <p:cNvPr id="3074" name="图片 3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487" y="1931403"/>
            <a:ext cx="8415025" cy="3400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75278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Bi-LSTM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双向</a:t>
            </a:r>
            <a:r>
              <a:rPr lang="en-US" altLang="zh-CN" dirty="0"/>
              <a:t>LSTM</a:t>
            </a:r>
            <a:r>
              <a:rPr lang="zh-CN" altLang="zh-CN" dirty="0"/>
              <a:t>网络由一个正向</a:t>
            </a:r>
            <a:r>
              <a:rPr lang="en-US" altLang="zh-CN" dirty="0"/>
              <a:t>LSTM</a:t>
            </a:r>
            <a:r>
              <a:rPr lang="zh-CN" altLang="zh-CN" dirty="0"/>
              <a:t>网络和一个反向</a:t>
            </a:r>
            <a:r>
              <a:rPr lang="en-US" altLang="zh-CN" dirty="0"/>
              <a:t>LSTM</a:t>
            </a:r>
            <a:r>
              <a:rPr lang="zh-CN" altLang="zh-CN" dirty="0"/>
              <a:t>网络组成</a:t>
            </a:r>
            <a:endParaRPr lang="en-US" altLang="zh-CN" dirty="0"/>
          </a:p>
          <a:p>
            <a:r>
              <a:rPr lang="zh-CN" altLang="zh-CN" dirty="0"/>
              <a:t>它们的结构一致，只是一个正向传播信息，另一个反向传播信息。</a:t>
            </a:r>
            <a:endParaRPr lang="en-US" altLang="zh-CN" dirty="0"/>
          </a:p>
          <a:p>
            <a:r>
              <a:rPr lang="zh-CN" altLang="en-US" dirty="0"/>
              <a:t>把</a:t>
            </a:r>
            <a:r>
              <a:rPr lang="en-US" altLang="zh-CN" dirty="0"/>
              <a:t>forward</a:t>
            </a:r>
            <a:r>
              <a:rPr lang="zh-CN" altLang="en-US" dirty="0"/>
              <a:t>和</a:t>
            </a:r>
            <a:r>
              <a:rPr lang="en-US" altLang="zh-CN" dirty="0" err="1"/>
              <a:t>backword</a:t>
            </a:r>
            <a:r>
              <a:rPr lang="zh-CN" altLang="en-US" dirty="0"/>
              <a:t>的信息拼接起来</a:t>
            </a:r>
          </a:p>
        </p:txBody>
      </p:sp>
    </p:spTree>
    <p:extLst>
      <p:ext uri="{BB962C8B-B14F-4D97-AF65-F5344CB8AC3E}">
        <p14:creationId xmlns:p14="http://schemas.microsoft.com/office/powerpoint/2010/main" val="5197347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Bi-LSTM</a:t>
            </a:r>
            <a:r>
              <a:rPr lang="zh-CN" altLang="en-US" dirty="0"/>
              <a:t>简易图</a:t>
            </a:r>
          </a:p>
        </p:txBody>
      </p:sp>
      <p:pic>
        <p:nvPicPr>
          <p:cNvPr id="4098" name="图片 38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756" y="2008404"/>
            <a:ext cx="9177733" cy="3256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52320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Bi-LSTM+CRF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388" y="1690688"/>
            <a:ext cx="5066641" cy="372930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50770" y="1690688"/>
            <a:ext cx="34458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一系列词向量作为</a:t>
            </a:r>
            <a:r>
              <a:rPr lang="en-US" altLang="zh-CN" dirty="0" err="1"/>
              <a:t>BiLSTM</a:t>
            </a:r>
            <a:r>
              <a:rPr lang="zh-CN" altLang="en-US" dirty="0"/>
              <a:t>的输入。将</a:t>
            </a:r>
            <a:r>
              <a:rPr lang="en-US" altLang="zh-CN" dirty="0" err="1"/>
              <a:t>forword</a:t>
            </a:r>
            <a:r>
              <a:rPr lang="zh-CN" altLang="en-US" dirty="0"/>
              <a:t>和</a:t>
            </a:r>
            <a:r>
              <a:rPr lang="en-US" altLang="zh-CN" dirty="0" err="1"/>
              <a:t>backword</a:t>
            </a:r>
            <a:r>
              <a:rPr lang="zh-CN" altLang="en-US" dirty="0"/>
              <a:t>的结果拼接后输入到线性层，解码得到各个标签的分值。最后通过</a:t>
            </a:r>
            <a:r>
              <a:rPr lang="en-US" altLang="zh-CN" dirty="0"/>
              <a:t>CRF</a:t>
            </a:r>
            <a:r>
              <a:rPr lang="zh-CN" altLang="en-US" dirty="0"/>
              <a:t>层计算</a:t>
            </a:r>
            <a:r>
              <a:rPr lang="en-US" altLang="zh-CN" dirty="0" err="1"/>
              <a:t>crf</a:t>
            </a:r>
            <a:r>
              <a:rPr lang="en-US" altLang="zh-CN" dirty="0"/>
              <a:t>-loss</a:t>
            </a:r>
            <a:r>
              <a:rPr lang="zh-CN" altLang="en-US" dirty="0"/>
              <a:t>和预测最优词性序列。</a:t>
            </a:r>
          </a:p>
        </p:txBody>
      </p:sp>
    </p:spTree>
    <p:extLst>
      <p:ext uri="{BB962C8B-B14F-4D97-AF65-F5344CB8AC3E}">
        <p14:creationId xmlns:p14="http://schemas.microsoft.com/office/powerpoint/2010/main" val="32573631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进一步提升准确率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Dropout</a:t>
            </a:r>
          </a:p>
          <a:p>
            <a:r>
              <a:rPr lang="zh-CN" altLang="en-US" dirty="0"/>
              <a:t>加入字符级特征</a:t>
            </a:r>
            <a:endParaRPr lang="en-US" altLang="zh-CN" dirty="0"/>
          </a:p>
          <a:p>
            <a:pPr lvl="1"/>
            <a:r>
              <a:rPr lang="en-US" altLang="zh-CN" dirty="0"/>
              <a:t>1.</a:t>
            </a:r>
            <a:r>
              <a:rPr lang="zh-CN" altLang="en-US" dirty="0"/>
              <a:t>词向量拼上该词第一个字或者最后一个字的字向量</a:t>
            </a:r>
            <a:endParaRPr lang="en-US" altLang="zh-CN" dirty="0"/>
          </a:p>
          <a:p>
            <a:pPr lvl="1"/>
            <a:r>
              <a:rPr lang="en-US" altLang="zh-CN" dirty="0"/>
              <a:t>2.aver-pooling:</a:t>
            </a:r>
            <a:r>
              <a:rPr lang="zh-CN" altLang="en-US" dirty="0"/>
              <a:t>词向量拼上该词所有字的字向量之和的平均</a:t>
            </a:r>
            <a:endParaRPr lang="en-US" altLang="zh-CN" dirty="0"/>
          </a:p>
          <a:p>
            <a:pPr lvl="1"/>
            <a:r>
              <a:rPr lang="en-US" altLang="zh-CN" dirty="0"/>
              <a:t>3.</a:t>
            </a:r>
            <a:r>
              <a:rPr lang="zh-CN" altLang="en-US" dirty="0"/>
              <a:t>利用一层</a:t>
            </a:r>
            <a:r>
              <a:rPr lang="en-US" altLang="zh-CN" dirty="0"/>
              <a:t>char </a:t>
            </a:r>
            <a:r>
              <a:rPr lang="en-US" altLang="zh-CN" dirty="0" err="1"/>
              <a:t>lstm</a:t>
            </a:r>
            <a:r>
              <a:rPr lang="zh-CN" altLang="en-US" dirty="0"/>
              <a:t>获取字符级特征，再拼上词向量输入到下一层</a:t>
            </a:r>
            <a:r>
              <a:rPr lang="en-US" altLang="zh-CN" dirty="0" err="1"/>
              <a:t>lstm</a:t>
            </a:r>
            <a:endParaRPr lang="en-US" altLang="zh-CN" dirty="0"/>
          </a:p>
          <a:p>
            <a:pPr lvl="1"/>
            <a:r>
              <a:rPr lang="en-US" altLang="zh-CN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17690920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Char Level LSTM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一个词的特征不仅仅看整个词，还可以看组成词的字。</a:t>
            </a:r>
            <a:endParaRPr lang="en-US" altLang="zh-CN" dirty="0"/>
          </a:p>
          <a:p>
            <a:r>
              <a:rPr lang="zh-CN" altLang="en-US" dirty="0"/>
              <a:t>将一个词的所有字转换为</a:t>
            </a:r>
            <a:r>
              <a:rPr lang="en-US" altLang="zh-CN" dirty="0"/>
              <a:t>char embedding</a:t>
            </a:r>
            <a:r>
              <a:rPr lang="zh-CN" altLang="en-US" dirty="0"/>
              <a:t>后输入给一个</a:t>
            </a:r>
            <a:r>
              <a:rPr lang="en-US" altLang="zh-CN" dirty="0" err="1"/>
              <a:t>BiLSTM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把前向和后向的最后一个时间点的</a:t>
            </a:r>
            <a:r>
              <a:rPr lang="en-US" altLang="zh-CN" dirty="0"/>
              <a:t>output</a:t>
            </a:r>
            <a:r>
              <a:rPr lang="zh-CN" altLang="en-US" dirty="0"/>
              <a:t>拿出来拼在词的</a:t>
            </a:r>
            <a:r>
              <a:rPr lang="en-US" altLang="zh-CN" dirty="0"/>
              <a:t>word embedding</a:t>
            </a:r>
            <a:r>
              <a:rPr lang="zh-CN" altLang="en-US" dirty="0"/>
              <a:t>上</a:t>
            </a:r>
            <a:endParaRPr lang="en-US" altLang="zh-CN" dirty="0"/>
          </a:p>
          <a:p>
            <a:r>
              <a:rPr lang="zh-CN" altLang="en-US" dirty="0"/>
              <a:t>把拼接起来的特征输入到下一层</a:t>
            </a:r>
            <a:r>
              <a:rPr lang="en-US" altLang="zh-CN" dirty="0" err="1"/>
              <a:t>BiLSTM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70579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2910" y="1223397"/>
            <a:ext cx="5390147" cy="529516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8200" y="1690688"/>
            <a:ext cx="37538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词</a:t>
            </a:r>
            <a:r>
              <a:rPr lang="en-US" altLang="zh-CN" dirty="0"/>
              <a:t>“Mars”</a:t>
            </a:r>
            <a:r>
              <a:rPr lang="zh-CN" altLang="en-US" dirty="0"/>
              <a:t>的字向量被输入到双向的</a:t>
            </a:r>
            <a:r>
              <a:rPr lang="en-US" altLang="zh-CN" dirty="0"/>
              <a:t>LSTM. </a:t>
            </a:r>
            <a:r>
              <a:rPr lang="zh-CN" altLang="en-US" dirty="0"/>
              <a:t>我们把它们最后的输出和来自</a:t>
            </a:r>
            <a:r>
              <a:rPr lang="en-US" altLang="zh-CN" dirty="0"/>
              <a:t>word embedding</a:t>
            </a:r>
            <a:r>
              <a:rPr lang="zh-CN" altLang="en-US" dirty="0"/>
              <a:t>表的向量拼接起来，来表示这个词。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字向量（</a:t>
            </a:r>
            <a:r>
              <a:rPr lang="en-US" altLang="zh-CN" dirty="0"/>
              <a:t>char embedding</a:t>
            </a:r>
            <a:r>
              <a:rPr lang="zh-CN" altLang="en-US" dirty="0"/>
              <a:t>）随机初始化。对拼接后的向量我们加上概率为</a:t>
            </a:r>
            <a:r>
              <a:rPr lang="en-US" altLang="zh-CN" dirty="0"/>
              <a:t>0.5</a:t>
            </a:r>
            <a:r>
              <a:rPr lang="zh-CN" altLang="en-US" dirty="0"/>
              <a:t>（或者其他概率）的</a:t>
            </a:r>
            <a:r>
              <a:rPr lang="en-US" altLang="zh-CN" dirty="0"/>
              <a:t>dropout</a:t>
            </a:r>
            <a:r>
              <a:rPr lang="zh-CN" altLang="en-US" dirty="0"/>
              <a:t>可以显著提升准确率。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 err="1"/>
              <a:t>CharLSTM</a:t>
            </a:r>
            <a:r>
              <a:rPr lang="zh-CN" altLang="en-US" dirty="0"/>
              <a:t>示意图</a:t>
            </a:r>
          </a:p>
        </p:txBody>
      </p:sp>
    </p:spTree>
    <p:extLst>
      <p:ext uri="{BB962C8B-B14F-4D97-AF65-F5344CB8AC3E}">
        <p14:creationId xmlns:p14="http://schemas.microsoft.com/office/powerpoint/2010/main" val="14363151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模型结构</a:t>
            </a:r>
          </a:p>
        </p:txBody>
      </p:sp>
      <p:sp>
        <p:nvSpPr>
          <p:cNvPr id="4" name="椭圆 3"/>
          <p:cNvSpPr/>
          <p:nvPr/>
        </p:nvSpPr>
        <p:spPr>
          <a:xfrm>
            <a:off x="4644189" y="5687711"/>
            <a:ext cx="1094874" cy="6903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Word </a:t>
            </a:r>
            <a:r>
              <a:rPr kumimoji="1" lang="en-US" altLang="zh-CN" dirty="0" err="1"/>
              <a:t>Seq</a:t>
            </a:r>
            <a:endParaRPr kumimoji="1" lang="zh-CN" altLang="en-US" dirty="0"/>
          </a:p>
        </p:txBody>
      </p:sp>
      <p:cxnSp>
        <p:nvCxnSpPr>
          <p:cNvPr id="5" name="直线箭头连接符 4"/>
          <p:cNvCxnSpPr/>
          <p:nvPr/>
        </p:nvCxnSpPr>
        <p:spPr>
          <a:xfrm flipV="1">
            <a:off x="5191626" y="5364806"/>
            <a:ext cx="0" cy="322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4481763" y="4819738"/>
            <a:ext cx="1419726" cy="5450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Word embedding</a:t>
            </a:r>
            <a:endParaRPr kumimoji="1" lang="zh-CN" altLang="en-US" dirty="0"/>
          </a:p>
        </p:txBody>
      </p:sp>
      <p:cxnSp>
        <p:nvCxnSpPr>
          <p:cNvPr id="7" name="直线连接符 6"/>
          <p:cNvCxnSpPr/>
          <p:nvPr/>
        </p:nvCxnSpPr>
        <p:spPr>
          <a:xfrm>
            <a:off x="5191626" y="5618748"/>
            <a:ext cx="16483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线箭头连接符 7"/>
          <p:cNvCxnSpPr/>
          <p:nvPr/>
        </p:nvCxnSpPr>
        <p:spPr>
          <a:xfrm flipV="1">
            <a:off x="6839952" y="5364806"/>
            <a:ext cx="0" cy="253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6220325" y="4819738"/>
            <a:ext cx="1239253" cy="5450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CharLSTM</a:t>
            </a:r>
            <a:endParaRPr kumimoji="1" lang="zh-CN" altLang="en-US" dirty="0"/>
          </a:p>
        </p:txBody>
      </p:sp>
      <p:cxnSp>
        <p:nvCxnSpPr>
          <p:cNvPr id="10" name="直线箭头连接符 9"/>
          <p:cNvCxnSpPr/>
          <p:nvPr/>
        </p:nvCxnSpPr>
        <p:spPr>
          <a:xfrm flipV="1">
            <a:off x="5191626" y="4487779"/>
            <a:ext cx="0" cy="331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 flipV="1">
            <a:off x="6805862" y="4487779"/>
            <a:ext cx="0" cy="331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4860758" y="4066674"/>
            <a:ext cx="2213810" cy="4211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Concatenate</a:t>
            </a:r>
            <a:endParaRPr kumimoji="1"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4860759" y="2489854"/>
            <a:ext cx="2213809" cy="5654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BiLSTM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7248623" y="2590813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X2</a:t>
            </a:r>
            <a:endParaRPr kumimoji="1"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4843713" y="1621881"/>
            <a:ext cx="2213809" cy="5654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MLP</a:t>
            </a:r>
            <a:endParaRPr kumimoji="1" lang="zh-CN" altLang="en-US" dirty="0"/>
          </a:p>
        </p:txBody>
      </p:sp>
      <p:cxnSp>
        <p:nvCxnSpPr>
          <p:cNvPr id="16" name="直线箭头连接符 15"/>
          <p:cNvCxnSpPr/>
          <p:nvPr/>
        </p:nvCxnSpPr>
        <p:spPr>
          <a:xfrm flipH="1" flipV="1">
            <a:off x="5950617" y="1369637"/>
            <a:ext cx="1" cy="252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4843713" y="954799"/>
            <a:ext cx="2213809" cy="4148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CRF Layer</a:t>
            </a:r>
            <a:endParaRPr kumimoji="1" lang="zh-CN" altLang="en-US" dirty="0"/>
          </a:p>
        </p:txBody>
      </p:sp>
      <p:cxnSp>
        <p:nvCxnSpPr>
          <p:cNvPr id="18" name="直线箭头连接符 17"/>
          <p:cNvCxnSpPr/>
          <p:nvPr/>
        </p:nvCxnSpPr>
        <p:spPr>
          <a:xfrm flipV="1">
            <a:off x="5950618" y="2174054"/>
            <a:ext cx="6015" cy="31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 flipH="1" flipV="1">
            <a:off x="5963651" y="3764605"/>
            <a:ext cx="4012" cy="302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5436267" y="293062"/>
            <a:ext cx="1034716" cy="4812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Tag </a:t>
            </a:r>
            <a:r>
              <a:rPr kumimoji="1" lang="en-US" altLang="zh-CN" dirty="0" err="1"/>
              <a:t>Seq</a:t>
            </a:r>
            <a:endParaRPr kumimoji="1" lang="zh-CN" altLang="en-US" dirty="0"/>
          </a:p>
        </p:txBody>
      </p:sp>
      <p:cxnSp>
        <p:nvCxnSpPr>
          <p:cNvPr id="21" name="直线箭头连接符 20"/>
          <p:cNvCxnSpPr/>
          <p:nvPr/>
        </p:nvCxnSpPr>
        <p:spPr>
          <a:xfrm flipH="1" flipV="1">
            <a:off x="5937584" y="761015"/>
            <a:ext cx="13034" cy="193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4860759" y="3416212"/>
            <a:ext cx="2213809" cy="3557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Dropout</a:t>
            </a:r>
            <a:endParaRPr kumimoji="1" lang="zh-CN" altLang="en-US" dirty="0"/>
          </a:p>
        </p:txBody>
      </p:sp>
      <p:cxnSp>
        <p:nvCxnSpPr>
          <p:cNvPr id="23" name="直线箭头连接符 22"/>
          <p:cNvCxnSpPr>
            <a:stCxn id="22" idx="0"/>
            <a:endCxn id="13" idx="2"/>
          </p:cNvCxnSpPr>
          <p:nvPr/>
        </p:nvCxnSpPr>
        <p:spPr>
          <a:xfrm flipV="1">
            <a:off x="5967664" y="3055338"/>
            <a:ext cx="0" cy="360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8250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参考结果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2537516"/>
              </p:ext>
            </p:extLst>
          </p:nvPr>
        </p:nvGraphicFramePr>
        <p:xfrm>
          <a:off x="924026" y="2316833"/>
          <a:ext cx="8249441" cy="3421663"/>
        </p:xfrm>
        <a:graphic>
          <a:graphicData uri="http://schemas.openxmlformats.org/drawingml/2006/table">
            <a:tbl>
              <a:tblPr/>
              <a:tblGrid>
                <a:gridCol w="2271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8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47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47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270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model</a:t>
                      </a:r>
                    </a:p>
                  </a:txBody>
                  <a:tcPr marL="64223" marR="64223" marT="29641" marB="29641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>
                          <a:effectLst/>
                        </a:rPr>
                        <a:t>dev</a:t>
                      </a:r>
                      <a:r>
                        <a:rPr lang="zh-CN" altLang="en-US" sz="1600" b="1" dirty="0">
                          <a:effectLst/>
                        </a:rPr>
                        <a:t>准确率</a:t>
                      </a:r>
                    </a:p>
                  </a:txBody>
                  <a:tcPr marL="64223" marR="64223" marT="29641" marB="29641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test</a:t>
                      </a:r>
                      <a:r>
                        <a:rPr lang="zh-CN" altLang="en-US" sz="1600" b="1" dirty="0">
                          <a:effectLst/>
                        </a:rPr>
                        <a:t>准确率</a:t>
                      </a:r>
                    </a:p>
                  </a:txBody>
                  <a:tcPr marL="64223" marR="64223" marT="29641" marB="29641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effectLst/>
                        </a:rPr>
                        <a:t>迭代</a:t>
                      </a:r>
                    </a:p>
                  </a:txBody>
                  <a:tcPr marL="64223" marR="64223" marT="29641" marB="29641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80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effectLst/>
                        </a:rPr>
                        <a:t>BiLstm</a:t>
                      </a:r>
                      <a:r>
                        <a:rPr lang="en-US" sz="1600" dirty="0">
                          <a:effectLst/>
                        </a:rPr>
                        <a:t>(2</a:t>
                      </a:r>
                      <a:r>
                        <a:rPr lang="zh-CN" altLang="en-US" sz="1600" dirty="0">
                          <a:effectLst/>
                        </a:rPr>
                        <a:t>层</a:t>
                      </a:r>
                      <a:r>
                        <a:rPr lang="en-US" altLang="zh-CN" sz="1600" dirty="0">
                          <a:effectLst/>
                        </a:rPr>
                        <a:t>)</a:t>
                      </a:r>
                      <a:r>
                        <a:rPr lang="en-US" sz="1600" dirty="0">
                          <a:effectLst/>
                        </a:rPr>
                        <a:t>+</a:t>
                      </a:r>
                      <a:r>
                        <a:rPr lang="en-US" sz="1600" dirty="0" err="1">
                          <a:effectLst/>
                        </a:rPr>
                        <a:t>crf</a:t>
                      </a:r>
                      <a:endParaRPr lang="en-US" sz="1600" dirty="0">
                        <a:effectLst/>
                      </a:endParaRPr>
                    </a:p>
                  </a:txBody>
                  <a:tcPr marL="64223" marR="64223" marT="29641" marB="29641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94.82%</a:t>
                      </a:r>
                      <a:endParaRPr lang="zh-CN" altLang="en-US" sz="1600" dirty="0"/>
                    </a:p>
                  </a:txBody>
                  <a:tcPr marL="64223" marR="64223" marT="29641" marB="29641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94.30%</a:t>
                      </a:r>
                      <a:endParaRPr lang="zh-CN" altLang="en-US" sz="1600" dirty="0"/>
                    </a:p>
                  </a:txBody>
                  <a:tcPr marL="64223" marR="64223" marT="29641" marB="29641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21/31</a:t>
                      </a:r>
                      <a:endParaRPr lang="zh-CN" altLang="en-US" sz="1600" dirty="0"/>
                    </a:p>
                  </a:txBody>
                  <a:tcPr marL="64223" marR="64223" marT="29641" marB="29641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301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first char </a:t>
                      </a:r>
                      <a:r>
                        <a:rPr lang="en-US" sz="1600" dirty="0" err="1">
                          <a:effectLst/>
                        </a:rPr>
                        <a:t>embedding+BiLstm</a:t>
                      </a:r>
                      <a:r>
                        <a:rPr lang="en-US" altLang="zh-CN" sz="1600" dirty="0">
                          <a:effectLst/>
                        </a:rPr>
                        <a:t>(2</a:t>
                      </a:r>
                      <a:r>
                        <a:rPr lang="zh-CN" altLang="en-US" sz="1600" dirty="0">
                          <a:effectLst/>
                        </a:rPr>
                        <a:t>层</a:t>
                      </a:r>
                      <a:r>
                        <a:rPr lang="en-US" altLang="zh-CN" sz="1600" dirty="0">
                          <a:effectLst/>
                        </a:rPr>
                        <a:t>)</a:t>
                      </a:r>
                      <a:r>
                        <a:rPr lang="en-US" sz="1600" dirty="0">
                          <a:effectLst/>
                        </a:rPr>
                        <a:t>+</a:t>
                      </a:r>
                      <a:r>
                        <a:rPr lang="en-US" sz="1600" dirty="0" err="1">
                          <a:effectLst/>
                        </a:rPr>
                        <a:t>crf</a:t>
                      </a:r>
                      <a:endParaRPr lang="en-US" sz="1600" dirty="0">
                        <a:effectLst/>
                      </a:endParaRPr>
                    </a:p>
                  </a:txBody>
                  <a:tcPr marL="64223" marR="64223" marT="29641" marB="29641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95.05%</a:t>
                      </a:r>
                      <a:endParaRPr lang="zh-CN" altLang="en-US" sz="1600" dirty="0"/>
                    </a:p>
                  </a:txBody>
                  <a:tcPr marL="64223" marR="64223" marT="29641" marB="29641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94.57%</a:t>
                      </a:r>
                      <a:endParaRPr lang="zh-CN" altLang="en-US" sz="1600" dirty="0"/>
                    </a:p>
                  </a:txBody>
                  <a:tcPr marL="64223" marR="64223" marT="29641" marB="29641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20/30</a:t>
                      </a:r>
                      <a:endParaRPr lang="zh-CN" altLang="en-US" sz="1600" dirty="0"/>
                    </a:p>
                  </a:txBody>
                  <a:tcPr marL="64223" marR="64223" marT="29641" marB="29641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343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effectLst/>
                        </a:rPr>
                        <a:t>aver-pooling+BiLstm</a:t>
                      </a:r>
                      <a:r>
                        <a:rPr lang="en-US" altLang="zh-CN" sz="1600" dirty="0">
                          <a:effectLst/>
                        </a:rPr>
                        <a:t>(2</a:t>
                      </a:r>
                      <a:r>
                        <a:rPr lang="zh-CN" altLang="en-US" sz="1600" dirty="0">
                          <a:effectLst/>
                        </a:rPr>
                        <a:t>层</a:t>
                      </a:r>
                      <a:r>
                        <a:rPr lang="en-US" altLang="zh-CN" sz="1600" dirty="0">
                          <a:effectLst/>
                        </a:rPr>
                        <a:t>)</a:t>
                      </a:r>
                      <a:r>
                        <a:rPr lang="en-US" sz="1600" dirty="0">
                          <a:effectLst/>
                        </a:rPr>
                        <a:t>+</a:t>
                      </a:r>
                      <a:r>
                        <a:rPr lang="en-US" sz="1600" dirty="0" err="1">
                          <a:effectLst/>
                        </a:rPr>
                        <a:t>crf</a:t>
                      </a:r>
                      <a:endParaRPr lang="en-US" sz="1600" dirty="0">
                        <a:effectLst/>
                      </a:endParaRPr>
                    </a:p>
                  </a:txBody>
                  <a:tcPr marL="64223" marR="64223" marT="29641" marB="29641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95.35%</a:t>
                      </a:r>
                      <a:endParaRPr lang="zh-CN" altLang="en-US" sz="1600" dirty="0"/>
                    </a:p>
                  </a:txBody>
                  <a:tcPr marL="64223" marR="64223" marT="29641" marB="29641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94.93%</a:t>
                      </a:r>
                      <a:endParaRPr lang="zh-CN" altLang="en-US" sz="1600" dirty="0"/>
                    </a:p>
                  </a:txBody>
                  <a:tcPr marL="64223" marR="64223" marT="29641" marB="29641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28/38</a:t>
                      </a:r>
                      <a:endParaRPr lang="zh-CN" altLang="en-US" sz="1600" dirty="0"/>
                    </a:p>
                  </a:txBody>
                  <a:tcPr marL="64223" marR="64223" marT="29641" marB="29641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991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effectLst/>
                        </a:rPr>
                        <a:t>charlstm+BiLstm</a:t>
                      </a:r>
                      <a:r>
                        <a:rPr lang="en-US" sz="1600" dirty="0">
                          <a:effectLst/>
                        </a:rPr>
                        <a:t>(2</a:t>
                      </a:r>
                      <a:r>
                        <a:rPr lang="zh-CN" altLang="en-US" sz="1600" dirty="0">
                          <a:effectLst/>
                        </a:rPr>
                        <a:t>层</a:t>
                      </a:r>
                      <a:r>
                        <a:rPr lang="en-US" altLang="zh-CN" sz="1600" dirty="0">
                          <a:effectLst/>
                        </a:rPr>
                        <a:t>)</a:t>
                      </a:r>
                      <a:r>
                        <a:rPr lang="en-US" sz="1600" dirty="0">
                          <a:effectLst/>
                        </a:rPr>
                        <a:t>+</a:t>
                      </a:r>
                      <a:r>
                        <a:rPr lang="en-US" sz="1600" dirty="0" err="1">
                          <a:effectLst/>
                        </a:rPr>
                        <a:t>crf</a:t>
                      </a:r>
                      <a:endParaRPr lang="en-US" sz="1600" dirty="0">
                        <a:effectLst/>
                      </a:endParaRPr>
                    </a:p>
                  </a:txBody>
                  <a:tcPr marL="64223" marR="64223" marT="29641" marB="29641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95.83%</a:t>
                      </a:r>
                      <a:endParaRPr lang="zh-CN" altLang="en-US" sz="1600" dirty="0"/>
                    </a:p>
                  </a:txBody>
                  <a:tcPr marL="64223" marR="64223" marT="29641" marB="29641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95.61%</a:t>
                      </a:r>
                      <a:endParaRPr lang="zh-CN" altLang="en-US" sz="1600" dirty="0"/>
                    </a:p>
                  </a:txBody>
                  <a:tcPr marL="64223" marR="64223" marT="29641" marB="29641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19/29</a:t>
                      </a:r>
                      <a:endParaRPr lang="zh-CN" altLang="en-US" sz="1600" dirty="0"/>
                    </a:p>
                  </a:txBody>
                  <a:tcPr marL="64223" marR="64223" marT="29641" marB="29641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184808" y="603399"/>
            <a:ext cx="556523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数据集来自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CTB5</a:t>
            </a:r>
            <a:r>
              <a:rPr kumimoji="0" 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。</a:t>
            </a:r>
            <a:endParaRPr kumimoji="0" 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训练集：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train.conll,</a:t>
            </a:r>
            <a:r>
              <a:rPr kumimoji="0" 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共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16,091</a:t>
            </a:r>
            <a:r>
              <a:rPr kumimoji="0" 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个句子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,</a:t>
            </a:r>
            <a:r>
              <a:rPr kumimoji="0" 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共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437,991</a:t>
            </a:r>
            <a:r>
              <a:rPr kumimoji="0" 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个词。</a:t>
            </a:r>
            <a:endParaRPr kumimoji="0" 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开发集：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dev.conll,</a:t>
            </a:r>
            <a:r>
              <a:rPr kumimoji="0" 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共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803</a:t>
            </a:r>
            <a:r>
              <a:rPr kumimoji="0" 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个句子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,</a:t>
            </a:r>
            <a:r>
              <a:rPr kumimoji="0" 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共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20,454</a:t>
            </a:r>
            <a:r>
              <a:rPr kumimoji="0" 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个词。</a:t>
            </a:r>
            <a:endParaRPr kumimoji="0" 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测试集：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test.conll,</a:t>
            </a:r>
            <a:r>
              <a:rPr kumimoji="0" 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共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1,910</a:t>
            </a:r>
            <a:r>
              <a:rPr kumimoji="0" 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个句子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,</a:t>
            </a:r>
            <a:r>
              <a:rPr kumimoji="0" 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共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50,319</a:t>
            </a:r>
            <a:r>
              <a:rPr kumimoji="0" 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个词。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r>
              <a:rPr lang="zh-CN" altLang="en-US" sz="1600" dirty="0">
                <a:solidFill>
                  <a:srgbClr val="333333"/>
                </a:solidFill>
              </a:rPr>
              <a:t>预训练词向量：</a:t>
            </a:r>
            <a:r>
              <a:rPr lang="en-US" altLang="zh-CN" sz="1600" dirty="0">
                <a:solidFill>
                  <a:srgbClr val="333333"/>
                </a:solidFill>
              </a:rPr>
              <a:t>giga.100.txt</a:t>
            </a:r>
            <a:endParaRPr lang="zh-CN" altLang="zh-CN" sz="16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193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Neural Network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894823" y="3141770"/>
            <a:ext cx="622890" cy="26675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35"/>
          <p:cNvCxnSpPr/>
          <p:nvPr/>
        </p:nvCxnSpPr>
        <p:spPr>
          <a:xfrm flipV="1">
            <a:off x="6935757" y="4634933"/>
            <a:ext cx="804687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555712" y="5666374"/>
            <a:ext cx="596697" cy="5842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881418" y="3053902"/>
            <a:ext cx="596697" cy="3183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5"/>
          <p:cNvCxnSpPr>
            <a:stCxn id="24" idx="3"/>
            <a:endCxn id="28" idx="1"/>
          </p:cNvCxnSpPr>
          <p:nvPr/>
        </p:nvCxnSpPr>
        <p:spPr>
          <a:xfrm flipV="1">
            <a:off x="2470495" y="4655201"/>
            <a:ext cx="2145559" cy="125331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6"/>
          <p:cNvSpPr/>
          <p:nvPr/>
        </p:nvSpPr>
        <p:spPr>
          <a:xfrm>
            <a:off x="5962603" y="4155837"/>
            <a:ext cx="941612" cy="9416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graphicFrame>
        <p:nvGraphicFramePr>
          <p:cNvPr id="1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0469244"/>
              </p:ext>
            </p:extLst>
          </p:nvPr>
        </p:nvGraphicFramePr>
        <p:xfrm>
          <a:off x="5598798" y="4265220"/>
          <a:ext cx="352425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2" name="方程式" r:id="rId3" imgW="126720" imgH="126720" progId="Equation.3">
                  <p:embed/>
                </p:oleObj>
              </mc:Choice>
              <mc:Fallback>
                <p:oleObj name="方程式" r:id="rId3" imgW="12672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8798" y="4265220"/>
                        <a:ext cx="352425" cy="3508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2"/>
          <p:cNvGraphicFramePr>
            <a:graphicFrameLocks noChangeAspect="1"/>
          </p:cNvGraphicFramePr>
          <p:nvPr>
            <p:extLst/>
          </p:nvPr>
        </p:nvGraphicFramePr>
        <p:xfrm>
          <a:off x="2924194" y="3162499"/>
          <a:ext cx="493713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3" name="方程式" r:id="rId5" imgW="177480" imgH="215640" progId="Equation.3">
                  <p:embed/>
                </p:oleObj>
              </mc:Choice>
              <mc:Fallback>
                <p:oleObj name="方程式" r:id="rId5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4194" y="3162499"/>
                        <a:ext cx="493713" cy="5953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2"/>
          <p:cNvGraphicFramePr>
            <a:graphicFrameLocks noChangeAspect="1"/>
          </p:cNvGraphicFramePr>
          <p:nvPr>
            <p:extLst/>
          </p:nvPr>
        </p:nvGraphicFramePr>
        <p:xfrm>
          <a:off x="2929617" y="4071442"/>
          <a:ext cx="563562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4" name="方程式" r:id="rId7" imgW="203040" imgH="228600" progId="Equation.3">
                  <p:embed/>
                </p:oleObj>
              </mc:Choice>
              <mc:Fallback>
                <p:oleObj name="方程式" r:id="rId7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9617" y="4071442"/>
                        <a:ext cx="563562" cy="6302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2"/>
          <p:cNvGraphicFramePr>
            <a:graphicFrameLocks noChangeAspect="1"/>
          </p:cNvGraphicFramePr>
          <p:nvPr>
            <p:extLst/>
          </p:nvPr>
        </p:nvGraphicFramePr>
        <p:xfrm>
          <a:off x="2944787" y="5124193"/>
          <a:ext cx="598487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5" name="方程式" r:id="rId9" imgW="215640" imgH="215640" progId="Equation.3">
                  <p:embed/>
                </p:oleObj>
              </mc:Choice>
              <mc:Fallback>
                <p:oleObj name="方程式" r:id="rId9" imgW="2156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4787" y="5124193"/>
                        <a:ext cx="598487" cy="5953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直線單箭頭接點 11"/>
          <p:cNvCxnSpPr/>
          <p:nvPr/>
        </p:nvCxnSpPr>
        <p:spPr>
          <a:xfrm flipV="1">
            <a:off x="5147069" y="4670648"/>
            <a:ext cx="804687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2"/>
          <p:cNvCxnSpPr>
            <a:stCxn id="11" idx="3"/>
            <a:endCxn id="28" idx="1"/>
          </p:cNvCxnSpPr>
          <p:nvPr/>
        </p:nvCxnSpPr>
        <p:spPr>
          <a:xfrm>
            <a:off x="2478115" y="4645872"/>
            <a:ext cx="2137939" cy="93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13"/>
          <p:cNvCxnSpPr>
            <a:endCxn id="28" idx="1"/>
          </p:cNvCxnSpPr>
          <p:nvPr/>
        </p:nvCxnSpPr>
        <p:spPr>
          <a:xfrm>
            <a:off x="2478115" y="3369669"/>
            <a:ext cx="2137939" cy="12855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14"/>
          <p:cNvSpPr txBox="1"/>
          <p:nvPr/>
        </p:nvSpPr>
        <p:spPr>
          <a:xfrm rot="5400000">
            <a:off x="1874220" y="5034336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  <p:graphicFrame>
        <p:nvGraphicFramePr>
          <p:cNvPr id="23" name="Object 12"/>
          <p:cNvGraphicFramePr>
            <a:graphicFrameLocks noChangeAspect="1"/>
          </p:cNvGraphicFramePr>
          <p:nvPr>
            <p:extLst/>
          </p:nvPr>
        </p:nvGraphicFramePr>
        <p:xfrm>
          <a:off x="1963164" y="3011126"/>
          <a:ext cx="49530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6" name="方程式" r:id="rId11" imgW="177480" imgH="228600" progId="Equation.3">
                  <p:embed/>
                </p:oleObj>
              </mc:Choice>
              <mc:Fallback>
                <p:oleObj name="方程式" r:id="rId11" imgW="177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3164" y="3011126"/>
                        <a:ext cx="495300" cy="6302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2"/>
          <p:cNvGraphicFramePr>
            <a:graphicFrameLocks noChangeAspect="1"/>
          </p:cNvGraphicFramePr>
          <p:nvPr>
            <p:extLst/>
          </p:nvPr>
        </p:nvGraphicFramePr>
        <p:xfrm>
          <a:off x="1963164" y="4226744"/>
          <a:ext cx="49530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7" name="方程式" r:id="rId13" imgW="177480" imgH="241200" progId="Equation.3">
                  <p:embed/>
                </p:oleObj>
              </mc:Choice>
              <mc:Fallback>
                <p:oleObj name="方程式" r:id="rId13" imgW="1774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3164" y="4226744"/>
                        <a:ext cx="495300" cy="6651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2"/>
          <p:cNvGraphicFramePr>
            <a:graphicFrameLocks noChangeAspect="1"/>
          </p:cNvGraphicFramePr>
          <p:nvPr>
            <p:extLst/>
          </p:nvPr>
        </p:nvGraphicFramePr>
        <p:xfrm>
          <a:off x="1937095" y="5593401"/>
          <a:ext cx="53340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8" name="方程式" r:id="rId15" imgW="190440" imgH="228600" progId="Equation.3">
                  <p:embed/>
                </p:oleObj>
              </mc:Choice>
              <mc:Fallback>
                <p:oleObj name="方程式" r:id="rId15" imgW="190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7095" y="5593401"/>
                        <a:ext cx="533400" cy="6302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" name="群組 20"/>
          <p:cNvGrpSpPr/>
          <p:nvPr/>
        </p:nvGrpSpPr>
        <p:grpSpPr>
          <a:xfrm>
            <a:off x="4616054" y="4395041"/>
            <a:ext cx="520319" cy="520319"/>
            <a:chOff x="3342651" y="3507082"/>
            <a:chExt cx="520319" cy="520319"/>
          </a:xfrm>
        </p:grpSpPr>
        <p:sp>
          <p:nvSpPr>
            <p:cNvPr id="27" name="矩形 26"/>
            <p:cNvSpPr/>
            <p:nvPr/>
          </p:nvSpPr>
          <p:spPr>
            <a:xfrm>
              <a:off x="3342651" y="3507082"/>
              <a:ext cx="520319" cy="5203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28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9" name="方程式" r:id="rId17" imgW="139680" imgH="139680" progId="Equation.3">
                    <p:embed/>
                  </p:oleObj>
                </mc:Choice>
                <mc:Fallback>
                  <p:oleObj name="方程式" r:id="rId17" imgW="1396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9" name="Object 12"/>
          <p:cNvGraphicFramePr>
            <a:graphicFrameLocks noChangeAspect="1"/>
          </p:cNvGraphicFramePr>
          <p:nvPr>
            <p:extLst/>
          </p:nvPr>
        </p:nvGraphicFramePr>
        <p:xfrm>
          <a:off x="4673750" y="5748892"/>
          <a:ext cx="35401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0" name="方程式" r:id="rId19" imgW="126720" imgH="177480" progId="Equation.3">
                  <p:embed/>
                </p:oleObj>
              </mc:Choice>
              <mc:Fallback>
                <p:oleObj name="方程式" r:id="rId19" imgW="1267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3750" y="5748892"/>
                        <a:ext cx="354012" cy="4889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" name="直線單箭頭接點 24"/>
          <p:cNvCxnSpPr/>
          <p:nvPr/>
        </p:nvCxnSpPr>
        <p:spPr>
          <a:xfrm flipV="1">
            <a:off x="4867261" y="4925804"/>
            <a:ext cx="0" cy="7547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6942288"/>
              </p:ext>
            </p:extLst>
          </p:nvPr>
        </p:nvGraphicFramePr>
        <p:xfrm>
          <a:off x="6077038" y="4372113"/>
          <a:ext cx="787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1" name="方程式" r:id="rId21" imgW="317160" imgH="215640" progId="Equation.3">
                  <p:embed/>
                </p:oleObj>
              </mc:Choice>
              <mc:Fallback>
                <p:oleObj name="方程式" r:id="rId21" imgW="3171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7038" y="4372113"/>
                        <a:ext cx="787400" cy="5334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文字方塊 33"/>
          <p:cNvSpPr txBox="1"/>
          <p:nvPr/>
        </p:nvSpPr>
        <p:spPr>
          <a:xfrm>
            <a:off x="5121034" y="5809347"/>
            <a:ext cx="798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bias</a:t>
            </a:r>
            <a:endParaRPr lang="zh-TW" altLang="en-US" sz="2400" dirty="0"/>
          </a:p>
        </p:txBody>
      </p:sp>
      <p:graphicFrame>
        <p:nvGraphicFramePr>
          <p:cNvPr id="3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4996329"/>
              </p:ext>
            </p:extLst>
          </p:nvPr>
        </p:nvGraphicFramePr>
        <p:xfrm>
          <a:off x="7740444" y="4442053"/>
          <a:ext cx="35242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2" name="方程式" r:id="rId23" imgW="126720" imgH="139680" progId="Equation.3">
                  <p:embed/>
                </p:oleObj>
              </mc:Choice>
              <mc:Fallback>
                <p:oleObj name="方程式" r:id="rId23" imgW="1267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0444" y="4442053"/>
                        <a:ext cx="352425" cy="3857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文字方塊 38"/>
          <p:cNvSpPr txBox="1"/>
          <p:nvPr/>
        </p:nvSpPr>
        <p:spPr>
          <a:xfrm>
            <a:off x="2650744" y="5809347"/>
            <a:ext cx="1186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weights</a:t>
            </a:r>
            <a:endParaRPr lang="zh-TW" altLang="en-US" sz="2400" dirty="0"/>
          </a:p>
        </p:txBody>
      </p:sp>
      <p:sp>
        <p:nvSpPr>
          <p:cNvPr id="35" name="矩形 34"/>
          <p:cNvSpPr/>
          <p:nvPr/>
        </p:nvSpPr>
        <p:spPr>
          <a:xfrm>
            <a:off x="795178" y="1589873"/>
            <a:ext cx="14636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Neuron</a:t>
            </a:r>
            <a:endParaRPr lang="zh-TW" altLang="en-US" sz="3200" b="1" i="1" u="sng" dirty="0"/>
          </a:p>
        </p:txBody>
      </p:sp>
      <p:sp>
        <p:nvSpPr>
          <p:cNvPr id="36" name="文字方塊 40"/>
          <p:cNvSpPr txBox="1"/>
          <p:nvPr/>
        </p:nvSpPr>
        <p:spPr>
          <a:xfrm rot="5400000">
            <a:off x="1867419" y="3709432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  <p:sp>
        <p:nvSpPr>
          <p:cNvPr id="37" name="文字方塊 41"/>
          <p:cNvSpPr txBox="1"/>
          <p:nvPr/>
        </p:nvSpPr>
        <p:spPr>
          <a:xfrm rot="5400000">
            <a:off x="2900322" y="4767775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  <p:sp>
        <p:nvSpPr>
          <p:cNvPr id="38" name="文字方塊 42"/>
          <p:cNvSpPr txBox="1"/>
          <p:nvPr/>
        </p:nvSpPr>
        <p:spPr>
          <a:xfrm rot="5400000">
            <a:off x="2892797" y="3791726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  <p:sp>
        <p:nvSpPr>
          <p:cNvPr id="39" name="文字方塊 43"/>
          <p:cNvSpPr txBox="1"/>
          <p:nvPr/>
        </p:nvSpPr>
        <p:spPr>
          <a:xfrm>
            <a:off x="5593084" y="5039759"/>
            <a:ext cx="18947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activation function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4867261" y="2585347"/>
                <a:ext cx="219399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charset="0"/>
                        </a:rPr>
                        <m:t>𝑎</m:t>
                      </m:r>
                      <m:r>
                        <a:rPr kumimoji="1" lang="en-US" altLang="zh-CN" sz="24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zh-CN" sz="2400" b="0" i="1" smtClean="0">
                          <a:latin typeface="Cambria Math" charset="0"/>
                        </a:rPr>
                        <m:t>𝑠𝑖𝑔𝑚𝑜𝑖𝑑</m:t>
                      </m:r>
                      <m:r>
                        <a:rPr kumimoji="1" lang="en-US" altLang="zh-CN" sz="2400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charset="0"/>
                        </a:rPr>
                        <m:t>𝑧</m:t>
                      </m:r>
                      <m:r>
                        <a:rPr kumimoji="1" lang="en-US" altLang="zh-CN" sz="24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7261" y="2585347"/>
                <a:ext cx="2193999" cy="369332"/>
              </a:xfrm>
              <a:prstGeom prst="rect">
                <a:avLst/>
              </a:prstGeom>
              <a:blipFill rotWithShape="0">
                <a:blip r:embed="rId25"/>
                <a:stretch>
                  <a:fillRect l="-1389" r="-4722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4867261" y="1957013"/>
                <a:ext cx="41127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charset="0"/>
                        </a:rPr>
                        <m:t>𝑧</m:t>
                      </m:r>
                      <m:r>
                        <a:rPr kumimoji="1" lang="en-US" altLang="zh-CN" sz="24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charset="0"/>
                        </a:rPr>
                        <m:t>+…+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charset="0"/>
                        </a:rPr>
                        <m:t>+…+</m:t>
                      </m:r>
                      <m:r>
                        <a:rPr kumimoji="1" lang="en-US" altLang="zh-CN" sz="2400" b="0" i="1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7261" y="1957013"/>
                <a:ext cx="4112793" cy="369332"/>
              </a:xfrm>
              <a:prstGeom prst="rect">
                <a:avLst/>
              </a:prstGeom>
              <a:blipFill rotWithShape="0">
                <a:blip r:embed="rId26"/>
                <a:stretch>
                  <a:fillRect l="-444" r="-1185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1209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Neural Network</a:t>
            </a:r>
            <a:endParaRPr kumimoji="1" lang="zh-CN" altLang="en-US" dirty="0"/>
          </a:p>
        </p:txBody>
      </p:sp>
      <p:cxnSp>
        <p:nvCxnSpPr>
          <p:cNvPr id="4" name="直線單箭頭接點 12"/>
          <p:cNvCxnSpPr/>
          <p:nvPr/>
        </p:nvCxnSpPr>
        <p:spPr>
          <a:xfrm>
            <a:off x="8060848" y="4669406"/>
            <a:ext cx="655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14"/>
          <p:cNvCxnSpPr/>
          <p:nvPr/>
        </p:nvCxnSpPr>
        <p:spPr>
          <a:xfrm>
            <a:off x="8060848" y="3009810"/>
            <a:ext cx="6490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橢圓 19"/>
          <p:cNvSpPr/>
          <p:nvPr/>
        </p:nvSpPr>
        <p:spPr>
          <a:xfrm>
            <a:off x="3164491" y="2798938"/>
            <a:ext cx="574158" cy="57415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20"/>
          <p:cNvSpPr/>
          <p:nvPr/>
        </p:nvSpPr>
        <p:spPr>
          <a:xfrm>
            <a:off x="3153208" y="4346633"/>
            <a:ext cx="574158" cy="5741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26"/>
          <p:cNvSpPr/>
          <p:nvPr/>
        </p:nvSpPr>
        <p:spPr>
          <a:xfrm>
            <a:off x="5367913" y="2768240"/>
            <a:ext cx="574158" cy="5741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27"/>
          <p:cNvSpPr/>
          <p:nvPr/>
        </p:nvSpPr>
        <p:spPr>
          <a:xfrm>
            <a:off x="5386835" y="4340916"/>
            <a:ext cx="574158" cy="5741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30"/>
          <p:cNvSpPr/>
          <p:nvPr/>
        </p:nvSpPr>
        <p:spPr>
          <a:xfrm>
            <a:off x="7521606" y="2741009"/>
            <a:ext cx="574158" cy="5741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31"/>
          <p:cNvSpPr/>
          <p:nvPr/>
        </p:nvSpPr>
        <p:spPr>
          <a:xfrm>
            <a:off x="7563296" y="4340916"/>
            <a:ext cx="574158" cy="5741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" name="群組 83"/>
          <p:cNvGrpSpPr/>
          <p:nvPr/>
        </p:nvGrpSpPr>
        <p:grpSpPr>
          <a:xfrm>
            <a:off x="1548286" y="3075166"/>
            <a:ext cx="1588876" cy="1638300"/>
            <a:chOff x="1013669" y="3459098"/>
            <a:chExt cx="1588876" cy="1638300"/>
          </a:xfrm>
        </p:grpSpPr>
        <p:cxnSp>
          <p:nvCxnSpPr>
            <p:cNvPr id="13" name="直線單箭頭接點 49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群組 82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15" name="直線單箭頭接點 47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單箭頭接點 50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單箭頭接點 79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群組 84"/>
          <p:cNvGrpSpPr/>
          <p:nvPr/>
        </p:nvGrpSpPr>
        <p:grpSpPr>
          <a:xfrm>
            <a:off x="3766593" y="3060479"/>
            <a:ext cx="1588876" cy="1638300"/>
            <a:chOff x="1013669" y="3459098"/>
            <a:chExt cx="1588876" cy="1638300"/>
          </a:xfrm>
        </p:grpSpPr>
        <p:cxnSp>
          <p:nvCxnSpPr>
            <p:cNvPr id="19" name="直線單箭頭接點 85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群組 86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21" name="直線單箭頭接點 87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單箭頭接點 88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單箭頭接點 89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群組 90"/>
          <p:cNvGrpSpPr/>
          <p:nvPr/>
        </p:nvGrpSpPr>
        <p:grpSpPr>
          <a:xfrm>
            <a:off x="5966531" y="3040561"/>
            <a:ext cx="1588876" cy="1638300"/>
            <a:chOff x="1013669" y="3459098"/>
            <a:chExt cx="1588876" cy="1638300"/>
          </a:xfrm>
        </p:grpSpPr>
        <p:cxnSp>
          <p:nvCxnSpPr>
            <p:cNvPr id="25" name="直線單箭頭接點 91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群組 92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27" name="直線單箭頭接點 93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單箭頭接點 94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單箭頭接點 95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" name="手繪多邊形 103"/>
          <p:cNvSpPr/>
          <p:nvPr/>
        </p:nvSpPr>
        <p:spPr>
          <a:xfrm>
            <a:off x="3219524" y="4472446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手繪多邊形 105"/>
          <p:cNvSpPr/>
          <p:nvPr/>
        </p:nvSpPr>
        <p:spPr>
          <a:xfrm>
            <a:off x="3200914" y="2883005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手繪多邊形 106"/>
          <p:cNvSpPr/>
          <p:nvPr/>
        </p:nvSpPr>
        <p:spPr>
          <a:xfrm>
            <a:off x="5429836" y="2894188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手繪多邊形 107"/>
          <p:cNvSpPr/>
          <p:nvPr/>
        </p:nvSpPr>
        <p:spPr>
          <a:xfrm>
            <a:off x="5446180" y="4417517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手繪多邊形 108"/>
          <p:cNvSpPr/>
          <p:nvPr/>
        </p:nvSpPr>
        <p:spPr>
          <a:xfrm>
            <a:off x="7578777" y="2832768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手繪多邊形 109"/>
          <p:cNvSpPr/>
          <p:nvPr/>
        </p:nvSpPr>
        <p:spPr>
          <a:xfrm>
            <a:off x="7625864" y="4450952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112"/>
          <p:cNvSpPr txBox="1"/>
          <p:nvPr/>
        </p:nvSpPr>
        <p:spPr>
          <a:xfrm>
            <a:off x="2147216" y="2595804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37" name="文字方塊 113"/>
          <p:cNvSpPr txBox="1"/>
          <p:nvPr/>
        </p:nvSpPr>
        <p:spPr>
          <a:xfrm>
            <a:off x="2314307" y="3184121"/>
            <a:ext cx="44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-2</a:t>
            </a:r>
            <a:endParaRPr lang="zh-TW" altLang="en-US" sz="2400" dirty="0"/>
          </a:p>
        </p:txBody>
      </p:sp>
      <p:sp>
        <p:nvSpPr>
          <p:cNvPr id="38" name="文字方塊 114"/>
          <p:cNvSpPr txBox="1"/>
          <p:nvPr/>
        </p:nvSpPr>
        <p:spPr>
          <a:xfrm>
            <a:off x="2012011" y="4701251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39" name="文字方塊 115"/>
          <p:cNvSpPr txBox="1"/>
          <p:nvPr/>
        </p:nvSpPr>
        <p:spPr>
          <a:xfrm>
            <a:off x="2164290" y="4130939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grpSp>
        <p:nvGrpSpPr>
          <p:cNvPr id="40" name="群組 122"/>
          <p:cNvGrpSpPr/>
          <p:nvPr/>
        </p:nvGrpSpPr>
        <p:grpSpPr>
          <a:xfrm>
            <a:off x="2910538" y="3176974"/>
            <a:ext cx="458287" cy="838405"/>
            <a:chOff x="10102194" y="1939763"/>
            <a:chExt cx="458287" cy="838405"/>
          </a:xfrm>
        </p:grpSpPr>
        <p:sp>
          <p:nvSpPr>
            <p:cNvPr id="41" name="矩形 40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2" name="直線單箭頭接點 118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字方塊 119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1</a:t>
              </a:r>
              <a:endParaRPr lang="zh-TW" altLang="en-US" sz="2400" dirty="0"/>
            </a:p>
          </p:txBody>
        </p:sp>
      </p:grpSp>
      <p:grpSp>
        <p:nvGrpSpPr>
          <p:cNvPr id="44" name="群組 130"/>
          <p:cNvGrpSpPr/>
          <p:nvPr/>
        </p:nvGrpSpPr>
        <p:grpSpPr>
          <a:xfrm>
            <a:off x="2920063" y="4726313"/>
            <a:ext cx="458287" cy="838405"/>
            <a:chOff x="10102194" y="1939763"/>
            <a:chExt cx="458287" cy="838405"/>
          </a:xfrm>
        </p:grpSpPr>
        <p:sp>
          <p:nvSpPr>
            <p:cNvPr id="45" name="矩形 44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6" name="直線單箭頭接點 132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字方塊 133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0</a:t>
              </a:r>
              <a:endParaRPr lang="zh-TW" altLang="en-US" sz="2400" dirty="0"/>
            </a:p>
          </p:txBody>
        </p:sp>
      </p:grpSp>
      <p:sp>
        <p:nvSpPr>
          <p:cNvPr id="48" name="文字方塊 134"/>
          <p:cNvSpPr txBox="1"/>
          <p:nvPr/>
        </p:nvSpPr>
        <p:spPr>
          <a:xfrm>
            <a:off x="2849821" y="2543484"/>
            <a:ext cx="430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4</a:t>
            </a:r>
            <a:endParaRPr lang="zh-TW" altLang="en-US" sz="2400" dirty="0"/>
          </a:p>
        </p:txBody>
      </p:sp>
      <p:sp>
        <p:nvSpPr>
          <p:cNvPr id="49" name="文字方塊 135"/>
          <p:cNvSpPr txBox="1"/>
          <p:nvPr/>
        </p:nvSpPr>
        <p:spPr>
          <a:xfrm>
            <a:off x="2735783" y="4147351"/>
            <a:ext cx="68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-2</a:t>
            </a:r>
            <a:endParaRPr lang="zh-TW" altLang="en-US" sz="2400" dirty="0"/>
          </a:p>
        </p:txBody>
      </p:sp>
      <p:sp>
        <p:nvSpPr>
          <p:cNvPr id="50" name="文字方塊 137"/>
          <p:cNvSpPr txBox="1"/>
          <p:nvPr/>
        </p:nvSpPr>
        <p:spPr>
          <a:xfrm>
            <a:off x="3548437" y="2504552"/>
            <a:ext cx="81164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0.98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1" name="文字方塊 138"/>
          <p:cNvSpPr txBox="1"/>
          <p:nvPr/>
        </p:nvSpPr>
        <p:spPr>
          <a:xfrm>
            <a:off x="3570756" y="4110083"/>
            <a:ext cx="811642" cy="4616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0.12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2" name="文字方塊 139"/>
          <p:cNvSpPr txBox="1"/>
          <p:nvPr/>
        </p:nvSpPr>
        <p:spPr>
          <a:xfrm>
            <a:off x="4392624" y="2574948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53" name="文字方塊 140"/>
          <p:cNvSpPr txBox="1"/>
          <p:nvPr/>
        </p:nvSpPr>
        <p:spPr>
          <a:xfrm>
            <a:off x="4559715" y="3163265"/>
            <a:ext cx="44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54" name="文字方塊 141"/>
          <p:cNvSpPr txBox="1"/>
          <p:nvPr/>
        </p:nvSpPr>
        <p:spPr>
          <a:xfrm>
            <a:off x="4257419" y="4680395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55" name="文字方塊 142"/>
          <p:cNvSpPr txBox="1"/>
          <p:nvPr/>
        </p:nvSpPr>
        <p:spPr>
          <a:xfrm>
            <a:off x="4409698" y="4110083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-2</a:t>
            </a:r>
            <a:endParaRPr lang="zh-TW" altLang="en-US" sz="2400" dirty="0"/>
          </a:p>
        </p:txBody>
      </p:sp>
      <p:sp>
        <p:nvSpPr>
          <p:cNvPr id="56" name="文字方塊 143"/>
          <p:cNvSpPr txBox="1"/>
          <p:nvPr/>
        </p:nvSpPr>
        <p:spPr>
          <a:xfrm>
            <a:off x="6565403" y="2575865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57" name="文字方塊 144"/>
          <p:cNvSpPr txBox="1"/>
          <p:nvPr/>
        </p:nvSpPr>
        <p:spPr>
          <a:xfrm>
            <a:off x="6732494" y="3164182"/>
            <a:ext cx="44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58" name="文字方塊 145"/>
          <p:cNvSpPr txBox="1"/>
          <p:nvPr/>
        </p:nvSpPr>
        <p:spPr>
          <a:xfrm>
            <a:off x="6430198" y="4681312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4</a:t>
            </a:r>
            <a:endParaRPr lang="zh-TW" altLang="en-US" sz="2400" dirty="0"/>
          </a:p>
        </p:txBody>
      </p:sp>
      <p:sp>
        <p:nvSpPr>
          <p:cNvPr id="59" name="文字方塊 146"/>
          <p:cNvSpPr txBox="1"/>
          <p:nvPr/>
        </p:nvSpPr>
        <p:spPr>
          <a:xfrm>
            <a:off x="6582477" y="4111000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60" name="文字方塊 149"/>
          <p:cNvSpPr txBox="1"/>
          <p:nvPr/>
        </p:nvSpPr>
        <p:spPr>
          <a:xfrm>
            <a:off x="5692224" y="2567963"/>
            <a:ext cx="81164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0.86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1" name="文字方塊 150"/>
          <p:cNvSpPr txBox="1"/>
          <p:nvPr/>
        </p:nvSpPr>
        <p:spPr>
          <a:xfrm>
            <a:off x="5714543" y="4173494"/>
            <a:ext cx="81164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0.11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2" name="文字方塊 153"/>
          <p:cNvSpPr txBox="1"/>
          <p:nvPr/>
        </p:nvSpPr>
        <p:spPr>
          <a:xfrm>
            <a:off x="7945159" y="2528724"/>
            <a:ext cx="811642" cy="461665"/>
          </a:xfrm>
          <a:prstGeom prst="rect">
            <a:avLst/>
          </a:prstGeom>
          <a:noFill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0.62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3" name="文字方塊 154"/>
          <p:cNvSpPr txBox="1"/>
          <p:nvPr/>
        </p:nvSpPr>
        <p:spPr>
          <a:xfrm>
            <a:off x="7967478" y="4134255"/>
            <a:ext cx="811642" cy="461665"/>
          </a:xfrm>
          <a:prstGeom prst="rect">
            <a:avLst/>
          </a:prstGeom>
          <a:noFill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0.83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grpSp>
        <p:nvGrpSpPr>
          <p:cNvPr id="64" name="群組 96"/>
          <p:cNvGrpSpPr/>
          <p:nvPr/>
        </p:nvGrpSpPr>
        <p:grpSpPr>
          <a:xfrm>
            <a:off x="5113182" y="3164859"/>
            <a:ext cx="458287" cy="838405"/>
            <a:chOff x="10102194" y="1939763"/>
            <a:chExt cx="458287" cy="838405"/>
          </a:xfrm>
        </p:grpSpPr>
        <p:sp>
          <p:nvSpPr>
            <p:cNvPr id="65" name="矩形 64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6" name="直線單箭頭接點 98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字方塊 101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0</a:t>
              </a:r>
              <a:endParaRPr lang="zh-TW" altLang="en-US" sz="2400" dirty="0"/>
            </a:p>
          </p:txBody>
        </p:sp>
      </p:grpSp>
      <p:grpSp>
        <p:nvGrpSpPr>
          <p:cNvPr id="68" name="群組 104"/>
          <p:cNvGrpSpPr/>
          <p:nvPr/>
        </p:nvGrpSpPr>
        <p:grpSpPr>
          <a:xfrm>
            <a:off x="5115560" y="4689182"/>
            <a:ext cx="458287" cy="838405"/>
            <a:chOff x="10102194" y="1939763"/>
            <a:chExt cx="458287" cy="838405"/>
          </a:xfrm>
        </p:grpSpPr>
        <p:sp>
          <p:nvSpPr>
            <p:cNvPr id="69" name="矩形 68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0" name="直線單箭頭接點 121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文字方塊 123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0</a:t>
              </a:r>
              <a:endParaRPr lang="zh-TW" altLang="en-US" sz="2400" dirty="0"/>
            </a:p>
          </p:txBody>
        </p:sp>
      </p:grpSp>
      <p:grpSp>
        <p:nvGrpSpPr>
          <p:cNvPr id="72" name="群組 124"/>
          <p:cNvGrpSpPr/>
          <p:nvPr/>
        </p:nvGrpSpPr>
        <p:grpSpPr>
          <a:xfrm>
            <a:off x="7291422" y="3159667"/>
            <a:ext cx="458287" cy="838405"/>
            <a:chOff x="10102194" y="1939763"/>
            <a:chExt cx="458287" cy="838405"/>
          </a:xfrm>
        </p:grpSpPr>
        <p:sp>
          <p:nvSpPr>
            <p:cNvPr id="73" name="矩形 72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4" name="直線單箭頭接點 126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字方塊 127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-2</a:t>
              </a:r>
              <a:endParaRPr lang="zh-TW" altLang="en-US" sz="2400" dirty="0"/>
            </a:p>
          </p:txBody>
        </p:sp>
      </p:grpSp>
      <p:grpSp>
        <p:nvGrpSpPr>
          <p:cNvPr id="76" name="群組 128"/>
          <p:cNvGrpSpPr/>
          <p:nvPr/>
        </p:nvGrpSpPr>
        <p:grpSpPr>
          <a:xfrm>
            <a:off x="7345502" y="4716503"/>
            <a:ext cx="458287" cy="838405"/>
            <a:chOff x="10102194" y="1939763"/>
            <a:chExt cx="458287" cy="838405"/>
          </a:xfrm>
        </p:grpSpPr>
        <p:sp>
          <p:nvSpPr>
            <p:cNvPr id="77" name="矩形 76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8" name="直線單箭頭接點 147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字方塊 148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2</a:t>
              </a:r>
              <a:endParaRPr lang="zh-TW" altLang="en-US" sz="2400" dirty="0"/>
            </a:p>
          </p:txBody>
        </p:sp>
      </p:grpSp>
      <p:sp>
        <p:nvSpPr>
          <p:cNvPr id="81" name="矩形 80"/>
          <p:cNvSpPr/>
          <p:nvPr/>
        </p:nvSpPr>
        <p:spPr>
          <a:xfrm>
            <a:off x="1156937" y="4535961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文字方塊 151"/>
          <p:cNvSpPr txBox="1"/>
          <p:nvPr/>
        </p:nvSpPr>
        <p:spPr>
          <a:xfrm>
            <a:off x="1094564" y="2880733"/>
            <a:ext cx="44868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1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3" name="文字方塊 152"/>
          <p:cNvSpPr txBox="1"/>
          <p:nvPr/>
        </p:nvSpPr>
        <p:spPr>
          <a:xfrm>
            <a:off x="1094564" y="4480164"/>
            <a:ext cx="488741" cy="4616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-1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795178" y="1589873"/>
            <a:ext cx="1631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i="1" u="sng" dirty="0"/>
              <a:t>Example</a:t>
            </a:r>
            <a:endParaRPr lang="zh-TW" altLang="en-US" sz="32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本框 86"/>
              <p:cNvSpPr txBox="1"/>
              <p:nvPr/>
            </p:nvSpPr>
            <p:spPr>
              <a:xfrm>
                <a:off x="5340084" y="1810074"/>
                <a:ext cx="3485441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𝑎𝑐𝑡𝑖𝑣𝑎𝑡𝑖𝑜𝑛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𝑓𝑢𝑛𝑐𝑡𝑖𝑜𝑛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𝑧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)=</m:t>
                      </m:r>
                      <m:f>
                        <m:fPr>
                          <m:ctrlPr>
                            <a:rPr kumimoji="1" lang="mr-IN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87" name="文本框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084" y="1810074"/>
                <a:ext cx="3485441" cy="52501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8855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Steps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Step1</a:t>
            </a:r>
            <a:r>
              <a:rPr kumimoji="1" lang="zh-CN" altLang="en-US" dirty="0"/>
              <a:t> 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define </a:t>
            </a:r>
            <a:r>
              <a:rPr kumimoji="1" lang="en-US" altLang="zh-CN" dirty="0" err="1"/>
              <a:t>nerual</a:t>
            </a:r>
            <a:r>
              <a:rPr kumimoji="1" lang="en-US" altLang="zh-CN" dirty="0"/>
              <a:t> network</a:t>
            </a:r>
          </a:p>
          <a:p>
            <a:pPr lvl="1"/>
            <a:r>
              <a:rPr kumimoji="1" lang="en-US" altLang="zh-CN" dirty="0"/>
              <a:t>Input is a word or word sequence ,output is a tag or tag sequence</a:t>
            </a:r>
          </a:p>
          <a:p>
            <a:r>
              <a:rPr kumimoji="1" lang="en-US" altLang="zh-CN" dirty="0"/>
              <a:t>Step2 : define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loss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 on training data</a:t>
            </a:r>
          </a:p>
          <a:p>
            <a:pPr lvl="1"/>
            <a:r>
              <a:rPr kumimoji="1" lang="en-US" altLang="zh-CN" dirty="0"/>
              <a:t>Cross-entropy</a:t>
            </a:r>
          </a:p>
          <a:p>
            <a:pPr lvl="1"/>
            <a:r>
              <a:rPr kumimoji="1" lang="en-US" altLang="zh-CN" dirty="0"/>
              <a:t>CRF-loss</a:t>
            </a:r>
          </a:p>
          <a:p>
            <a:r>
              <a:rPr kumimoji="1" lang="en-US" altLang="zh-CN" dirty="0"/>
              <a:t>Step3 :  train the network with gradient descent</a:t>
            </a:r>
          </a:p>
          <a:p>
            <a:pPr lvl="1"/>
            <a:r>
              <a:rPr kumimoji="1" lang="en-US" altLang="zh-CN" dirty="0"/>
              <a:t>Mini-batch</a:t>
            </a:r>
          </a:p>
          <a:p>
            <a:pPr lvl="1"/>
            <a:r>
              <a:rPr kumimoji="1" lang="en-US" altLang="zh-CN" dirty="0"/>
              <a:t>Adam optimizer</a:t>
            </a:r>
          </a:p>
        </p:txBody>
      </p:sp>
    </p:spTree>
    <p:extLst>
      <p:ext uri="{BB962C8B-B14F-4D97-AF65-F5344CB8AC3E}">
        <p14:creationId xmlns:p14="http://schemas.microsoft.com/office/powerpoint/2010/main" val="402628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Word embedding</a:t>
            </a:r>
          </a:p>
          <a:p>
            <a:r>
              <a:rPr lang="en-US" altLang="zh-CN" dirty="0" err="1"/>
              <a:t>Feedforword</a:t>
            </a:r>
            <a:r>
              <a:rPr lang="en-US" altLang="zh-CN" dirty="0"/>
              <a:t> neural network</a:t>
            </a:r>
          </a:p>
          <a:p>
            <a:r>
              <a:rPr lang="en-US" altLang="zh-CN"/>
              <a:t>LSTM</a:t>
            </a:r>
            <a:endParaRPr lang="en-US" altLang="zh-CN" dirty="0"/>
          </a:p>
        </p:txBody>
      </p:sp>
      <p:sp>
        <p:nvSpPr>
          <p:cNvPr id="4" name="标题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1614883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词嵌入</a:t>
            </a:r>
            <a:r>
              <a:rPr lang="en-US" altLang="zh-CN" dirty="0"/>
              <a:t>(word embedding)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4282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如何表示一个图片？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在手写数字识别的例子中，图片本身由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  <a:r>
              <a:rPr lang="zh-CN" altLang="en-US" dirty="0"/>
              <a:t>的像素组成。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例如</a:t>
            </a:r>
            <a:r>
              <a:rPr lang="en-US" altLang="zh-CN" dirty="0"/>
              <a:t>28</a:t>
            </a:r>
            <a:r>
              <a:rPr lang="zh-CN" altLang="en-US" dirty="0"/>
              <a:t>*</a:t>
            </a:r>
            <a:r>
              <a:rPr lang="en-US" altLang="zh-CN" dirty="0"/>
              <a:t>28</a:t>
            </a:r>
            <a:r>
              <a:rPr lang="zh-CN" altLang="en-US" dirty="0"/>
              <a:t>的图片就可以用长度</a:t>
            </a:r>
            <a:r>
              <a:rPr lang="en-US" altLang="zh-CN" dirty="0"/>
              <a:t>784</a:t>
            </a:r>
            <a:r>
              <a:rPr lang="zh-CN" altLang="en-US" dirty="0"/>
              <a:t>的向量表示，输给神经网络计算。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词是一个字符串，那么如何表示一个词？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假定我们有一个词典</a:t>
            </a:r>
            <a:r>
              <a:rPr lang="en-US" altLang="zh-CN" dirty="0"/>
              <a:t>D</a:t>
            </a:r>
            <a:r>
              <a:rPr lang="zh-CN" altLang="en-US" dirty="0"/>
              <a:t>，包含了</a:t>
            </a:r>
            <a:r>
              <a:rPr lang="en-US" altLang="zh-CN" dirty="0"/>
              <a:t>N</a:t>
            </a:r>
            <a:r>
              <a:rPr lang="zh-CN" altLang="en-US" dirty="0"/>
              <a:t>个词，每个词对应一个</a:t>
            </a:r>
            <a:r>
              <a:rPr lang="en-US" altLang="zh-CN" dirty="0"/>
              <a:t>index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One-hot vector(</a:t>
            </a:r>
            <a:r>
              <a:rPr lang="zh-CN" altLang="en-US" dirty="0"/>
              <a:t>独热向量</a:t>
            </a:r>
            <a:r>
              <a:rPr lang="en-US" altLang="zh-CN" dirty="0"/>
              <a:t>)</a:t>
            </a:r>
          </a:p>
          <a:p>
            <a:pPr lvl="1">
              <a:lnSpc>
                <a:spcPct val="100000"/>
              </a:lnSpc>
            </a:pPr>
            <a:r>
              <a:rPr lang="zh-CN" altLang="en-US" dirty="0"/>
              <a:t>长度为</a:t>
            </a:r>
            <a:r>
              <a:rPr lang="en-US" altLang="zh-CN" dirty="0"/>
              <a:t>N</a:t>
            </a:r>
            <a:r>
              <a:rPr lang="zh-CN" altLang="en-US" dirty="0"/>
              <a:t>，对应</a:t>
            </a:r>
            <a:r>
              <a:rPr lang="en-US" altLang="zh-CN" dirty="0"/>
              <a:t>index</a:t>
            </a:r>
            <a:r>
              <a:rPr lang="zh-CN" altLang="en-US" dirty="0"/>
              <a:t>的位置为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zh-CN" altLang="zh-CN" dirty="0"/>
              <a:t>例如：</a:t>
            </a:r>
            <a:endParaRPr lang="en-US" altLang="zh-CN" dirty="0"/>
          </a:p>
          <a:p>
            <a:pPr marL="457200" lvl="1" indent="0">
              <a:lnSpc>
                <a:spcPct val="100000"/>
              </a:lnSpc>
              <a:buNone/>
            </a:pPr>
            <a:endParaRPr lang="en-US" altLang="zh-CN" dirty="0"/>
          </a:p>
          <a:p>
            <a:pPr marL="457200" lvl="1" indent="0">
              <a:lnSpc>
                <a:spcPct val="100000"/>
              </a:lnSpc>
              <a:buNone/>
            </a:pPr>
            <a:endParaRPr lang="en-US" altLang="zh-CN" dirty="0"/>
          </a:p>
          <a:p>
            <a:pPr lvl="1">
              <a:lnSpc>
                <a:spcPct val="100000"/>
              </a:lnSpc>
            </a:pP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缺点：高维、稀疏，词与词之间没有关联</a:t>
            </a:r>
            <a:endParaRPr lang="en-US" altLang="zh-CN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9841992"/>
              </p:ext>
            </p:extLst>
          </p:nvPr>
        </p:nvGraphicFramePr>
        <p:xfrm>
          <a:off x="3677050" y="5069438"/>
          <a:ext cx="3975675" cy="837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3" r:id="rId3" imgW="2184400" imgH="508000" progId="Equation.DSMT4">
                  <p:embed/>
                </p:oleObj>
              </mc:Choice>
              <mc:Fallback>
                <p:oleObj r:id="rId3" imgW="2184400" imgH="508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7050" y="5069438"/>
                        <a:ext cx="3975675" cy="8373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5390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词嵌入</a:t>
            </a:r>
            <a:r>
              <a:rPr lang="en-US" altLang="zh-CN" dirty="0"/>
              <a:t>(word embedding)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4718" y="1820189"/>
            <a:ext cx="10515600" cy="4351338"/>
          </a:xfrm>
        </p:spPr>
        <p:txBody>
          <a:bodyPr/>
          <a:lstStyle/>
          <a:p>
            <a:r>
              <a:rPr lang="zh-CN" altLang="en-US" dirty="0"/>
              <a:t>词嵌入</a:t>
            </a:r>
            <a:endParaRPr lang="en-US" altLang="zh-CN" dirty="0"/>
          </a:p>
          <a:p>
            <a:pPr lvl="1"/>
            <a:r>
              <a:rPr lang="zh-CN" altLang="zh-CN" dirty="0"/>
              <a:t>这种表示词的向量通常是低维、稠密的，</a:t>
            </a:r>
            <a:r>
              <a:rPr lang="zh-CN" altLang="en-US" dirty="0"/>
              <a:t>所有的词向量的维度都一样，</a:t>
            </a:r>
            <a:r>
              <a:rPr lang="zh-CN" altLang="zh-CN" dirty="0"/>
              <a:t>每一维都可以认为在表达某种语义。例如</a:t>
            </a:r>
            <a:r>
              <a:rPr lang="en-US" altLang="zh-CN" dirty="0"/>
              <a:t>: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zh-CN" dirty="0"/>
              <a:t>可以看出，“母亲”和“妈妈”这种含义相近的词，其向量在数值上非常接近。使用这种表示方式，便建立了一个语义向量空间，每个词都被嵌在语义空间中的一个点上，这也是其被称为词嵌入的原因。含义相近的词在语义空间中的位置也会非常接近。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5256979"/>
              </p:ext>
            </p:extLst>
          </p:nvPr>
        </p:nvGraphicFramePr>
        <p:xfrm>
          <a:off x="3705726" y="3157086"/>
          <a:ext cx="3536118" cy="761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" r:id="rId3" imgW="2387600" imgH="508000" progId="Equation.DSMT4">
                  <p:embed/>
                </p:oleObj>
              </mc:Choice>
              <mc:Fallback>
                <p:oleObj r:id="rId3" imgW="2387600" imgH="5080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5726" y="3157086"/>
                        <a:ext cx="3536118" cy="7617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0823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词嵌入与神经网络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所有的词向量可以用一张二维表来存储，每一行对应一个词的词向量</a:t>
            </a:r>
            <a:endParaRPr lang="en-US" altLang="zh-CN" dirty="0"/>
          </a:p>
          <a:p>
            <a:r>
              <a:rPr lang="zh-CN" altLang="en-US" dirty="0"/>
              <a:t>有了一个词的</a:t>
            </a:r>
            <a:r>
              <a:rPr lang="en-US" altLang="zh-CN" dirty="0"/>
              <a:t>index</a:t>
            </a:r>
            <a:r>
              <a:rPr lang="zh-CN" altLang="en-US" dirty="0"/>
              <a:t>，就可以在表中查到该词的向量（</a:t>
            </a:r>
            <a:r>
              <a:rPr lang="en-US" altLang="zh-CN" dirty="0"/>
              <a:t>look up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该二维表可以和神经网络中的参数一起训练。（</a:t>
            </a:r>
            <a:r>
              <a:rPr lang="en-US" altLang="zh-CN" dirty="0"/>
              <a:t>Fine</a:t>
            </a:r>
            <a:r>
              <a:rPr lang="zh-CN" altLang="en-US" dirty="0"/>
              <a:t> </a:t>
            </a:r>
            <a:r>
              <a:rPr lang="en-US" altLang="zh-CN" dirty="0"/>
              <a:t>Tuning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29954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1651</TotalTime>
  <Words>1664</Words>
  <Application>Microsoft Office PowerPoint</Application>
  <PresentationFormat>宽屏</PresentationFormat>
  <Paragraphs>447</Paragraphs>
  <Slides>29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40" baseType="lpstr">
      <vt:lpstr>Mangal</vt:lpstr>
      <vt:lpstr>Open Sans</vt:lpstr>
      <vt:lpstr>新細明體</vt:lpstr>
      <vt:lpstr>宋体</vt:lpstr>
      <vt:lpstr>Arial</vt:lpstr>
      <vt:lpstr>Calibri</vt:lpstr>
      <vt:lpstr>Calibri Light</vt:lpstr>
      <vt:lpstr>Cambria Math</vt:lpstr>
      <vt:lpstr>Office 主题</vt:lpstr>
      <vt:lpstr>方程式</vt:lpstr>
      <vt:lpstr>Equation.DSMT4</vt:lpstr>
      <vt:lpstr>Deep Learning</vt:lpstr>
      <vt:lpstr>前导知识</vt:lpstr>
      <vt:lpstr>Neural Network</vt:lpstr>
      <vt:lpstr>Neural Network</vt:lpstr>
      <vt:lpstr>Steps</vt:lpstr>
      <vt:lpstr>目录</vt:lpstr>
      <vt:lpstr>词嵌入(word embedding)</vt:lpstr>
      <vt:lpstr>词嵌入(word embedding)</vt:lpstr>
      <vt:lpstr>词嵌入与神经网络</vt:lpstr>
      <vt:lpstr>词嵌入与神经网络</vt:lpstr>
      <vt:lpstr>Feedforword neural network</vt:lpstr>
      <vt:lpstr>PowerPoint 演示文稿</vt:lpstr>
      <vt:lpstr>Feedforword neural network + CRF</vt:lpstr>
      <vt:lpstr>PowerPoint 演示文稿</vt:lpstr>
      <vt:lpstr>PowerPoint 演示文稿</vt:lpstr>
      <vt:lpstr>Feedforword neural network + CRF</vt:lpstr>
      <vt:lpstr>参考结果</vt:lpstr>
      <vt:lpstr>LSTM</vt:lpstr>
      <vt:lpstr>LSTM</vt:lpstr>
      <vt:lpstr>PowerPoint 演示文稿</vt:lpstr>
      <vt:lpstr>LSTM简化图</vt:lpstr>
      <vt:lpstr>Bi-LSTM</vt:lpstr>
      <vt:lpstr>Bi-LSTM简易图</vt:lpstr>
      <vt:lpstr>Bi-LSTM+CRF</vt:lpstr>
      <vt:lpstr>进一步提升准确率</vt:lpstr>
      <vt:lpstr>Char Level LSTM</vt:lpstr>
      <vt:lpstr>CharLSTM示意图</vt:lpstr>
      <vt:lpstr>模型结构</vt:lpstr>
      <vt:lpstr>参考结果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dc:creator>767257113@qq.com</dc:creator>
  <cp:lastModifiedBy>Zhou jacob</cp:lastModifiedBy>
  <cp:revision>177</cp:revision>
  <dcterms:created xsi:type="dcterms:W3CDTF">2018-07-20T09:17:36Z</dcterms:created>
  <dcterms:modified xsi:type="dcterms:W3CDTF">2018-11-06T11:45:41Z</dcterms:modified>
</cp:coreProperties>
</file>