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E755-E00C-4977-9F69-261DA0E8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C74FF-FB79-416E-A53D-1C0155DEF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5F692-48D2-4C2D-BCB0-B9F3422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C7D53-CE1A-4200-A10F-76E84074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47CE8-EE1F-4802-8A52-E481D5A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7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7D9C-2238-47C3-AB81-6DCDF0D6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921B2-7F01-41F9-90BE-411233A48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AE4D1-AA99-4885-8BC0-16746B66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63BF7-8CB3-4717-92D2-2C5AFE5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3C0E0-7EE2-4A63-8B12-638F0A07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8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111DB-6BE9-4C0D-A4D6-FD0A306B0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5E76F-09D3-46C7-952C-1302EFA4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56B3F-11FD-4D62-957A-A3867EAE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57D93-7640-499B-9596-A324F28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B7C27-8431-4904-BD0F-77365244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ACDA0-D413-4B52-AE10-E31AE31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F447C-CC09-49E6-8147-011DA72D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4C708-2B5D-4595-A7E2-EA408276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29F20-98A6-42D1-8B1D-1D59C7C3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E8C3-4482-472E-9C0D-201BB9EE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A099A-B1F9-4F61-ADA1-0F3E05E1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ADE6E-D114-4A77-8E54-73EC59BB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B38D7-03EA-429D-BA2B-08733623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11BB3-6C17-4D7D-9248-9103097B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29D54-A1B0-4FFD-B7E3-5CCF7F2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B05D-C99C-426E-9612-154C12B2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BFDB7-2AF6-4160-955F-EE6979EDA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59CC4-5CC8-4FB3-81C5-62483581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1036-F35D-4A38-8438-8A36EA27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67004-72FE-4BEC-8A23-1AB82230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9E83D-554D-4E35-A3F8-5C879682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E663-FC98-4F86-BD2F-A19731DC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F630F-E2D9-42B1-86FC-D4B4CCE7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3D620-1760-44DC-AA93-57E82479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959A7-9EAA-4A3E-B25C-422B549C5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52628-85DA-4B3E-90B4-A73158B60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882535-B227-4B0F-A333-C65A9316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61FB5-40BF-4CF6-A43F-6493DFEC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021FA-4BDD-4E88-BD83-6F7AFD9D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0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9EAB-89D8-417C-A9D8-45096550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79185-EEF0-4043-B2F6-C664CD0C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9AD44-22D3-487C-8B65-05573436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0529A-CD54-4940-B941-785EAD89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2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8DCB9-0B84-409C-86CF-2F570003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D4D7A-7710-456B-AB00-A0C9DA82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818011-8F12-49C9-B824-7F63ED4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719D-2AC0-4252-BE3F-73898F6C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8384A-35EF-41D2-B16A-82F27F61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FD5CD-64CA-49C1-9414-4828B9530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110D4-95A5-4987-81A0-F25E654F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9DDD7-092B-48AF-876C-347F64C4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1A3A5-0915-4273-BC1F-2F227784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82E5F-8FE8-4C7E-B3B7-A4A6BA3E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EE7378-B3C4-4DCC-9074-B3337CC5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BBC7B-EB20-4D26-A2D4-23D62BE6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8C835-F78F-4F3D-8976-A85A2356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90CCC-2021-49B1-9A56-FA854CCD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EDA05-4FDC-4988-B226-4EB1834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4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53C50A-8651-40E9-91CE-197C8CE7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DD956-7BED-443F-BB8D-74E6394E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03A63-EB36-4EA8-8ABE-CB7B02D71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4F76-BA6B-4ABE-A22F-99F21F8195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801B8-5E83-4E58-8407-75049354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9AC91-419A-4F61-840F-9ACFD81E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C527-2842-4BB4-BE39-CFF83698A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F5B9-8C29-4F9F-B361-39F162BD07FE}"/>
              </a:ext>
            </a:extLst>
          </p:cNvPr>
          <p:cNvSpPr/>
          <p:nvPr/>
        </p:nvSpPr>
        <p:spPr>
          <a:xfrm>
            <a:off x="584709" y="1618432"/>
            <a:ext cx="11193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Aspect-based Sentiment Classification </a:t>
            </a:r>
          </a:p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With Aspect-specific Graph Convolutional Networks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FA15D2-0CA4-466D-A4E5-21DB31981750}"/>
              </a:ext>
            </a:extLst>
          </p:cNvPr>
          <p:cNvSpPr/>
          <p:nvPr/>
        </p:nvSpPr>
        <p:spPr>
          <a:xfrm>
            <a:off x="6181356" y="5287142"/>
            <a:ext cx="60106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EMNLP 2019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Beijing Institute of Technology Beijing</a:t>
            </a:r>
          </a:p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Dawei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3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9458F6-A6BB-41B7-85A0-17C980CC13AC}"/>
              </a:ext>
            </a:extLst>
          </p:cNvPr>
          <p:cNvSpPr/>
          <p:nvPr/>
        </p:nvSpPr>
        <p:spPr>
          <a:xfrm>
            <a:off x="155506" y="846191"/>
            <a:ext cx="6004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4.3 Ablation Study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3CCEC4F-E38A-45DE-A390-E63A7801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0" y="1317042"/>
            <a:ext cx="9059340" cy="2954318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B7828E6-CE49-41D2-BE35-DA6A5579516E}"/>
              </a:ext>
            </a:extLst>
          </p:cNvPr>
          <p:cNvSpPr/>
          <p:nvPr/>
        </p:nvSpPr>
        <p:spPr>
          <a:xfrm>
            <a:off x="3950128" y="2399439"/>
            <a:ext cx="1254389" cy="577517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B46AB0-88BB-4704-9587-CB630E9165A2}"/>
              </a:ext>
            </a:extLst>
          </p:cNvPr>
          <p:cNvSpPr/>
          <p:nvPr/>
        </p:nvSpPr>
        <p:spPr>
          <a:xfrm>
            <a:off x="6603952" y="2420064"/>
            <a:ext cx="1254388" cy="536265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8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9458F6-A6BB-41B7-85A0-17C980CC13AC}"/>
              </a:ext>
            </a:extLst>
          </p:cNvPr>
          <p:cNvSpPr/>
          <p:nvPr/>
        </p:nvSpPr>
        <p:spPr>
          <a:xfrm>
            <a:off x="155506" y="846191"/>
            <a:ext cx="6004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4.4 Case Study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A44539-47F6-46F0-8685-9D3DF49C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60" y="362786"/>
            <a:ext cx="7940728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6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6 My Thoughts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30673E-9A32-4A5B-95D9-04838D53A54E}"/>
              </a:ext>
            </a:extLst>
          </p:cNvPr>
          <p:cNvSpPr/>
          <p:nvPr/>
        </p:nvSpPr>
        <p:spPr>
          <a:xfrm>
            <a:off x="155505" y="846191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Single-word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385BAB-BAB0-4F67-80AA-B0EDF107FAC6}"/>
              </a:ext>
            </a:extLst>
          </p:cNvPr>
          <p:cNvGrpSpPr/>
          <p:nvPr/>
        </p:nvGrpSpPr>
        <p:grpSpPr>
          <a:xfrm>
            <a:off x="3833161" y="677667"/>
            <a:ext cx="6462320" cy="2469094"/>
            <a:chOff x="2032943" y="846191"/>
            <a:chExt cx="6462320" cy="24690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937094-A74D-4668-B05A-7D8E34CF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943" y="846191"/>
              <a:ext cx="6462320" cy="2469094"/>
            </a:xfrm>
            <a:prstGeom prst="rect">
              <a:avLst/>
            </a:prstGeom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522A99D-9F91-4726-99E9-6BB01272B007}"/>
                </a:ext>
              </a:extLst>
            </p:cNvPr>
            <p:cNvSpPr/>
            <p:nvPr/>
          </p:nvSpPr>
          <p:spPr>
            <a:xfrm>
              <a:off x="3024030" y="2556016"/>
              <a:ext cx="854627" cy="400110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D8F337B-B043-48FF-A64C-1FE3CD553BE8}"/>
                </a:ext>
              </a:extLst>
            </p:cNvPr>
            <p:cNvSpPr/>
            <p:nvPr/>
          </p:nvSpPr>
          <p:spPr>
            <a:xfrm flipV="1">
              <a:off x="2032943" y="2956126"/>
              <a:ext cx="691761" cy="304055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A6805A4-A6F0-446E-BE8D-33D8681CF713}"/>
              </a:ext>
            </a:extLst>
          </p:cNvPr>
          <p:cNvSpPr/>
          <p:nvPr/>
        </p:nvSpPr>
        <p:spPr>
          <a:xfrm>
            <a:off x="525703" y="1353482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直接能解决的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93926-5817-4E93-8089-6ADCFD1EE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9" y="1744603"/>
            <a:ext cx="2781300" cy="2286000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F051C9-6CC1-4241-8932-11BFD348B7B3}"/>
              </a:ext>
            </a:extLst>
          </p:cNvPr>
          <p:cNvSpPr/>
          <p:nvPr/>
        </p:nvSpPr>
        <p:spPr>
          <a:xfrm>
            <a:off x="1641146" y="2841869"/>
            <a:ext cx="930173" cy="609784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FCB51-85F7-4F2B-906B-745721B9B546}"/>
              </a:ext>
            </a:extLst>
          </p:cNvPr>
          <p:cNvSpPr/>
          <p:nvPr/>
        </p:nvSpPr>
        <p:spPr>
          <a:xfrm>
            <a:off x="3680337" y="160686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间接能解决的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4BB1E8-CE43-40A6-AD47-82C74623D357}"/>
              </a:ext>
            </a:extLst>
          </p:cNvPr>
          <p:cNvSpPr/>
          <p:nvPr/>
        </p:nvSpPr>
        <p:spPr>
          <a:xfrm>
            <a:off x="3680337" y="3251598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不能解决的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529140-5746-4A47-AD00-B4A48D1E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48" y="4011646"/>
            <a:ext cx="7896225" cy="2152650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9B8B54A-3B2D-4886-988A-DF839617CCBD}"/>
              </a:ext>
            </a:extLst>
          </p:cNvPr>
          <p:cNvSpPr/>
          <p:nvPr/>
        </p:nvSpPr>
        <p:spPr>
          <a:xfrm>
            <a:off x="8029231" y="5365595"/>
            <a:ext cx="854627" cy="400110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136CEBB-8CAB-4FBD-8171-4157D44A21C0}"/>
              </a:ext>
            </a:extLst>
          </p:cNvPr>
          <p:cNvSpPr/>
          <p:nvPr/>
        </p:nvSpPr>
        <p:spPr>
          <a:xfrm>
            <a:off x="10119289" y="5765705"/>
            <a:ext cx="1237984" cy="400110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6 My Thoughts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ECBB45-3289-4A05-A6A3-88D0495CAFD7}"/>
              </a:ext>
            </a:extLst>
          </p:cNvPr>
          <p:cNvSpPr/>
          <p:nvPr/>
        </p:nvSpPr>
        <p:spPr>
          <a:xfrm>
            <a:off x="320838" y="796897"/>
            <a:ext cx="6004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Multi-word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F7D142-DA3A-4567-B85D-715E5CE4C03A}"/>
              </a:ext>
            </a:extLst>
          </p:cNvPr>
          <p:cNvGrpSpPr/>
          <p:nvPr/>
        </p:nvGrpSpPr>
        <p:grpSpPr>
          <a:xfrm>
            <a:off x="155946" y="3989367"/>
            <a:ext cx="6462320" cy="2469094"/>
            <a:chOff x="224660" y="3803737"/>
            <a:chExt cx="6462320" cy="246909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80008AC-C6AF-4F02-93CA-C082ADF0F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660" y="3803737"/>
              <a:ext cx="6462320" cy="2469094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3439E76-6D10-4988-9E2B-7172E4E6AEF2}"/>
                </a:ext>
              </a:extLst>
            </p:cNvPr>
            <p:cNvSpPr/>
            <p:nvPr/>
          </p:nvSpPr>
          <p:spPr>
            <a:xfrm>
              <a:off x="4431145" y="5905233"/>
              <a:ext cx="671384" cy="294079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677AC04-B45E-452B-83E1-1B297A69A2F0}"/>
                </a:ext>
              </a:extLst>
            </p:cNvPr>
            <p:cNvSpPr/>
            <p:nvPr/>
          </p:nvSpPr>
          <p:spPr>
            <a:xfrm>
              <a:off x="3657693" y="5905233"/>
              <a:ext cx="671384" cy="294079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71A2C65-32AD-4048-8573-85CFF9172989}"/>
              </a:ext>
            </a:extLst>
          </p:cNvPr>
          <p:cNvGrpSpPr/>
          <p:nvPr/>
        </p:nvGrpSpPr>
        <p:grpSpPr>
          <a:xfrm>
            <a:off x="6492290" y="1584412"/>
            <a:ext cx="4886325" cy="2219325"/>
            <a:chOff x="6389163" y="3862206"/>
            <a:chExt cx="4886325" cy="221932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AED96E2-6466-49B6-88EC-EF3C54A23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163" y="3862206"/>
              <a:ext cx="4886325" cy="2219325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D056AAB-3D10-432D-8E1D-290A11687221}"/>
                </a:ext>
              </a:extLst>
            </p:cNvPr>
            <p:cNvSpPr/>
            <p:nvPr/>
          </p:nvSpPr>
          <p:spPr>
            <a:xfrm>
              <a:off x="6658913" y="5736063"/>
              <a:ext cx="1192552" cy="294079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C0D7D2B-7194-4FE8-BBEB-C996176B3EE0}"/>
                </a:ext>
              </a:extLst>
            </p:cNvPr>
            <p:cNvSpPr/>
            <p:nvPr/>
          </p:nvSpPr>
          <p:spPr>
            <a:xfrm>
              <a:off x="9595764" y="5338448"/>
              <a:ext cx="1192552" cy="294079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5289DA-3D67-4E61-815D-68BE2FFDF02A}"/>
                </a:ext>
              </a:extLst>
            </p:cNvPr>
            <p:cNvSpPr/>
            <p:nvPr/>
          </p:nvSpPr>
          <p:spPr>
            <a:xfrm>
              <a:off x="9657641" y="5736063"/>
              <a:ext cx="1192552" cy="294079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EA36912-9FF4-44F2-B38D-3D0729867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8" y="1718032"/>
            <a:ext cx="2522439" cy="141744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A6805A4-A6F0-446E-BE8D-33D8681CF713}"/>
              </a:ext>
            </a:extLst>
          </p:cNvPr>
          <p:cNvSpPr/>
          <p:nvPr/>
        </p:nvSpPr>
        <p:spPr>
          <a:xfrm>
            <a:off x="395075" y="1237312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能解决的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B29FF0-6E51-4398-A830-D775E9015ED4}"/>
              </a:ext>
            </a:extLst>
          </p:cNvPr>
          <p:cNvSpPr/>
          <p:nvPr/>
        </p:nvSpPr>
        <p:spPr>
          <a:xfrm>
            <a:off x="6618266" y="794194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不能解决的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6CF0EF-B3D4-4839-8E8B-22705183A2FA}"/>
              </a:ext>
            </a:extLst>
          </p:cNvPr>
          <p:cNvSpPr/>
          <p:nvPr/>
        </p:nvSpPr>
        <p:spPr>
          <a:xfrm>
            <a:off x="155946" y="3553551"/>
            <a:ext cx="2115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间接能解决的</a:t>
            </a:r>
          </a:p>
        </p:txBody>
      </p:sp>
    </p:spTree>
    <p:extLst>
      <p:ext uri="{BB962C8B-B14F-4D97-AF65-F5344CB8AC3E}">
        <p14:creationId xmlns:p14="http://schemas.microsoft.com/office/powerpoint/2010/main" val="5178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7 My result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73EB9C2-EF68-48DC-BF26-C149A37D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28507"/>
              </p:ext>
            </p:extLst>
          </p:nvPr>
        </p:nvGraphicFramePr>
        <p:xfrm>
          <a:off x="302508" y="762056"/>
          <a:ext cx="4730130" cy="26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03">
                  <a:extLst>
                    <a:ext uri="{9D8B030D-6E8A-4147-A177-3AD203B41FA5}">
                      <a16:colId xmlns:a16="http://schemas.microsoft.com/office/drawing/2014/main" val="532580463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2556627700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3263305315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1785101553"/>
                    </a:ext>
                  </a:extLst>
                </a:gridCol>
                <a:gridCol w="891808">
                  <a:extLst>
                    <a:ext uri="{9D8B030D-6E8A-4147-A177-3AD203B41FA5}">
                      <a16:colId xmlns:a16="http://schemas.microsoft.com/office/drawing/2014/main" val="3526601024"/>
                    </a:ext>
                  </a:extLst>
                </a:gridCol>
                <a:gridCol w="875115">
                  <a:extLst>
                    <a:ext uri="{9D8B030D-6E8A-4147-A177-3AD203B41FA5}">
                      <a16:colId xmlns:a16="http://schemas.microsoft.com/office/drawing/2014/main" val="558223041"/>
                    </a:ext>
                  </a:extLst>
                </a:gridCol>
              </a:tblGrid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rb_1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Twitter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45502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8463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5961913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12926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0.7317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7398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50954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0.7278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0.7140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826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ECE8B-08C6-493E-9E6E-B8C39508F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25220"/>
              </p:ext>
            </p:extLst>
          </p:nvPr>
        </p:nvGraphicFramePr>
        <p:xfrm>
          <a:off x="3333893" y="3523795"/>
          <a:ext cx="1987501" cy="304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33">
                  <a:extLst>
                    <a:ext uri="{9D8B030D-6E8A-4147-A177-3AD203B41FA5}">
                      <a16:colId xmlns:a16="http://schemas.microsoft.com/office/drawing/2014/main" val="2509436752"/>
                    </a:ext>
                  </a:extLst>
                </a:gridCol>
                <a:gridCol w="900168">
                  <a:extLst>
                    <a:ext uri="{9D8B030D-6E8A-4147-A177-3AD203B41FA5}">
                      <a16:colId xmlns:a16="http://schemas.microsoft.com/office/drawing/2014/main" val="2474978459"/>
                    </a:ext>
                  </a:extLst>
                </a:gridCol>
              </a:tblGrid>
              <a:tr h="380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LAP14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27820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24642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7903626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3555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96708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1317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0.7685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0.7265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3531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478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B21E5F-7D5B-4E73-9C4C-643DBA47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27250"/>
              </p:ext>
            </p:extLst>
          </p:nvPr>
        </p:nvGraphicFramePr>
        <p:xfrm>
          <a:off x="370687" y="3523795"/>
          <a:ext cx="2963207" cy="304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03">
                  <a:extLst>
                    <a:ext uri="{9D8B030D-6E8A-4147-A177-3AD203B41FA5}">
                      <a16:colId xmlns:a16="http://schemas.microsoft.com/office/drawing/2014/main" val="3244728125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2917539802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3030255136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1159558540"/>
                    </a:ext>
                  </a:extLst>
                </a:gridCol>
              </a:tblGrid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01148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97821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34167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762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6735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87433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70725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95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A0A2A1-DA47-4CE8-9DE0-EB36D6512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52073"/>
              </p:ext>
            </p:extLst>
          </p:nvPr>
        </p:nvGraphicFramePr>
        <p:xfrm>
          <a:off x="6331475" y="215790"/>
          <a:ext cx="5177589" cy="22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38">
                  <a:extLst>
                    <a:ext uri="{9D8B030D-6E8A-4147-A177-3AD203B41FA5}">
                      <a16:colId xmlns:a16="http://schemas.microsoft.com/office/drawing/2014/main" val="472668552"/>
                    </a:ext>
                  </a:extLst>
                </a:gridCol>
                <a:gridCol w="843938">
                  <a:extLst>
                    <a:ext uri="{9D8B030D-6E8A-4147-A177-3AD203B41FA5}">
                      <a16:colId xmlns:a16="http://schemas.microsoft.com/office/drawing/2014/main" val="2169615065"/>
                    </a:ext>
                  </a:extLst>
                </a:gridCol>
                <a:gridCol w="843938">
                  <a:extLst>
                    <a:ext uri="{9D8B030D-6E8A-4147-A177-3AD203B41FA5}">
                      <a16:colId xmlns:a16="http://schemas.microsoft.com/office/drawing/2014/main" val="594555996"/>
                    </a:ext>
                  </a:extLst>
                </a:gridCol>
                <a:gridCol w="711705">
                  <a:extLst>
                    <a:ext uri="{9D8B030D-6E8A-4147-A177-3AD203B41FA5}">
                      <a16:colId xmlns:a16="http://schemas.microsoft.com/office/drawing/2014/main" val="1986581054"/>
                    </a:ext>
                  </a:extLst>
                </a:gridCol>
                <a:gridCol w="976171">
                  <a:extLst>
                    <a:ext uri="{9D8B030D-6E8A-4147-A177-3AD203B41FA5}">
                      <a16:colId xmlns:a16="http://schemas.microsoft.com/office/drawing/2014/main" val="2012204653"/>
                    </a:ext>
                  </a:extLst>
                </a:gridCol>
                <a:gridCol w="957899">
                  <a:extLst>
                    <a:ext uri="{9D8B030D-6E8A-4147-A177-3AD203B41FA5}">
                      <a16:colId xmlns:a16="http://schemas.microsoft.com/office/drawing/2014/main" val="1052682680"/>
                    </a:ext>
                  </a:extLst>
                </a:gridCol>
              </a:tblGrid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rb_1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REST14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46322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66317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.0.7250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9280636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0.8153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0.7353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73186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0.8161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0.7345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7733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0.7346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5615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129E6E8-F46A-4198-BEF1-235BF908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53741"/>
              </p:ext>
            </p:extLst>
          </p:nvPr>
        </p:nvGraphicFramePr>
        <p:xfrm>
          <a:off x="6331474" y="3626923"/>
          <a:ext cx="5177589" cy="26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38">
                  <a:extLst>
                    <a:ext uri="{9D8B030D-6E8A-4147-A177-3AD203B41FA5}">
                      <a16:colId xmlns:a16="http://schemas.microsoft.com/office/drawing/2014/main" val="1707178428"/>
                    </a:ext>
                  </a:extLst>
                </a:gridCol>
                <a:gridCol w="843938">
                  <a:extLst>
                    <a:ext uri="{9D8B030D-6E8A-4147-A177-3AD203B41FA5}">
                      <a16:colId xmlns:a16="http://schemas.microsoft.com/office/drawing/2014/main" val="2998825330"/>
                    </a:ext>
                  </a:extLst>
                </a:gridCol>
                <a:gridCol w="843938">
                  <a:extLst>
                    <a:ext uri="{9D8B030D-6E8A-4147-A177-3AD203B41FA5}">
                      <a16:colId xmlns:a16="http://schemas.microsoft.com/office/drawing/2014/main" val="1599037664"/>
                    </a:ext>
                  </a:extLst>
                </a:gridCol>
                <a:gridCol w="711705">
                  <a:extLst>
                    <a:ext uri="{9D8B030D-6E8A-4147-A177-3AD203B41FA5}">
                      <a16:colId xmlns:a16="http://schemas.microsoft.com/office/drawing/2014/main" val="2945595992"/>
                    </a:ext>
                  </a:extLst>
                </a:gridCol>
                <a:gridCol w="976171">
                  <a:extLst>
                    <a:ext uri="{9D8B030D-6E8A-4147-A177-3AD203B41FA5}">
                      <a16:colId xmlns:a16="http://schemas.microsoft.com/office/drawing/2014/main" val="1919061905"/>
                    </a:ext>
                  </a:extLst>
                </a:gridCol>
                <a:gridCol w="957899">
                  <a:extLst>
                    <a:ext uri="{9D8B030D-6E8A-4147-A177-3AD203B41FA5}">
                      <a16:colId xmlns:a16="http://schemas.microsoft.com/office/drawing/2014/main" val="2156937927"/>
                    </a:ext>
                  </a:extLst>
                </a:gridCol>
              </a:tblGrid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rb_1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REST15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46677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5139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6612382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0.6337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09915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0.8020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0.6480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30728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0.6352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65721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05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7 My result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73EB9C2-EF68-48DC-BF26-C149A37D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92368"/>
              </p:ext>
            </p:extLst>
          </p:nvPr>
        </p:nvGraphicFramePr>
        <p:xfrm>
          <a:off x="2951223" y="739010"/>
          <a:ext cx="4730130" cy="304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03">
                  <a:extLst>
                    <a:ext uri="{9D8B030D-6E8A-4147-A177-3AD203B41FA5}">
                      <a16:colId xmlns:a16="http://schemas.microsoft.com/office/drawing/2014/main" val="532580463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2556627700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3263305315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1785101553"/>
                    </a:ext>
                  </a:extLst>
                </a:gridCol>
                <a:gridCol w="891808">
                  <a:extLst>
                    <a:ext uri="{9D8B030D-6E8A-4147-A177-3AD203B41FA5}">
                      <a16:colId xmlns:a16="http://schemas.microsoft.com/office/drawing/2014/main" val="3526601024"/>
                    </a:ext>
                  </a:extLst>
                </a:gridCol>
                <a:gridCol w="875115">
                  <a:extLst>
                    <a:ext uri="{9D8B030D-6E8A-4147-A177-3AD203B41FA5}">
                      <a16:colId xmlns:a16="http://schemas.microsoft.com/office/drawing/2014/main" val="558223041"/>
                    </a:ext>
                  </a:extLst>
                </a:gridCol>
              </a:tblGrid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rb_1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45502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8463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5961913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12926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7398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50954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8260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9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8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7 My result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73EB9C2-EF68-48DC-BF26-C149A37D3524}"/>
              </a:ext>
            </a:extLst>
          </p:cNvPr>
          <p:cNvGraphicFramePr>
            <a:graphicFrameLocks noGrp="1"/>
          </p:cNvGraphicFramePr>
          <p:nvPr/>
        </p:nvGraphicFramePr>
        <p:xfrm>
          <a:off x="2951223" y="739010"/>
          <a:ext cx="4730130" cy="304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03">
                  <a:extLst>
                    <a:ext uri="{9D8B030D-6E8A-4147-A177-3AD203B41FA5}">
                      <a16:colId xmlns:a16="http://schemas.microsoft.com/office/drawing/2014/main" val="532580463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2556627700"/>
                    </a:ext>
                  </a:extLst>
                </a:gridCol>
                <a:gridCol w="771003">
                  <a:extLst>
                    <a:ext uri="{9D8B030D-6E8A-4147-A177-3AD203B41FA5}">
                      <a16:colId xmlns:a16="http://schemas.microsoft.com/office/drawing/2014/main" val="3263305315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1785101553"/>
                    </a:ext>
                  </a:extLst>
                </a:gridCol>
                <a:gridCol w="891808">
                  <a:extLst>
                    <a:ext uri="{9D8B030D-6E8A-4147-A177-3AD203B41FA5}">
                      <a16:colId xmlns:a16="http://schemas.microsoft.com/office/drawing/2014/main" val="3526601024"/>
                    </a:ext>
                  </a:extLst>
                </a:gridCol>
                <a:gridCol w="875115">
                  <a:extLst>
                    <a:ext uri="{9D8B030D-6E8A-4147-A177-3AD203B41FA5}">
                      <a16:colId xmlns:a16="http://schemas.microsoft.com/office/drawing/2014/main" val="558223041"/>
                    </a:ext>
                  </a:extLst>
                </a:gridCol>
              </a:tblGrid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rb_1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45502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8463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5961913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12926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7398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50954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82609"/>
                  </a:ext>
                </a:extLst>
              </a:tr>
              <a:tr h="38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0.7100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9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88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1" y="215790"/>
            <a:ext cx="2364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Introduction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CCBE35-D088-43B1-8CA6-C3F60042C168}"/>
              </a:ext>
            </a:extLst>
          </p:cNvPr>
          <p:cNvSpPr/>
          <p:nvPr/>
        </p:nvSpPr>
        <p:spPr>
          <a:xfrm>
            <a:off x="924127" y="1413221"/>
            <a:ext cx="10343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“</a:t>
            </a:r>
            <a:r>
              <a:rPr lang="en-US" altLang="zh-CN" i="1" dirty="0">
                <a:latin typeface="NimbusRomNo9L-ReguItal"/>
              </a:rPr>
              <a:t>From the speed to the multi-touch gestures this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operating system </a:t>
            </a:r>
            <a:r>
              <a:rPr lang="en-US" altLang="zh-CN" i="1" dirty="0">
                <a:latin typeface="NimbusRomNo9L-ReguItal"/>
              </a:rPr>
              <a:t>beats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Windows</a:t>
            </a:r>
            <a:r>
              <a:rPr lang="en-US" altLang="zh-CN" i="1" dirty="0">
                <a:latin typeface="NimbusRomNo9L-ReguItal"/>
              </a:rPr>
              <a:t> easily.</a:t>
            </a:r>
            <a:r>
              <a:rPr lang="zh-CN" altLang="en-US" i="1" dirty="0"/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5ADF67-D3D2-49F5-AE98-A706AC6E68B3}"/>
              </a:ext>
            </a:extLst>
          </p:cNvPr>
          <p:cNvSpPr/>
          <p:nvPr/>
        </p:nvSpPr>
        <p:spPr>
          <a:xfrm>
            <a:off x="526218" y="918213"/>
            <a:ext cx="1134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1.1 Task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633067-7B01-4B99-8CB8-D0094F1028A6}"/>
              </a:ext>
            </a:extLst>
          </p:cNvPr>
          <p:cNvSpPr/>
          <p:nvPr/>
        </p:nvSpPr>
        <p:spPr>
          <a:xfrm>
            <a:off x="5747728" y="851738"/>
            <a:ext cx="91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Ital"/>
              </a:rPr>
              <a:t>positive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A4DA66-19C8-4593-9732-70D1AAFB4DA8}"/>
              </a:ext>
            </a:extLst>
          </p:cNvPr>
          <p:cNvSpPr/>
          <p:nvPr/>
        </p:nvSpPr>
        <p:spPr>
          <a:xfrm>
            <a:off x="7068786" y="781092"/>
            <a:ext cx="98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Ital"/>
              </a:rPr>
              <a:t>negative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1E1D7D-214C-40C6-8963-C9BA68BC5D79}"/>
              </a:ext>
            </a:extLst>
          </p:cNvPr>
          <p:cNvCxnSpPr>
            <a:cxnSpLocks/>
          </p:cNvCxnSpPr>
          <p:nvPr/>
        </p:nvCxnSpPr>
        <p:spPr>
          <a:xfrm>
            <a:off x="6194148" y="1130237"/>
            <a:ext cx="25359" cy="2899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48BCCE-0EF5-4EA5-80EA-BB57671C7F6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34770" y="1087131"/>
            <a:ext cx="517759" cy="3186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E51A4E7-831F-4F20-A82F-2C4112824440}"/>
              </a:ext>
            </a:extLst>
          </p:cNvPr>
          <p:cNvSpPr/>
          <p:nvPr/>
        </p:nvSpPr>
        <p:spPr>
          <a:xfrm>
            <a:off x="5520519" y="1413221"/>
            <a:ext cx="1707907" cy="37672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0DE7D5-EBF8-4851-906D-2FCF4674688F}"/>
              </a:ext>
            </a:extLst>
          </p:cNvPr>
          <p:cNvSpPr/>
          <p:nvPr/>
        </p:nvSpPr>
        <p:spPr>
          <a:xfrm>
            <a:off x="7761369" y="1405825"/>
            <a:ext cx="982320" cy="37672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2111CC-5839-437A-92CA-F51C50A6EA3E}"/>
              </a:ext>
            </a:extLst>
          </p:cNvPr>
          <p:cNvSpPr/>
          <p:nvPr/>
        </p:nvSpPr>
        <p:spPr>
          <a:xfrm>
            <a:off x="526217" y="1974704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1.2 Limitation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5A070D-5B79-4B50-88FA-2A4FA3D9F1F1}"/>
              </a:ext>
            </a:extLst>
          </p:cNvPr>
          <p:cNvSpPr/>
          <p:nvPr/>
        </p:nvSpPr>
        <p:spPr>
          <a:xfrm>
            <a:off x="855888" y="2405255"/>
            <a:ext cx="8602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Limitation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The current attention mechanism may lead to a given aspect mistakenly attending to syntactically unrelated context words as descriptors.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1C8D0-1748-4516-8B99-8051E83F1827}"/>
              </a:ext>
            </a:extLst>
          </p:cNvPr>
          <p:cNvSpPr/>
          <p:nvPr/>
        </p:nvSpPr>
        <p:spPr>
          <a:xfrm>
            <a:off x="1542540" y="30182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latin typeface="NimbusRomNo9L-ReguItal"/>
              </a:rPr>
              <a:t>True:  Its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size</a:t>
            </a:r>
            <a:r>
              <a:rPr lang="en-US" altLang="zh-CN" i="1" dirty="0">
                <a:latin typeface="NimbusRomNo9L-ReguItal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ideal</a:t>
            </a:r>
            <a:r>
              <a:rPr lang="en-US" altLang="zh-CN" i="1" dirty="0">
                <a:latin typeface="NimbusRomNo9L-ReguItal"/>
              </a:rPr>
              <a:t> and the </a:t>
            </a:r>
            <a:r>
              <a:rPr lang="en-US" altLang="zh-CN" b="1" i="1" dirty="0">
                <a:solidFill>
                  <a:srgbClr val="00B050"/>
                </a:solidFill>
                <a:latin typeface="NimbusRomNo9L-ReguItal"/>
              </a:rPr>
              <a:t>weight</a:t>
            </a:r>
            <a:r>
              <a:rPr lang="en-US" altLang="zh-CN" i="1" dirty="0">
                <a:latin typeface="NimbusRomNo9L-ReguItal"/>
              </a:rPr>
              <a:t> is </a:t>
            </a:r>
            <a:r>
              <a:rPr lang="en-US" altLang="zh-CN" b="1" i="1" dirty="0">
                <a:solidFill>
                  <a:srgbClr val="00B050"/>
                </a:solidFill>
                <a:latin typeface="NimbusRomNo9L-ReguItal"/>
              </a:rPr>
              <a:t>acceptable</a:t>
            </a:r>
            <a:r>
              <a:rPr lang="en-US" altLang="zh-CN" i="1" dirty="0">
                <a:latin typeface="NimbusRomNo9L-ReguItal"/>
              </a:rPr>
              <a:t>.</a:t>
            </a:r>
          </a:p>
          <a:p>
            <a:r>
              <a:rPr lang="en-US" altLang="zh-CN" i="1" dirty="0">
                <a:latin typeface="NimbusRomNo9L-ReguItal"/>
              </a:rPr>
              <a:t>False: Its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size</a:t>
            </a:r>
            <a:r>
              <a:rPr lang="en-US" altLang="zh-CN" i="1" dirty="0">
                <a:latin typeface="NimbusRomNo9L-ReguItal"/>
              </a:rPr>
              <a:t> is </a:t>
            </a:r>
            <a:r>
              <a:rPr lang="en-US" altLang="zh-CN" b="1" i="1" dirty="0">
                <a:solidFill>
                  <a:srgbClr val="00B050"/>
                </a:solidFill>
                <a:latin typeface="NimbusRomNo9L-ReguItal"/>
              </a:rPr>
              <a:t>ideal</a:t>
            </a:r>
            <a:r>
              <a:rPr lang="en-US" altLang="zh-CN" i="1" dirty="0">
                <a:latin typeface="NimbusRomNo9L-ReguItal"/>
              </a:rPr>
              <a:t> and the </a:t>
            </a:r>
            <a:r>
              <a:rPr lang="en-US" altLang="zh-CN" b="1" i="1" dirty="0">
                <a:solidFill>
                  <a:srgbClr val="00B050"/>
                </a:solidFill>
                <a:latin typeface="NimbusRomNo9L-ReguItal"/>
              </a:rPr>
              <a:t>weight</a:t>
            </a:r>
            <a:r>
              <a:rPr lang="en-US" altLang="zh-CN" i="1" dirty="0">
                <a:latin typeface="NimbusRomNo9L-ReguItal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acceptable</a:t>
            </a:r>
            <a:r>
              <a:rPr lang="en-US" altLang="zh-CN" i="1" dirty="0">
                <a:latin typeface="NimbusRomNo9L-ReguItal"/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9169DB-C1D8-4040-BA97-6603387DBE8D}"/>
              </a:ext>
            </a:extLst>
          </p:cNvPr>
          <p:cNvSpPr/>
          <p:nvPr/>
        </p:nvSpPr>
        <p:spPr>
          <a:xfrm>
            <a:off x="855887" y="3631459"/>
            <a:ext cx="9127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Method 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 et al. (2018) imposed some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syntactical constraints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on attention weights.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(the effect of syntactical structure was not fully exploited.)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054694-C06F-495C-AE41-0C4F4FE0F93E}"/>
              </a:ext>
            </a:extLst>
          </p:cNvPr>
          <p:cNvSpPr/>
          <p:nvPr/>
        </p:nvSpPr>
        <p:spPr>
          <a:xfrm>
            <a:off x="855888" y="4577326"/>
            <a:ext cx="8602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Limitation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An aspect is usually determined by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phrases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The CNN-based models can only perceive multi-word features as consecutive words. 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41E0AF-8152-47CF-8F6F-47D17474F67E}"/>
              </a:ext>
            </a:extLst>
          </p:cNvPr>
          <p:cNvSpPr/>
          <p:nvPr/>
        </p:nvSpPr>
        <p:spPr>
          <a:xfrm>
            <a:off x="1839100" y="51947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latin typeface="NimbusRomNo9L-ReguItal"/>
              </a:rPr>
              <a:t>True:  The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staff</a:t>
            </a:r>
            <a:r>
              <a:rPr lang="en-US" altLang="zh-CN" i="1" dirty="0">
                <a:latin typeface="NimbusRomNo9L-ReguItal"/>
              </a:rPr>
              <a:t> </a:t>
            </a:r>
            <a:r>
              <a:rPr lang="en-US" altLang="zh-CN" i="1" dirty="0">
                <a:solidFill>
                  <a:srgbClr val="00B050"/>
                </a:solidFill>
                <a:latin typeface="NimbusRomNo9L-ReguItal"/>
              </a:rPr>
              <a:t>should be</a:t>
            </a:r>
            <a:r>
              <a:rPr lang="en-US" altLang="zh-CN" i="1" dirty="0">
                <a:latin typeface="NimbusRomNo9L-ReguItal"/>
              </a:rPr>
              <a:t> a bit </a:t>
            </a:r>
            <a:r>
              <a:rPr lang="en-US" altLang="zh-CN" i="1" dirty="0">
                <a:solidFill>
                  <a:srgbClr val="00B050"/>
                </a:solidFill>
                <a:latin typeface="NimbusRomNo9L-ReguItal"/>
              </a:rPr>
              <a:t>more friendly</a:t>
            </a:r>
            <a:r>
              <a:rPr lang="en-US" altLang="zh-CN" i="1" dirty="0">
                <a:latin typeface="NimbusRomNo9L-ReguItal"/>
              </a:rPr>
              <a:t>. 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49154D-72CD-4550-8F3A-C46C2C67D104}"/>
              </a:ext>
            </a:extLst>
          </p:cNvPr>
          <p:cNvSpPr/>
          <p:nvPr/>
        </p:nvSpPr>
        <p:spPr>
          <a:xfrm>
            <a:off x="6094996" y="5358431"/>
            <a:ext cx="112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Ital"/>
              </a:rPr>
              <a:t>(negative)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A82D92-61EA-4178-8440-4DF980155054}"/>
              </a:ext>
            </a:extLst>
          </p:cNvPr>
          <p:cNvSpPr/>
          <p:nvPr/>
        </p:nvSpPr>
        <p:spPr>
          <a:xfrm>
            <a:off x="1839100" y="55231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latin typeface="NimbusRomNo9L-ReguItal"/>
              </a:rPr>
              <a:t>False:  The </a:t>
            </a:r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staff</a:t>
            </a:r>
            <a:r>
              <a:rPr lang="en-US" altLang="zh-CN" i="1" dirty="0">
                <a:latin typeface="NimbusRomNo9L-ReguItal"/>
              </a:rPr>
              <a:t> should be a bit </a:t>
            </a:r>
            <a:r>
              <a:rPr lang="en-US" altLang="zh-CN" i="1" dirty="0">
                <a:solidFill>
                  <a:srgbClr val="00B050"/>
                </a:solidFill>
                <a:latin typeface="NimbusRomNo9L-ReguItal"/>
              </a:rPr>
              <a:t>more friendly</a:t>
            </a:r>
            <a:r>
              <a:rPr lang="en-US" altLang="zh-CN" i="1" dirty="0">
                <a:latin typeface="NimbusRomNo9L-ReguItal"/>
              </a:rPr>
              <a:t>.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C52F14-1CB8-4E15-9615-5357DA2805F6}"/>
              </a:ext>
            </a:extLst>
          </p:cNvPr>
          <p:cNvSpPr/>
          <p:nvPr/>
        </p:nvSpPr>
        <p:spPr>
          <a:xfrm>
            <a:off x="6124271" y="5707576"/>
            <a:ext cx="105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Ital"/>
              </a:rPr>
              <a:t>(positive)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B407E9-AA41-4AC3-9914-1845AFAC7D98}"/>
              </a:ext>
            </a:extLst>
          </p:cNvPr>
          <p:cNvSpPr/>
          <p:nvPr/>
        </p:nvSpPr>
        <p:spPr>
          <a:xfrm>
            <a:off x="855886" y="6003775"/>
            <a:ext cx="9127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Method 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RNNs?</a:t>
            </a:r>
          </a:p>
        </p:txBody>
      </p:sp>
    </p:spTree>
    <p:extLst>
      <p:ext uri="{BB962C8B-B14F-4D97-AF65-F5344CB8AC3E}">
        <p14:creationId xmlns:p14="http://schemas.microsoft.com/office/powerpoint/2010/main" val="27845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1" y="215790"/>
            <a:ext cx="2364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Introduction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5ADF67-D3D2-49F5-AE98-A706AC6E68B3}"/>
              </a:ext>
            </a:extLst>
          </p:cNvPr>
          <p:cNvSpPr/>
          <p:nvPr/>
        </p:nvSpPr>
        <p:spPr>
          <a:xfrm>
            <a:off x="526218" y="918213"/>
            <a:ext cx="199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1.3 Contribution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5A070D-5B79-4B50-88FA-2A4FA3D9F1F1}"/>
              </a:ext>
            </a:extLst>
          </p:cNvPr>
          <p:cNvSpPr/>
          <p:nvPr/>
        </p:nvSpPr>
        <p:spPr>
          <a:xfrm>
            <a:off x="876359" y="1381673"/>
            <a:ext cx="8602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We propose to exploit syntactical dependency structures within a sentence and resolve the long-range multi-word dependency issue for aspect-based sentiment classification.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D04B7C-1CEF-47DF-A614-2D30A9052C60}"/>
              </a:ext>
            </a:extLst>
          </p:cNvPr>
          <p:cNvSpPr/>
          <p:nvPr/>
        </p:nvSpPr>
        <p:spPr>
          <a:xfrm>
            <a:off x="876359" y="2368353"/>
            <a:ext cx="860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We propose a novel Aspect-specific GCN model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E13486-D9FA-4BD3-9853-6FCBB7B96372}"/>
              </a:ext>
            </a:extLst>
          </p:cNvPr>
          <p:cNvSpPr/>
          <p:nvPr/>
        </p:nvSpPr>
        <p:spPr>
          <a:xfrm>
            <a:off x="876359" y="2814432"/>
            <a:ext cx="8602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experiment results verify the importance of leveraging syntactical information and long-range word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2359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1" y="215790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 GCN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相关论文（主要是构图方法）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EFEDE3-DC83-4186-A96E-5B7D3ED844AC}"/>
              </a:ext>
            </a:extLst>
          </p:cNvPr>
          <p:cNvSpPr/>
          <p:nvPr/>
        </p:nvSpPr>
        <p:spPr>
          <a:xfrm>
            <a:off x="478451" y="849974"/>
            <a:ext cx="6578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2.1 Graph Convolutional Networks for Text Classification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47B0F-DA35-4443-BB13-76B05FA4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56" y="1330024"/>
            <a:ext cx="5319072" cy="263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786CD3-971D-44E0-80F3-FA997C7D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28" y="1878565"/>
            <a:ext cx="5710336" cy="1628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9C9B54-9197-44E0-ABC3-B48633CA2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57" y="4820432"/>
            <a:ext cx="6181725" cy="9429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4AA334-3184-4771-A6C3-9691731A674F}"/>
              </a:ext>
            </a:extLst>
          </p:cNvPr>
          <p:cNvSpPr/>
          <p:nvPr/>
        </p:nvSpPr>
        <p:spPr>
          <a:xfrm>
            <a:off x="833021" y="4315683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本文使用一个简单的二层图卷积网络，结构如下：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E6F2FA-BE88-4D48-9EC9-3C2DB24ECE49}"/>
              </a:ext>
            </a:extLst>
          </p:cNvPr>
          <p:cNvSpPr/>
          <p:nvPr/>
        </p:nvSpPr>
        <p:spPr>
          <a:xfrm>
            <a:off x="1194179" y="3507475"/>
            <a:ext cx="2449773" cy="163773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758175-DA1C-445B-932F-2938576AF4CD}"/>
              </a:ext>
            </a:extLst>
          </p:cNvPr>
          <p:cNvSpPr/>
          <p:nvPr/>
        </p:nvSpPr>
        <p:spPr>
          <a:xfrm>
            <a:off x="3464510" y="3761538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归一化操作，防止过大的度对结果产生不利影响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1" y="215790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 GCN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相关论文（主要是构图方法）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EFEDE3-DC83-4186-A96E-5B7D3ED844AC}"/>
              </a:ext>
            </a:extLst>
          </p:cNvPr>
          <p:cNvSpPr/>
          <p:nvPr/>
        </p:nvSpPr>
        <p:spPr>
          <a:xfrm>
            <a:off x="478451" y="849974"/>
            <a:ext cx="9786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2.2 Graph Convolution over Pruned Dependency Trees Improves Relation Extraction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2B7DD-C58A-4182-B73F-77B9E341B7FA}"/>
              </a:ext>
            </a:extLst>
          </p:cNvPr>
          <p:cNvSpPr/>
          <p:nvPr/>
        </p:nvSpPr>
        <p:spPr>
          <a:xfrm>
            <a:off x="694015" y="142918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本文使用句法树进行构图：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61B68D-787E-418B-979B-65A61453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7" y="1798513"/>
            <a:ext cx="5915025" cy="1333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30A06E8-285B-461B-AA61-A8492F56E88F}"/>
              </a:ext>
            </a:extLst>
          </p:cNvPr>
          <p:cNvSpPr/>
          <p:nvPr/>
        </p:nvSpPr>
        <p:spPr>
          <a:xfrm>
            <a:off x="7116438" y="18899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表示邻接矩阵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3C3D78C-123C-4222-BCE2-C538B8C7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6" y="1869051"/>
            <a:ext cx="417892" cy="4110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136D7B-5DD9-4DC7-A68F-4A91AAD79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6" y="2303827"/>
            <a:ext cx="593012" cy="40068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1A1FA5-3224-476A-A0FA-E1F0F52C1531}"/>
              </a:ext>
            </a:extLst>
          </p:cNvPr>
          <p:cNvSpPr/>
          <p:nvPr/>
        </p:nvSpPr>
        <p:spPr>
          <a:xfrm>
            <a:off x="7208802" y="2259238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表示第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层第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个节点的输入向量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84A41B-98C1-4132-9D17-5625D863A393}"/>
              </a:ext>
            </a:extLst>
          </p:cNvPr>
          <p:cNvSpPr/>
          <p:nvPr/>
        </p:nvSpPr>
        <p:spPr>
          <a:xfrm>
            <a:off x="691157" y="3107818"/>
            <a:ext cx="1102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在等式</a:t>
            </a:r>
            <a:r>
              <a:rPr lang="en-US" altLang="zh-CN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中片面地应用图卷积运算，可能会导致节点表示的结果大不相同，因为节点的度变化很大。</a:t>
            </a:r>
            <a:endParaRPr lang="en-US" altLang="zh-CN" b="1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因此他们进行了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归一化</a:t>
            </a:r>
            <a:r>
              <a:rPr lang="zh-CN" altLang="en-US" b="1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2B0F85A-63FC-4759-8C7A-15E7B385A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7" y="3771835"/>
            <a:ext cx="6457950" cy="12477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9FEAFB5-EEC0-44B4-901B-EA9E6A44E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6" y="3668034"/>
            <a:ext cx="473371" cy="5221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8139C76-EF81-4BD9-9501-3DA536A06359}"/>
              </a:ext>
            </a:extLst>
          </p:cNvPr>
          <p:cNvSpPr/>
          <p:nvPr/>
        </p:nvSpPr>
        <p:spPr>
          <a:xfrm>
            <a:off x="7216900" y="3744418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表示邻接矩阵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单位矩阵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594AF78-1F73-4A69-9780-5063D96D5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92" y="4366615"/>
            <a:ext cx="428625" cy="46672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15F6065-C5C0-418F-A92E-6993B31A2449}"/>
              </a:ext>
            </a:extLst>
          </p:cNvPr>
          <p:cNvSpPr/>
          <p:nvPr/>
        </p:nvSpPr>
        <p:spPr>
          <a:xfrm>
            <a:off x="7216900" y="43666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表示度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22765D-3CB4-48E1-BCE2-00B79D7BD5C6}"/>
              </a:ext>
            </a:extLst>
          </p:cNvPr>
          <p:cNvSpPr/>
          <p:nvPr/>
        </p:nvSpPr>
        <p:spPr>
          <a:xfrm>
            <a:off x="4326341" y="4228286"/>
            <a:ext cx="473371" cy="341553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8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Aspect-specific Graph Convolutional Network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BEB-7977-41BE-861F-BC319CFD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94" y="791569"/>
            <a:ext cx="6348490" cy="43577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79D7E45-D7BB-4F4C-8E81-FDDA1CFE125C}"/>
              </a:ext>
            </a:extLst>
          </p:cNvPr>
          <p:cNvSpPr/>
          <p:nvPr/>
        </p:nvSpPr>
        <p:spPr>
          <a:xfrm>
            <a:off x="62194" y="791569"/>
            <a:ext cx="4633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3.1 Embedding and Bidirectional LSTM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FC8BDF-8380-446D-A5BC-7F28E6202ABE}"/>
              </a:ext>
            </a:extLst>
          </p:cNvPr>
          <p:cNvSpPr/>
          <p:nvPr/>
        </p:nvSpPr>
        <p:spPr>
          <a:xfrm>
            <a:off x="286075" y="1272875"/>
            <a:ext cx="2517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Given a </a:t>
            </a:r>
            <a:r>
              <a:rPr lang="en-US" altLang="zh-CN" dirty="0">
                <a:latin typeface="CMMI10"/>
              </a:rPr>
              <a:t>n</a:t>
            </a:r>
            <a:r>
              <a:rPr lang="en-US" altLang="zh-CN" dirty="0">
                <a:latin typeface="NimbusRomNo9L-Regu"/>
              </a:rPr>
              <a:t>-word sentence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655F8-21D4-4D67-BA6B-EB2427610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0" y="1642207"/>
            <a:ext cx="2276475" cy="3714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ED2297E-85BA-426D-B08C-2D7BC6BC6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11" y="1699356"/>
            <a:ext cx="2905125" cy="257175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286507-BFD6-4CCF-9AD8-257F2257A2C9}"/>
              </a:ext>
            </a:extLst>
          </p:cNvPr>
          <p:cNvSpPr/>
          <p:nvPr/>
        </p:nvSpPr>
        <p:spPr>
          <a:xfrm>
            <a:off x="2504364" y="1642207"/>
            <a:ext cx="1890911" cy="400110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8FCD91-AE00-4094-A2BF-49525A756FE5}"/>
              </a:ext>
            </a:extLst>
          </p:cNvPr>
          <p:cNvSpPr/>
          <p:nvPr/>
        </p:nvSpPr>
        <p:spPr>
          <a:xfrm>
            <a:off x="3450313" y="124423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aspect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D6476A-9800-4B5E-B4E9-2629844F7E6C}"/>
              </a:ext>
            </a:extLst>
          </p:cNvPr>
          <p:cNvSpPr/>
          <p:nvPr/>
        </p:nvSpPr>
        <p:spPr>
          <a:xfrm>
            <a:off x="286075" y="21390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NimbusRomNo9L-Regu"/>
              </a:rPr>
              <a:t>Embedding matrix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AB0EAE9-9ACD-4C1D-A55A-BCBAF03FD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00" y="2149884"/>
            <a:ext cx="1581150" cy="39052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3E83712-EF69-4AC6-97D1-C27AD5FFDB03}"/>
              </a:ext>
            </a:extLst>
          </p:cNvPr>
          <p:cNvSpPr/>
          <p:nvPr/>
        </p:nvSpPr>
        <p:spPr>
          <a:xfrm>
            <a:off x="286075" y="2539165"/>
            <a:ext cx="192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Bidirectional LSTM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E6D9AA8-8E08-41E7-8915-734DE2B65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6" y="2939275"/>
            <a:ext cx="771525" cy="3429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9736407-860C-4C0D-9817-CBEAE3680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36" y="2905526"/>
            <a:ext cx="4572000" cy="371475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532455B-81C8-4A45-8BB8-7FA9E109D6D8}"/>
              </a:ext>
            </a:extLst>
          </p:cNvPr>
          <p:cNvSpPr/>
          <p:nvPr/>
        </p:nvSpPr>
        <p:spPr>
          <a:xfrm>
            <a:off x="2749280" y="2906769"/>
            <a:ext cx="1645995" cy="370231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E49D45-B9A0-49FF-A3DC-6E9B0FF8CB9E}"/>
              </a:ext>
            </a:extLst>
          </p:cNvPr>
          <p:cNvSpPr/>
          <p:nvPr/>
        </p:nvSpPr>
        <p:spPr>
          <a:xfrm>
            <a:off x="3785890" y="2549994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NimbusRomNo9L-ReguItal"/>
              </a:rPr>
              <a:t>aspect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56A30A-F308-4068-B702-CBA60FFD6952}"/>
              </a:ext>
            </a:extLst>
          </p:cNvPr>
          <p:cNvSpPr/>
          <p:nvPr/>
        </p:nvSpPr>
        <p:spPr>
          <a:xfrm>
            <a:off x="169256" y="4008777"/>
            <a:ext cx="4633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3.2 Obtaining Aspect-oriented Features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A0A73D-06EF-442B-90B5-E40B2AA31209}"/>
              </a:ext>
            </a:extLst>
          </p:cNvPr>
          <p:cNvSpPr/>
          <p:nvPr/>
        </p:nvSpPr>
        <p:spPr>
          <a:xfrm>
            <a:off x="767628" y="4430668"/>
            <a:ext cx="3018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Multi-layer graph convolution </a:t>
            </a:r>
          </a:p>
          <a:p>
            <a:r>
              <a:rPr lang="en-US" altLang="zh-CN" dirty="0">
                <a:latin typeface="NimbusRomNo9L-Regu"/>
              </a:rPr>
              <a:t>Aspect-specific masking</a:t>
            </a:r>
            <a:endParaRPr lang="zh-CN" alt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147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Aspect-specific Graph Convolutional Network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BEB-7977-41BE-861F-BC319CFD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4" y="709790"/>
            <a:ext cx="6348490" cy="435775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A56A30A-F308-4068-B702-CBA60FFD6952}"/>
              </a:ext>
            </a:extLst>
          </p:cNvPr>
          <p:cNvSpPr/>
          <p:nvPr/>
        </p:nvSpPr>
        <p:spPr>
          <a:xfrm>
            <a:off x="155506" y="846191"/>
            <a:ext cx="6004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3.3 Graph Convolution over Dependency Trees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96E87D-ED12-48AF-8111-6404CAE4FD08}"/>
              </a:ext>
            </a:extLst>
          </p:cNvPr>
          <p:cNvSpPr/>
          <p:nvPr/>
        </p:nvSpPr>
        <p:spPr>
          <a:xfrm>
            <a:off x="692735" y="1219931"/>
            <a:ext cx="2791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Un-directional </a:t>
            </a:r>
            <a:r>
              <a:rPr lang="en-US" altLang="zh-CN" dirty="0">
                <a:latin typeface="NimbusRomNo9L-Regu"/>
              </a:rPr>
              <a:t>:  ASGCN-DG</a:t>
            </a:r>
          </a:p>
          <a:p>
            <a:r>
              <a:rPr lang="en-US" altLang="zh-CN" b="1" i="1" dirty="0">
                <a:latin typeface="NimbusRomNo9L-Regu"/>
              </a:rPr>
              <a:t>Directional: </a:t>
            </a:r>
            <a:r>
              <a:rPr lang="en-US" altLang="zh-CN" dirty="0">
                <a:latin typeface="NimbusRomNo9L-Regu"/>
              </a:rPr>
              <a:t>ASGCN-DT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B3B4C-8D53-45E0-99F4-BB85C2E7D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5" y="1858603"/>
            <a:ext cx="3894157" cy="1280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10F589-1F2F-4375-A389-E3DF7FD53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56" y="3096600"/>
            <a:ext cx="3093988" cy="4267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27A6A8C-110D-4E33-B511-F67661965070}"/>
              </a:ext>
            </a:extLst>
          </p:cNvPr>
          <p:cNvSpPr/>
          <p:nvPr/>
        </p:nvSpPr>
        <p:spPr>
          <a:xfrm>
            <a:off x="1191993" y="3429000"/>
            <a:ext cx="42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is a function assigning position weights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91FADE-CC77-445D-ABB0-F20918F7F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8" y="3474482"/>
            <a:ext cx="600075" cy="3238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842D8C6-1A32-4D6B-B23A-41AAD5941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9" y="3798332"/>
            <a:ext cx="4924425" cy="18954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9C66C6-B724-4C4F-A4A0-420366795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5" y="5737335"/>
            <a:ext cx="49053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9458F6-A6BB-41B7-85A0-17C980CC13AC}"/>
              </a:ext>
            </a:extLst>
          </p:cNvPr>
          <p:cNvSpPr/>
          <p:nvPr/>
        </p:nvSpPr>
        <p:spPr>
          <a:xfrm>
            <a:off x="155506" y="846191"/>
            <a:ext cx="6004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4.1 Datasets and Experimental Settings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6DB43-F1A7-46A9-BBD8-420B9174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1353482"/>
            <a:ext cx="5038725" cy="5181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89C275-3782-41F6-B92A-72FE16BD0181}"/>
              </a:ext>
            </a:extLst>
          </p:cNvPr>
          <p:cNvSpPr/>
          <p:nvPr/>
        </p:nvSpPr>
        <p:spPr>
          <a:xfrm>
            <a:off x="6002038" y="24769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NimbusRomNo9L-Regu"/>
              </a:rPr>
              <a:t>300-dimensional pretrained </a:t>
            </a:r>
            <a:r>
              <a:rPr lang="en-US" altLang="zh-CN" dirty="0" err="1">
                <a:latin typeface="NimbusRomNo9L-Regu"/>
              </a:rPr>
              <a:t>GloVe</a:t>
            </a:r>
            <a:r>
              <a:rPr lang="en-US" altLang="zh-CN" dirty="0">
                <a:latin typeface="NimbusRomNo9L-Regu"/>
              </a:rPr>
              <a:t> vectors</a:t>
            </a:r>
          </a:p>
          <a:p>
            <a:r>
              <a:rPr lang="en-US" altLang="zh-CN" dirty="0">
                <a:latin typeface="NimbusRomNo9L-Regu"/>
              </a:rPr>
              <a:t>hidden state :300</a:t>
            </a:r>
          </a:p>
          <a:p>
            <a:r>
              <a:rPr lang="en-US" altLang="zh-CN" dirty="0">
                <a:latin typeface="NimbusRomNo9L-Regu"/>
              </a:rPr>
              <a:t>Adam: 0.001</a:t>
            </a:r>
          </a:p>
          <a:p>
            <a:r>
              <a:rPr lang="en-US" altLang="zh-CN" dirty="0">
                <a:latin typeface="NimbusRomNo9L-Regu"/>
              </a:rPr>
              <a:t>L2-regularization is 0.00001</a:t>
            </a:r>
          </a:p>
          <a:p>
            <a:r>
              <a:rPr lang="en-US" altLang="zh-CN" dirty="0">
                <a:latin typeface="NimbusRomNo9L-Regu"/>
              </a:rPr>
              <a:t>batch size is 32.</a:t>
            </a:r>
          </a:p>
          <a:p>
            <a:r>
              <a:rPr lang="en-US" altLang="zh-CN" dirty="0" err="1">
                <a:latin typeface="NimbusRomNo9L-Regu"/>
              </a:rPr>
              <a:t>Layer_gcn</a:t>
            </a:r>
            <a:r>
              <a:rPr lang="en-US" altLang="zh-CN" dirty="0">
                <a:latin typeface="NimbusRomNo9L-Regu"/>
              </a:rPr>
              <a:t>: 2</a:t>
            </a:r>
          </a:p>
          <a:p>
            <a:r>
              <a:rPr lang="en-US" altLang="zh-CN" dirty="0">
                <a:latin typeface="NimbusRomNo9L-Regu"/>
              </a:rPr>
              <a:t>results : averaging 3 runs with random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00672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26CDEC-F601-488B-9A99-3DE5F554E081}"/>
              </a:ext>
            </a:extLst>
          </p:cNvPr>
          <p:cNvSpPr/>
          <p:nvPr/>
        </p:nvSpPr>
        <p:spPr>
          <a:xfrm>
            <a:off x="224660" y="215790"/>
            <a:ext cx="982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9458F6-A6BB-41B7-85A0-17C980CC13AC}"/>
              </a:ext>
            </a:extLst>
          </p:cNvPr>
          <p:cNvSpPr/>
          <p:nvPr/>
        </p:nvSpPr>
        <p:spPr>
          <a:xfrm>
            <a:off x="155506" y="846191"/>
            <a:ext cx="6004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4.2 Models for Comparison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A1D60F-C700-46AC-AAA8-5C75AF2E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5" y="1246301"/>
            <a:ext cx="10191750" cy="35718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72B4FE-4BED-4CB7-A39B-10AFA30E60CB}"/>
              </a:ext>
            </a:extLst>
          </p:cNvPr>
          <p:cNvSpPr/>
          <p:nvPr/>
        </p:nvSpPr>
        <p:spPr>
          <a:xfrm>
            <a:off x="1001567" y="4743125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Un-directional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D066CC-8E24-40F6-8523-1D9200326449}"/>
              </a:ext>
            </a:extLst>
          </p:cNvPr>
          <p:cNvSpPr/>
          <p:nvPr/>
        </p:nvSpPr>
        <p:spPr>
          <a:xfrm>
            <a:off x="73416" y="407951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NimbusRomNo9L-Regu"/>
              </a:rPr>
              <a:t>directional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D4A987-3DA1-45B8-81B4-8A8F4102357C}"/>
              </a:ext>
            </a:extLst>
          </p:cNvPr>
          <p:cNvSpPr/>
          <p:nvPr/>
        </p:nvSpPr>
        <p:spPr>
          <a:xfrm>
            <a:off x="1200765" y="5144150"/>
            <a:ext cx="8273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Effectiveness of ASGCN-DG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ASGCN-DG performs better than ASGCN-DT (</a:t>
            </a:r>
            <a:r>
              <a:rPr lang="en-US" altLang="zh-CN" b="1" dirty="0"/>
              <a:t>reason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   ASGCN-DG outperforms ASCNN on all datasets except REST14, illustrating ASGCN is better at capturing long-range word dependencies (</a:t>
            </a:r>
            <a:r>
              <a:rPr lang="en-US" altLang="zh-CN" b="1" dirty="0"/>
              <a:t>reason</a:t>
            </a:r>
            <a:r>
              <a:rPr lang="en-US" altLang="zh-CN" dirty="0"/>
              <a:t>)</a:t>
            </a:r>
          </a:p>
          <a:p>
            <a:endParaRPr lang="zh-CN" altLang="en-US" dirty="0">
              <a:latin typeface="NimbusRomNo9L-Regu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822281-7CDB-4A93-B8E3-2783565107A4}"/>
              </a:ext>
            </a:extLst>
          </p:cNvPr>
          <p:cNvSpPr/>
          <p:nvPr/>
        </p:nvSpPr>
        <p:spPr>
          <a:xfrm>
            <a:off x="7541286" y="4145737"/>
            <a:ext cx="3478709" cy="536265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411A90-A787-49BA-AF03-DC3CC2A9D769}"/>
              </a:ext>
            </a:extLst>
          </p:cNvPr>
          <p:cNvSpPr/>
          <p:nvPr/>
        </p:nvSpPr>
        <p:spPr>
          <a:xfrm>
            <a:off x="2389460" y="4145737"/>
            <a:ext cx="3478709" cy="536265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820</Words>
  <Application>Microsoft Office PowerPoint</Application>
  <PresentationFormat>宽屏</PresentationFormat>
  <Paragraphs>322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CMMI10</vt:lpstr>
      <vt:lpstr>NimbusRomNo9L-Regu</vt:lpstr>
      <vt:lpstr>NimbusRomNo9L-ReguItal</vt:lpstr>
      <vt:lpstr>等线</vt:lpstr>
      <vt:lpstr>等线 Light</vt:lpstr>
      <vt:lpstr>宋体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gongqiang lan</dc:creator>
  <cp:lastModifiedBy>gongqiang lan</cp:lastModifiedBy>
  <cp:revision>37</cp:revision>
  <dcterms:created xsi:type="dcterms:W3CDTF">2019-12-04T10:27:49Z</dcterms:created>
  <dcterms:modified xsi:type="dcterms:W3CDTF">2019-12-11T01:47:01Z</dcterms:modified>
</cp:coreProperties>
</file>