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7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8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0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0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2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DB1A-B918-40E9-B715-9E53B657DFB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DEE9-2968-4852-969E-C20187DE0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3.tm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logic-Driven Framework for Consistency of Neural Models</a:t>
            </a:r>
            <a:endParaRPr lang="zh-CN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EMNLP 2019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9654" y="1166013"/>
            <a:ext cx="4737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Paper reading</a:t>
            </a:r>
            <a:endParaRPr lang="zh-CN" altLang="en-US" sz="4000" b="1" dirty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492854"/>
            <a:ext cx="70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Made by </a:t>
            </a:r>
            <a:r>
              <a:rPr lang="en-US" altLang="zh-CN" dirty="0" err="1" smtClean="0"/>
              <a:t>Yuhan</a:t>
            </a:r>
            <a:r>
              <a:rPr lang="en-US" altLang="zh-CN" dirty="0" smtClean="0"/>
              <a:t> Liu, HLT-HITSZ, 2019-11-1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902" y="1138291"/>
            <a:ext cx="10515600" cy="432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Derivation details: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Minimizing inconsistency losses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3495" y="1687651"/>
            <a:ext cx="97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annotation consistency, we can write the universal quantifier as a conjunctions: 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00" y="2025178"/>
            <a:ext cx="2593302" cy="684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92346" y="3593162"/>
                <a:ext cx="2642710" cy="78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𝑜𝑏𝑗𝑒𝑐𝑡𝑖𝑣𝑒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46" y="3593162"/>
                <a:ext cx="2642710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5845409" y="2663420"/>
            <a:ext cx="174902" cy="82234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64983" y="2703204"/>
            <a:ext cx="2755474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Which means we should maximize the probabilities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5845409" y="4577114"/>
            <a:ext cx="174902" cy="82234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64983" y="4577114"/>
            <a:ext cx="2755474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other words, minimizing the negative log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639236" y="5593452"/>
                <a:ext cx="2587247" cy="78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ann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36" y="5593452"/>
                <a:ext cx="2587247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Minimizing inconsistency losses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55902" y="1138291"/>
            <a:ext cx="10515600" cy="432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Derivation details: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3495" y="1687651"/>
            <a:ext cx="97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symmetry consistency: 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5" y="2000735"/>
            <a:ext cx="3326207" cy="84499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596547" y="2236785"/>
            <a:ext cx="552323" cy="1472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55715" y="2000735"/>
                <a:ext cx="5119607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))∩(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15" y="2000735"/>
                <a:ext cx="5119607" cy="701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238943" y="2845157"/>
            <a:ext cx="2755474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Which means we should maximize the probabilities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5400000">
            <a:off x="6511049" y="3094680"/>
            <a:ext cx="931196" cy="1472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70" y="3776356"/>
            <a:ext cx="4302485" cy="794199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5400000">
            <a:off x="6511049" y="4962510"/>
            <a:ext cx="931196" cy="1472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70" y="5587524"/>
            <a:ext cx="4608821" cy="83510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38943" y="4712987"/>
            <a:ext cx="2755474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other words, minimizing the negative log space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Minimizing inconsistency losses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55902" y="1138291"/>
            <a:ext cx="10515600" cy="432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Derivation details: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3495" y="1687651"/>
            <a:ext cx="97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symmetry consistency: 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2" y="2308023"/>
            <a:ext cx="4192969" cy="1801937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958626" y="2902760"/>
            <a:ext cx="558459" cy="15955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566180" y="2476127"/>
                <a:ext cx="6550704" cy="12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  <m:sup/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1, 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80" y="2476127"/>
                <a:ext cx="6550704" cy="1284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867206" y="2308023"/>
            <a:ext cx="2497724" cy="8218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0"/>
            <a:endCxn id="13" idx="2"/>
          </p:cNvCxnSpPr>
          <p:nvPr/>
        </p:nvCxnSpPr>
        <p:spPr>
          <a:xfrm flipV="1">
            <a:off x="8116068" y="2064111"/>
            <a:ext cx="0" cy="2439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00851" y="1580068"/>
                <a:ext cx="6030433" cy="48404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𝑙𝑜𝑔𝑒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𝑙𝑜𝑔𝑒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𝑙𝑜𝑔𝑒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851" y="1580068"/>
                <a:ext cx="6030433" cy="484043"/>
              </a:xfrm>
              <a:prstGeom prst="rect">
                <a:avLst/>
              </a:prstGeom>
              <a:blipFill rotWithShape="0">
                <a:blip r:embed="rId4"/>
                <a:stretch>
                  <a:fillRect r="-404"/>
                </a:stretch>
              </a:blip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endCxn id="10" idx="0"/>
          </p:cNvCxnSpPr>
          <p:nvPr/>
        </p:nvCxnSpPr>
        <p:spPr>
          <a:xfrm>
            <a:off x="8116067" y="2064111"/>
            <a:ext cx="1" cy="2439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5400000">
            <a:off x="7665566" y="4299470"/>
            <a:ext cx="901000" cy="15955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96" y="4911210"/>
            <a:ext cx="4858527" cy="12945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195846" y="4012762"/>
            <a:ext cx="2135352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minimizing the negative log space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So the final goal of learning is to minimize: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Minimizing inconsistency losses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70" y="2445065"/>
            <a:ext cx="4810796" cy="6668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3288804"/>
            <a:ext cx="91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Here, the λ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s are hyperparameters to control the inﬂuence of each loss term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24147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Mirrored </a:t>
            </a:r>
            <a:r>
              <a:rPr lang="en-US" altLang="zh-CN" sz="2400" b="1" dirty="0"/>
              <a:t>Instances (M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000" dirty="0" smtClean="0"/>
              <a:t>Given a labeled example, we construct its mirrored version by swapping the premise and the hypothesis</a:t>
            </a:r>
            <a:endParaRPr lang="en-US" altLang="zh-CN" sz="2000" b="1" dirty="0"/>
          </a:p>
          <a:p>
            <a:r>
              <a:rPr lang="en-US" altLang="zh-CN" sz="2400" b="1" dirty="0"/>
              <a:t>Unlabeled Instance Triples (T)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sz="2200" dirty="0" smtClean="0"/>
              <a:t>we </a:t>
            </a:r>
            <a:r>
              <a:rPr lang="en-US" altLang="zh-CN" sz="2200" dirty="0"/>
              <a:t>sample 100k sentence </a:t>
            </a:r>
            <a:r>
              <a:rPr lang="en-US" altLang="zh-CN" sz="2200" dirty="0" smtClean="0"/>
              <a:t>triples from </a:t>
            </a:r>
            <a:r>
              <a:rPr lang="en-US" altLang="zh-CN" sz="2200" dirty="0"/>
              <a:t>MS COCO </a:t>
            </a:r>
            <a:r>
              <a:rPr lang="en-US" altLang="zh-CN" sz="2200" dirty="0" smtClean="0"/>
              <a:t>captions: sentences </a:t>
            </a:r>
            <a:r>
              <a:rPr lang="en-US" altLang="zh-CN" sz="2200" dirty="0"/>
              <a:t>(</a:t>
            </a:r>
            <a:r>
              <a:rPr lang="en-US" altLang="zh-CN" sz="2200" i="1" dirty="0"/>
              <a:t>P; H; Z</a:t>
            </a:r>
            <a:r>
              <a:rPr lang="en-US" altLang="zh-CN" sz="2200" dirty="0"/>
              <a:t>) gives the pairs (</a:t>
            </a:r>
            <a:r>
              <a:rPr lang="en-US" altLang="zh-CN" sz="2200" i="1" dirty="0"/>
              <a:t>P; H</a:t>
            </a:r>
            <a:r>
              <a:rPr lang="en-US" altLang="zh-CN" sz="2200" dirty="0"/>
              <a:t>), (</a:t>
            </a:r>
            <a:r>
              <a:rPr lang="en-US" altLang="zh-CN" sz="2200" i="1" dirty="0"/>
              <a:t>H; Z</a:t>
            </a:r>
            <a:r>
              <a:rPr lang="en-US" altLang="zh-CN" sz="2200" dirty="0"/>
              <a:t>)</a:t>
            </a:r>
            <a:r>
              <a:rPr lang="en-US" altLang="zh-CN" sz="2200" dirty="0" smtClean="0"/>
              <a:t> and (</a:t>
            </a:r>
            <a:r>
              <a:rPr lang="en-US" altLang="zh-CN" sz="2200" i="1" dirty="0"/>
              <a:t>P; Z</a:t>
            </a:r>
            <a:r>
              <a:rPr lang="en-US" altLang="zh-CN" sz="2200" dirty="0"/>
              <a:t>)</a:t>
            </a:r>
            <a:r>
              <a:rPr lang="en-US" altLang="zh-CN" sz="2200" dirty="0" smtClean="0"/>
              <a:t> </a:t>
            </a:r>
            <a:endParaRPr lang="en-US" altLang="zh-CN" dirty="0" smtClean="0"/>
          </a:p>
          <a:p>
            <a:r>
              <a:rPr lang="en-US" altLang="zh-CN" sz="2400" b="1" dirty="0"/>
              <a:t>Unlabeled Instance Pairs (U)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200" dirty="0"/>
              <a:t>For each sentence triple in the dataset T, we take the first example (</a:t>
            </a:r>
            <a:r>
              <a:rPr lang="en-US" altLang="zh-CN" sz="2200" i="1" dirty="0"/>
              <a:t>P; H</a:t>
            </a:r>
            <a:r>
              <a:rPr lang="en-US" altLang="zh-CN" sz="2200" dirty="0"/>
              <a:t>) and construct mirrored examples</a:t>
            </a:r>
            <a:r>
              <a:rPr lang="en-US" altLang="zh-CN" sz="22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Datasets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828" y="1221246"/>
            <a:ext cx="1040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 use </a:t>
            </a:r>
            <a:r>
              <a:rPr lang="en-US" altLang="zh-CN" sz="2400" dirty="0"/>
              <a:t>both of </a:t>
            </a:r>
            <a:r>
              <a:rPr lang="en-US" altLang="zh-CN" sz="2400" dirty="0" smtClean="0"/>
              <a:t>the SNLI </a:t>
            </a:r>
            <a:r>
              <a:rPr lang="en-US" altLang="zh-CN" sz="2400" dirty="0"/>
              <a:t>and </a:t>
            </a:r>
            <a:r>
              <a:rPr lang="en-US" altLang="zh-CN" sz="2400" dirty="0" err="1"/>
              <a:t>MultiNLI</a:t>
            </a:r>
            <a:r>
              <a:rPr lang="en-US" altLang="zh-CN" sz="2400" dirty="0"/>
              <a:t> to train our </a:t>
            </a:r>
            <a:r>
              <a:rPr lang="en-US" altLang="zh-CN" sz="2400" dirty="0" smtClean="0"/>
              <a:t>models. Besides, we construct both labeled and unlabeled datasets to consistency detection: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809" y="12384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Exploring inconsistency of neural models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Experiments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1" y="2050660"/>
            <a:ext cx="10197504" cy="33734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26177" y="3485770"/>
            <a:ext cx="2209289" cy="516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5400000">
            <a:off x="9721173" y="3605392"/>
            <a:ext cx="143870" cy="236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47701" y="3316339"/>
            <a:ext cx="2110331" cy="7386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i="0" dirty="0" err="1" smtClean="0">
                <a:solidFill>
                  <a:srgbClr val="000000"/>
                </a:solidFill>
                <a:effectLst/>
                <a:ea typeface="Cambria Math" panose="02040503050406030204" pitchFamily="18" charset="0"/>
              </a:rPr>
              <a:t>finetuning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ea typeface="Cambria Math" panose="02040503050406030204" pitchFamily="18" charset="0"/>
              </a:rPr>
              <a:t> twice does not improve much over models </a:t>
            </a:r>
            <a:r>
              <a:rPr lang="en-US" altLang="zh-CN" sz="1400" b="0" i="0" dirty="0" err="1" smtClean="0">
                <a:solidFill>
                  <a:srgbClr val="000000"/>
                </a:solidFill>
                <a:effectLst/>
                <a:ea typeface="Cambria Math" panose="02040503050406030204" pitchFamily="18" charset="0"/>
              </a:rPr>
              <a:t>finetuned</a:t>
            </a:r>
            <a:r>
              <a:rPr lang="en-US" altLang="zh-CN" sz="1400" b="0" i="0" dirty="0" smtClean="0">
                <a:solidFill>
                  <a:srgbClr val="000000"/>
                </a:solidFill>
                <a:effectLst/>
                <a:ea typeface="Cambria Math" panose="02040503050406030204" pitchFamily="18" charset="0"/>
              </a:rPr>
              <a:t> once</a:t>
            </a:r>
            <a:r>
              <a:rPr lang="en-US" altLang="zh-CN" sz="1400" dirty="0" smtClean="0">
                <a:ea typeface="Cambria Math" panose="02040503050406030204" pitchFamily="18" charset="0"/>
              </a:rPr>
              <a:t> 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9097" y="3414156"/>
            <a:ext cx="1963812" cy="95410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Stronger representations does </a:t>
            </a:r>
            <a:r>
              <a:rPr lang="en-US" altLang="zh-CN" sz="1400" dirty="0"/>
              <a:t>not necessarily </a:t>
            </a:r>
            <a:r>
              <a:rPr lang="en-US" altLang="zh-CN" sz="1400" dirty="0" smtClean="0"/>
              <a:t>mean more </a:t>
            </a:r>
            <a:r>
              <a:rPr lang="en-US" altLang="zh-CN" sz="1400" dirty="0"/>
              <a:t>consistent models</a:t>
            </a:r>
            <a:r>
              <a:rPr lang="en-US" altLang="zh-CN" sz="1400" dirty="0" smtClean="0"/>
              <a:t> 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2012909" y="3608505"/>
            <a:ext cx="257749" cy="28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12909" y="3891209"/>
            <a:ext cx="257749" cy="33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02609" y="2890485"/>
            <a:ext cx="1006454" cy="147777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614822" y="2890485"/>
            <a:ext cx="1006454" cy="147777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329461" y="5677157"/>
            <a:ext cx="3345640" cy="7386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transitivity consistency </a:t>
            </a:r>
            <a:r>
              <a:rPr lang="en-US" altLang="zh-CN" sz="1400" dirty="0" smtClean="0"/>
              <a:t>violations does </a:t>
            </a:r>
            <a:r>
              <a:rPr lang="en-US" altLang="zh-CN" sz="1400" dirty="0"/>
              <a:t>not reduce as much as symmetry </a:t>
            </a:r>
            <a:r>
              <a:rPr lang="en-US" altLang="zh-CN" sz="1400" dirty="0" smtClean="0"/>
              <a:t>consistency violations </a:t>
            </a:r>
            <a:endParaRPr lang="zh-CN" altLang="en-US" sz="1600" dirty="0"/>
          </a:p>
        </p:txBody>
      </p:sp>
      <p:cxnSp>
        <p:nvCxnSpPr>
          <p:cNvPr id="26" name="直接箭头连接符 25"/>
          <p:cNvCxnSpPr>
            <a:stCxn id="24" idx="0"/>
            <a:endCxn id="22" idx="2"/>
          </p:cNvCxnSpPr>
          <p:nvPr/>
        </p:nvCxnSpPr>
        <p:spPr>
          <a:xfrm flipH="1" flipV="1">
            <a:off x="6805836" y="4368263"/>
            <a:ext cx="1196445" cy="13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  <a:endCxn id="23" idx="2"/>
          </p:cNvCxnSpPr>
          <p:nvPr/>
        </p:nvCxnSpPr>
        <p:spPr>
          <a:xfrm flipV="1">
            <a:off x="8002281" y="4368263"/>
            <a:ext cx="1115768" cy="13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097" y="2291849"/>
            <a:ext cx="1963812" cy="7386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Inconsistencies have no relation with types of datasets</a:t>
            </a:r>
            <a:endParaRPr lang="zh-CN" altLang="en-US" sz="1600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2012909" y="2661181"/>
            <a:ext cx="257749" cy="34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</p:cNvCxnSpPr>
          <p:nvPr/>
        </p:nvCxnSpPr>
        <p:spPr>
          <a:xfrm>
            <a:off x="2012909" y="2661181"/>
            <a:ext cx="257749" cy="66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9" y="1739707"/>
            <a:ext cx="9633377" cy="5051561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Experiments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8028" y="1093376"/>
            <a:ext cx="1048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study the effect of symmetry and transitivity consistency losses in turn using the BERT models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73568" y="1908580"/>
            <a:ext cx="325256" cy="1890169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57528" y="1887998"/>
            <a:ext cx="325256" cy="1890169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73568" y="4349924"/>
            <a:ext cx="325256" cy="1890169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57528" y="4339633"/>
            <a:ext cx="325256" cy="1890169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8028" y="1370375"/>
            <a:ext cx="883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This suggests that label supervision does not explicitly encode the notion of consistency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0317"/>
            <a:ext cx="10515600" cy="2624596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Experiments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1262111"/>
            <a:ext cx="4402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Exploring the </a:t>
            </a:r>
            <a:r>
              <a:rPr lang="en-US" altLang="zh-CN" sz="2400" dirty="0"/>
              <a:t>i</a:t>
            </a:r>
            <a:r>
              <a:rPr lang="zh-CN" altLang="en-US" sz="2400" dirty="0" smtClean="0"/>
              <a:t>nteraction of 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osses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8395" y="4949558"/>
                <a:ext cx="1111037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 smtClean="0">
                    <a:solidFill>
                      <a:srgbClr val="000000"/>
                    </a:solidFill>
                    <a:effectLst/>
                  </a:rPr>
                  <a:t>lower symmetry/transitivity inconsistency generally does not reduce test accuracy.  But </a:t>
                </a:r>
                <a:r>
                  <a:rPr lang="en-US" altLang="zh-CN" dirty="0" smtClean="0"/>
                  <a:t>we do </a:t>
                </a:r>
                <a:r>
                  <a:rPr lang="en-US" altLang="zh-CN" dirty="0"/>
                  <a:t>not observe substantial improvement </a:t>
                </a:r>
                <a:r>
                  <a:rPr lang="en-US" altLang="zh-CN" dirty="0" smtClean="0"/>
                  <a:t>either.                   Showing the importance of defining </a:t>
                </a:r>
                <a:r>
                  <a:rPr lang="en-US" altLang="zh-C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Global violation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and </a:t>
                </a:r>
                <a:r>
                  <a:rPr lang="en-US" altLang="zh-CN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Conditional violation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for testing consistency.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5" y="4949558"/>
                <a:ext cx="1111037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39" t="-3046" r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2665091" y="5352374"/>
            <a:ext cx="748703" cy="140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039" y="1236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Distribution of Predictions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Experiments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96" y="2203827"/>
            <a:ext cx="3677227" cy="2478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4754" y="4811976"/>
            <a:ext cx="473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the number of constraint-violating(off</a:t>
            </a:r>
            <a:r>
              <a:rPr lang="en-US" altLang="zh-CN" dirty="0"/>
              <a:t>-</a:t>
            </a:r>
            <a:r>
              <a:rPr lang="zh-CN" altLang="en-US" dirty="0" smtClean="0"/>
              <a:t>diagonal) predictions signiﬁcantly dropped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67039" y="3412150"/>
            <a:ext cx="497090" cy="233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96969" y="3412150"/>
            <a:ext cx="497090" cy="233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3" idx="0"/>
          </p:cNvCxnSpPr>
          <p:nvPr/>
        </p:nvCxnSpPr>
        <p:spPr>
          <a:xfrm>
            <a:off x="5819839" y="1236481"/>
            <a:ext cx="47050" cy="53484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4754" y="5587819"/>
            <a:ext cx="5194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Neutral nearly doubled</a:t>
            </a:r>
            <a:r>
              <a:rPr lang="en-US" altLang="zh-CN" dirty="0" smtClean="0"/>
              <a:t>. This  meets our expectation.</a:t>
            </a:r>
          </a:p>
          <a:p>
            <a:r>
              <a:rPr lang="en-US" altLang="zh-CN" dirty="0" smtClean="0"/>
              <a:t>because the example pairs are constructed randomly </a:t>
            </a:r>
          </a:p>
          <a:p>
            <a:r>
              <a:rPr lang="en-US" altLang="zh-CN" dirty="0" smtClean="0"/>
              <a:t>sampled  from the same topic</a:t>
            </a:r>
            <a:endParaRPr lang="zh-CN" altLang="en-US" dirty="0"/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43" y="2203827"/>
            <a:ext cx="3891900" cy="260471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374207" y="4875017"/>
            <a:ext cx="4750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Clearly our framework mitigated the violation rates on all four statements.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proposed a framework to measure and mitigate model inconsistencies</a:t>
            </a:r>
          </a:p>
          <a:p>
            <a:r>
              <a:rPr lang="en-US" altLang="zh-CN" dirty="0" smtClean="0"/>
              <a:t>We construct logic rules into loss functions for model training</a:t>
            </a:r>
          </a:p>
          <a:p>
            <a:r>
              <a:rPr lang="en-US" altLang="zh-CN" dirty="0" smtClean="0"/>
              <a:t>We show models can be highly accurate and consistent at the same time with our framework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Conclusion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Why we proposes this framework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3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1. We could see progressively improving </a:t>
            </a:r>
            <a:r>
              <a:rPr lang="en-US" altLang="zh-CN" sz="2000" dirty="0"/>
              <a:t>performances </a:t>
            </a:r>
            <a:r>
              <a:rPr lang="en-US" altLang="zh-CN" sz="2000" dirty="0" smtClean="0"/>
              <a:t>from different models on </a:t>
            </a:r>
            <a:r>
              <a:rPr lang="en-US" altLang="zh-CN" sz="2000" dirty="0"/>
              <a:t>benchmarks such </a:t>
            </a:r>
            <a:r>
              <a:rPr lang="en-US" altLang="zh-CN" sz="2000" dirty="0" smtClean="0"/>
              <a:t>as GLUE. But, are models really becoming better?</a:t>
            </a:r>
          </a:p>
          <a:p>
            <a:pPr marL="0" indent="0">
              <a:buNone/>
            </a:pP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2. </a:t>
            </a:r>
            <a:r>
              <a:rPr lang="en-US" altLang="zh-CN" sz="2000" dirty="0"/>
              <a:t>Reasoning about language requires that </a:t>
            </a:r>
            <a:r>
              <a:rPr lang="en-US" altLang="zh-CN" sz="2000" dirty="0" smtClean="0"/>
              <a:t>a system </a:t>
            </a:r>
            <a:r>
              <a:rPr lang="en-US" altLang="zh-CN" sz="2000" dirty="0"/>
              <a:t>has the ability not only to draw </a:t>
            </a:r>
            <a:r>
              <a:rPr lang="en-US" altLang="zh-CN" sz="2000" dirty="0" smtClean="0"/>
              <a:t>correct inferences </a:t>
            </a:r>
            <a:r>
              <a:rPr lang="en-US" altLang="zh-CN" sz="2000" dirty="0"/>
              <a:t>about textual inputs, but also to be consistent its beliefs across various inputs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07692" y="4148553"/>
            <a:ext cx="10224096" cy="16312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Here is an example of consistency illustration(we focus on NLI task):</a:t>
            </a:r>
          </a:p>
          <a:p>
            <a:pPr lvl="1"/>
            <a:r>
              <a:rPr lang="en-US" altLang="zh-CN" sz="2000" i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John is on a train to Berlin.</a:t>
            </a:r>
            <a:b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i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 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John is traveling to Berlin.</a:t>
            </a:r>
            <a:b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i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 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John is having lunch in Berlin.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000" i="1" dirty="0"/>
              <a:t> </a:t>
            </a:r>
            <a:r>
              <a:rPr lang="en-US" altLang="zh-CN" sz="2000" dirty="0"/>
              <a:t>entails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000" i="1" dirty="0"/>
              <a:t> </a:t>
            </a:r>
            <a:r>
              <a:rPr lang="en-US" altLang="zh-CN" sz="2000" dirty="0"/>
              <a:t>and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contradicts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zh-CN" sz="2000" dirty="0" smtClean="0"/>
              <a:t> , </a:t>
            </a:r>
            <a:r>
              <a:rPr lang="en-US" altLang="zh-CN" sz="2000" dirty="0"/>
              <a:t>Using these two facts, we can </a:t>
            </a:r>
            <a:r>
              <a:rPr lang="en-US" altLang="zh-CN" sz="2000" dirty="0" smtClean="0"/>
              <a:t>infer that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000" i="1" dirty="0"/>
              <a:t> </a:t>
            </a:r>
            <a:r>
              <a:rPr lang="en-US" altLang="zh-CN" sz="2000" dirty="0"/>
              <a:t>contradicts </a:t>
            </a:r>
            <a:r>
              <a:rPr lang="en-US" altLang="zh-CN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Z.</a:t>
            </a:r>
            <a:r>
              <a:rPr lang="en-US" altLang="zh-CN" sz="2000" dirty="0" smtClean="0"/>
              <a:t> 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/>
              <a:t>QA</a:t>
            </a:r>
            <a:endParaRPr lang="zh-CN" altLang="en-US" sz="9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Why we proposes this framework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566" y="1075162"/>
            <a:ext cx="10352971" cy="16312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Here is an example of consistency illustration(we focus on NLI task):</a:t>
            </a:r>
          </a:p>
          <a:p>
            <a:pPr lvl="1"/>
            <a:r>
              <a:rPr lang="en-US" altLang="zh-CN" sz="2000" i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John is on a train to Berlin.</a:t>
            </a:r>
            <a:b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i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 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John is traveling to Berlin.</a:t>
            </a:r>
            <a:b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i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 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zh-CN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John is having lunch in Berlin.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000" i="1" dirty="0"/>
              <a:t> </a:t>
            </a:r>
            <a:r>
              <a:rPr lang="en-US" altLang="zh-CN" sz="2000" dirty="0"/>
              <a:t>entails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000" i="1" dirty="0"/>
              <a:t> </a:t>
            </a:r>
            <a:r>
              <a:rPr lang="en-US" altLang="zh-CN" sz="2000" dirty="0"/>
              <a:t>and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contradicts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zh-CN" sz="2000" dirty="0" smtClean="0"/>
              <a:t> , </a:t>
            </a:r>
            <a:r>
              <a:rPr lang="en-US" altLang="zh-CN" sz="2000" dirty="0"/>
              <a:t>Using these two facts, we can </a:t>
            </a:r>
            <a:r>
              <a:rPr lang="en-US" altLang="zh-CN" sz="2000" dirty="0" smtClean="0"/>
              <a:t>infer that 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000" i="1" dirty="0"/>
              <a:t> </a:t>
            </a:r>
            <a:r>
              <a:rPr lang="en-US" altLang="zh-CN" sz="2000" dirty="0"/>
              <a:t>contradicts </a:t>
            </a:r>
            <a:r>
              <a:rPr lang="en-US" altLang="zh-CN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Z.</a:t>
            </a:r>
            <a:r>
              <a:rPr lang="en-US" altLang="zh-CN" sz="2000" dirty="0" smtClean="0"/>
              <a:t> 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965" y="2816842"/>
            <a:ext cx="10469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In </a:t>
            </a:r>
            <a:r>
              <a:rPr lang="en-US" altLang="zh-CN" sz="2000" dirty="0"/>
              <a:t>other words, these </a:t>
            </a:r>
            <a:r>
              <a:rPr lang="en-US" altLang="zh-CN" sz="2000" dirty="0" smtClean="0"/>
              <a:t>three decisions </a:t>
            </a:r>
            <a:r>
              <a:rPr lang="en-US" altLang="zh-CN" sz="2000" dirty="0"/>
              <a:t>are not independent of each other. </a:t>
            </a:r>
            <a:r>
              <a:rPr lang="en-US" altLang="zh-CN" sz="2000" dirty="0" smtClean="0"/>
              <a:t>Any model </a:t>
            </a:r>
            <a:r>
              <a:rPr lang="en-US" altLang="zh-CN" sz="2000" dirty="0"/>
              <a:t>for textual inference should not violate </a:t>
            </a:r>
            <a:r>
              <a:rPr lang="en-US" altLang="zh-CN" sz="2000" dirty="0" smtClean="0"/>
              <a:t>this invariant </a:t>
            </a:r>
            <a:r>
              <a:rPr lang="en-US" altLang="zh-CN" sz="2000" dirty="0"/>
              <a:t>defined over any three </a:t>
            </a:r>
            <a:r>
              <a:rPr lang="en-US" altLang="zh-CN" sz="2000" dirty="0" smtClean="0"/>
              <a:t>sentences. 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25965" y="3539974"/>
            <a:ext cx="1054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 </a:t>
            </a:r>
            <a:r>
              <a:rPr lang="en-US" altLang="zh-CN" sz="2000" dirty="0"/>
              <a:t>Neither are today’s models trained to be consistent in this fashion, nor is consistency evaluated.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25965" y="4005358"/>
            <a:ext cx="1054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</a:t>
            </a:r>
            <a:r>
              <a:rPr lang="en-US" altLang="zh-CN" sz="2000" dirty="0" smtClean="0"/>
              <a:t>. Even state-of-the-art </a:t>
            </a:r>
            <a:r>
              <a:rPr lang="en-US" altLang="zh-CN" sz="2000" dirty="0"/>
              <a:t>models can be highly </a:t>
            </a:r>
            <a:r>
              <a:rPr lang="en-US" altLang="zh-CN" sz="2000" dirty="0" smtClean="0"/>
              <a:t>inconsistent in </a:t>
            </a:r>
            <a:r>
              <a:rPr lang="en-US" altLang="zh-CN" sz="2000" dirty="0"/>
              <a:t>their predictions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We define a mechanism to measure </a:t>
            </a:r>
            <a:r>
              <a:rPr lang="en-US" altLang="zh-CN" sz="2400" dirty="0" smtClean="0"/>
              <a:t>model inconsistency </a:t>
            </a:r>
            <a:r>
              <a:rPr lang="en-US" altLang="zh-CN" sz="2400" dirty="0"/>
              <a:t>with respect to </a:t>
            </a:r>
            <a:r>
              <a:rPr lang="en-US" altLang="zh-CN" sz="2400" dirty="0" smtClean="0"/>
              <a:t>declaratively specified </a:t>
            </a:r>
            <a:r>
              <a:rPr lang="en-US" altLang="zh-CN" sz="2400" dirty="0"/>
              <a:t>invariants.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/>
              <a:t>We present a framework that </a:t>
            </a:r>
            <a:r>
              <a:rPr lang="en-US" altLang="zh-CN" sz="2400" dirty="0" smtClean="0"/>
              <a:t>compiles knowledge </a:t>
            </a:r>
            <a:r>
              <a:rPr lang="en-US" altLang="zh-CN" sz="2400" dirty="0"/>
              <a:t>stated in first-order logic to </a:t>
            </a:r>
            <a:r>
              <a:rPr lang="en-US" altLang="zh-CN" sz="2400" dirty="0" smtClean="0"/>
              <a:t>loss functions </a:t>
            </a:r>
            <a:r>
              <a:rPr lang="en-US" altLang="zh-CN" sz="2400" dirty="0"/>
              <a:t>that mitigate inconsistency.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/>
              <a:t>We show that our learning framework </a:t>
            </a:r>
            <a:r>
              <a:rPr lang="en-US" altLang="zh-CN" sz="2400" dirty="0" smtClean="0"/>
              <a:t>can reduce </a:t>
            </a:r>
            <a:r>
              <a:rPr lang="en-US" altLang="zh-CN" sz="2400" dirty="0"/>
              <a:t>prediction inconsistencies even </a:t>
            </a:r>
            <a:r>
              <a:rPr lang="en-US" altLang="zh-CN" sz="2400" dirty="0" smtClean="0"/>
              <a:t>with small </a:t>
            </a:r>
            <a:r>
              <a:rPr lang="en-US" altLang="zh-CN" sz="2400" dirty="0"/>
              <a:t>amount of annotated examples </a:t>
            </a:r>
            <a:r>
              <a:rPr lang="en-US" altLang="zh-CN" sz="2400" dirty="0" smtClean="0"/>
              <a:t>without sacrificing </a:t>
            </a:r>
            <a:r>
              <a:rPr lang="en-US" altLang="zh-CN" sz="2400" dirty="0"/>
              <a:t>predictive accuracy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Contribution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288" y="2678655"/>
            <a:ext cx="10515600" cy="3053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不像命题逻辑只处理简单的陈述命题，一阶逻辑还额外包含了断言和量化</a:t>
            </a:r>
            <a:r>
              <a:rPr lang="zh-CN" altLang="en-US" sz="2000" dirty="0" smtClean="0"/>
              <a:t>。断言是</a:t>
            </a:r>
            <a:r>
              <a:rPr lang="zh-CN" altLang="en-US" sz="2000" dirty="0"/>
              <a:t>一个会传回真或伪的</a:t>
            </a:r>
            <a:r>
              <a:rPr lang="zh-CN" altLang="en-US" sz="2000" dirty="0" smtClean="0"/>
              <a:t>函数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HIT is a Chinese </a:t>
            </a:r>
            <a:r>
              <a:rPr lang="en-US" altLang="zh-CN" sz="2000" dirty="0"/>
              <a:t>u</a:t>
            </a:r>
            <a:r>
              <a:rPr lang="en-US" altLang="zh-CN" sz="2000" dirty="0" smtClean="0"/>
              <a:t>niversity.</a:t>
            </a:r>
          </a:p>
          <a:p>
            <a:pPr marL="0" indent="0">
              <a:buNone/>
            </a:pPr>
            <a:r>
              <a:rPr lang="en-US" altLang="zh-CN" sz="2000" dirty="0" smtClean="0"/>
              <a:t>Thu is a Chinese university.</a:t>
            </a:r>
          </a:p>
          <a:p>
            <a:pPr marL="0" indent="0">
              <a:buNone/>
            </a:pPr>
            <a:r>
              <a:rPr lang="zh-CN" altLang="en-US" sz="2000" dirty="0" smtClean="0"/>
              <a:t>则有断言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Is_Chinese_university</a:t>
            </a:r>
            <a:r>
              <a:rPr lang="en-US" altLang="zh-CN" sz="2000" dirty="0" smtClean="0"/>
              <a:t>(a).</a:t>
            </a:r>
          </a:p>
          <a:p>
            <a:pPr marL="0" indent="0">
              <a:buNone/>
            </a:pPr>
            <a:r>
              <a:rPr lang="en-US" altLang="zh-CN" sz="2000" dirty="0" err="1" smtClean="0"/>
              <a:t>Is_Chinese_university</a:t>
            </a:r>
            <a:r>
              <a:rPr lang="zh-CN" altLang="en-US" sz="2000" dirty="0" smtClean="0"/>
              <a:t>为一个语法实体，决定</a:t>
            </a:r>
            <a:r>
              <a:rPr lang="zh-CN" altLang="en-US" sz="2000" dirty="0"/>
              <a:t>哪些符号的组合是一阶逻辑内的合法表示</a:t>
            </a:r>
            <a:r>
              <a:rPr lang="zh-CN" altLang="en-US" sz="2000" dirty="0" smtClean="0"/>
              <a:t>式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What is first order logic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288" y="1244193"/>
            <a:ext cx="9465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命题逻辑（</a:t>
            </a:r>
            <a:r>
              <a:rPr lang="en-US" altLang="zh-CN" dirty="0"/>
              <a:t>Propositional Logic</a:t>
            </a:r>
            <a:r>
              <a:rPr lang="zh-CN" altLang="en-US" dirty="0"/>
              <a:t>）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 形</a:t>
            </a:r>
            <a:r>
              <a:rPr lang="zh-CN" altLang="en-US" dirty="0"/>
              <a:t>如 </a:t>
            </a:r>
            <a:r>
              <a:rPr lang="en-US" altLang="zh-CN" dirty="0"/>
              <a:t>¬P</a:t>
            </a:r>
            <a:r>
              <a:rPr lang="zh-CN" altLang="en-US" dirty="0"/>
              <a:t>，</a:t>
            </a:r>
            <a:r>
              <a:rPr lang="en-US" altLang="zh-CN" dirty="0"/>
              <a:t>P∧Q</a:t>
            </a:r>
            <a:r>
              <a:rPr lang="zh-CN" altLang="en-US" dirty="0"/>
              <a:t>，</a:t>
            </a:r>
            <a:r>
              <a:rPr lang="en-US" altLang="zh-CN" dirty="0"/>
              <a:t>P∨Q</a:t>
            </a:r>
            <a:r>
              <a:rPr lang="zh-CN" altLang="en-US" dirty="0"/>
              <a:t>，</a:t>
            </a:r>
            <a:r>
              <a:rPr lang="en-US" altLang="zh-CN" dirty="0"/>
              <a:t>P → Q </a:t>
            </a:r>
            <a:r>
              <a:rPr lang="zh-CN" altLang="en-US" dirty="0"/>
              <a:t>，</a:t>
            </a:r>
            <a:r>
              <a:rPr lang="en-US" altLang="zh-CN" dirty="0"/>
              <a:t>P↔Q</a:t>
            </a:r>
            <a:r>
              <a:rPr lang="zh-CN" altLang="en-US" dirty="0"/>
              <a:t>的语句，值为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 推理</a:t>
            </a:r>
            <a:r>
              <a:rPr lang="zh-CN" altLang="en-US" dirty="0"/>
              <a:t>规则较简单，往往通过（</a:t>
            </a:r>
            <a:r>
              <a:rPr lang="en-US" altLang="zh-CN" dirty="0"/>
              <a:t>1.</a:t>
            </a:r>
            <a:r>
              <a:rPr lang="zh-CN" altLang="en-US" dirty="0"/>
              <a:t>真值表 </a:t>
            </a:r>
            <a:r>
              <a:rPr lang="en-US" altLang="zh-CN" dirty="0"/>
              <a:t>2.</a:t>
            </a:r>
            <a:r>
              <a:rPr lang="zh-CN" altLang="en-US" dirty="0"/>
              <a:t>为数不多的推理</a:t>
            </a:r>
            <a:r>
              <a:rPr lang="zh-CN" altLang="en-US" dirty="0" smtClean="0"/>
              <a:t>规则）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 缺点</a:t>
            </a:r>
            <a:r>
              <a:rPr lang="zh-CN" altLang="en-US" dirty="0"/>
              <a:t>，不能或者很难表示复杂的语句，不能记录推理过程中的</a:t>
            </a:r>
            <a:r>
              <a:rPr lang="zh-CN" altLang="en-US" dirty="0" smtClean="0"/>
              <a:t>变化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easure and mitigate (in)consistency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968" y="12057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We could write constraints about </a:t>
            </a:r>
            <a:r>
              <a:rPr lang="en-US" altLang="zh-CN" sz="2000" i="1" dirty="0" smtClean="0"/>
              <a:t>a collection of examples</a:t>
            </a:r>
            <a:r>
              <a:rPr lang="en-US" altLang="zh-CN" sz="2000" dirty="0" smtClean="0"/>
              <a:t>(perhaps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labeled) as a conjunction of statements in logic: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000" dirty="0" smtClean="0"/>
              <a:t> are Boolean formulas</a:t>
            </a:r>
          </a:p>
          <a:p>
            <a:r>
              <a:rPr lang="en-US" altLang="zh-CN" sz="2000" dirty="0" smtClean="0"/>
              <a:t>We could consider </a:t>
            </a:r>
            <a:r>
              <a:rPr lang="en-US" altLang="zh-CN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000" dirty="0" smtClean="0"/>
              <a:t> as </a:t>
            </a:r>
            <a:r>
              <a:rPr lang="en-US" altLang="zh-CN" sz="2000" dirty="0"/>
              <a:t>antecedents and consequents</a:t>
            </a:r>
            <a:r>
              <a:rPr lang="en-US" altLang="zh-CN" sz="2000" dirty="0" smtClean="0"/>
              <a:t> constructed from </a:t>
            </a:r>
            <a:r>
              <a:rPr lang="en-US" altLang="zh-CN" sz="2000" dirty="0"/>
              <a:t>model predictions on </a:t>
            </a:r>
            <a:r>
              <a:rPr lang="en-US" altLang="zh-CN" sz="2000" dirty="0" smtClean="0"/>
              <a:t>examples</a:t>
            </a:r>
            <a:br>
              <a:rPr lang="en-US" altLang="zh-CN" sz="2000" dirty="0" smtClean="0"/>
            </a:b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41" y="1892000"/>
            <a:ext cx="2285533" cy="852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932927"/>
                  </p:ext>
                </p:extLst>
              </p:nvPr>
            </p:nvGraphicFramePr>
            <p:xfrm>
              <a:off x="1884714" y="395002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L(X)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R(X)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∩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𝐶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𝐶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∩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¬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𝐶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932927"/>
                  </p:ext>
                </p:extLst>
              </p:nvPr>
            </p:nvGraphicFramePr>
            <p:xfrm>
              <a:off x="1884714" y="395002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L(X)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R(X)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0" t="-109836" r="-10045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150" t="-109836" r="-450" b="-31475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50" t="-206452" r="-10045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100150" t="-206452" r="-450" b="-20967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50" t="-311475" r="-1004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100150" t="-311475" r="-450" b="-1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0" t="-411475" r="-1004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50" t="-411475" r="-450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8291"/>
            <a:ext cx="9410444" cy="1077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An evaluation metric should:</a:t>
            </a:r>
          </a:p>
          <a:p>
            <a:pPr lvl="1"/>
            <a:r>
              <a:rPr lang="en-US" altLang="zh-CN" sz="2000" dirty="0" smtClean="0"/>
              <a:t>Quantify the inconsistency of predictions</a:t>
            </a:r>
          </a:p>
          <a:p>
            <a:pPr lvl="1"/>
            <a:r>
              <a:rPr lang="en-US" altLang="zh-CN" sz="2000" dirty="0" smtClean="0"/>
              <a:t>Generalize classification error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easure and mitigate (in)consistency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38199" y="2135422"/>
                <a:ext cx="10515600" cy="4246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400" dirty="0" smtClean="0"/>
                  <a:t>We define two types of errors: </a:t>
                </a:r>
                <a:r>
                  <a:rPr lang="en-US" altLang="zh-CN" sz="2400" i="1" dirty="0" smtClean="0"/>
                  <a:t>global</a:t>
                </a:r>
                <a:r>
                  <a:rPr lang="en-US" altLang="zh-CN" sz="2400" dirty="0" smtClean="0"/>
                  <a:t> and </a:t>
                </a:r>
                <a:r>
                  <a:rPr lang="en-US" altLang="zh-CN" sz="2400" i="1" dirty="0" smtClean="0"/>
                  <a:t>conditional</a:t>
                </a:r>
                <a:r>
                  <a:rPr lang="en-US" altLang="zh-CN" sz="2400" dirty="0" smtClean="0"/>
                  <a:t> violation</a:t>
                </a:r>
              </a:p>
              <a:p>
                <a:pPr lvl="1"/>
                <a:r>
                  <a:rPr lang="en-US" altLang="zh-CN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Global violation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 </a:t>
                </a:r>
                <a:r>
                  <a:rPr lang="en-US" altLang="zh-CN" sz="2000" dirty="0" smtClean="0"/>
                  <a:t>the fraction </a:t>
                </a:r>
                <a:r>
                  <a:rPr lang="en-US" altLang="zh-CN" sz="2000" dirty="0"/>
                  <a:t>of examples in a dataset </a:t>
                </a:r>
                <a:r>
                  <a:rPr lang="en-US" altLang="zh-CN" sz="2000" i="1" dirty="0"/>
                  <a:t>D </a:t>
                </a:r>
                <a:r>
                  <a:rPr lang="en-US" altLang="zh-CN" sz="2000" dirty="0"/>
                  <a:t>where any constraint is </a:t>
                </a:r>
                <a:r>
                  <a:rPr lang="en-US" altLang="zh-CN" sz="2000" dirty="0" smtClean="0"/>
                  <a:t>violated</a:t>
                </a:r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 smtClean="0"/>
                  <a:t> </a:t>
                </a:r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lvl="1"/>
                <a:r>
                  <a:rPr lang="en-US" altLang="zh-CN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Conditional violation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 </a:t>
                </a:r>
                <a:r>
                  <a:rPr lang="en-US" altLang="zh-CN" sz="2000" dirty="0" smtClean="0"/>
                  <a:t>only consider those examples where the antecedent holds because if the antecedent is not satisﬁed, the statement becomes trivially true.</a:t>
                </a:r>
                <a:br>
                  <a:rPr lang="en-US" altLang="zh-CN" sz="2000" dirty="0" smtClean="0"/>
                </a:b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135422"/>
                <a:ext cx="10515600" cy="4246967"/>
              </a:xfrm>
              <a:prstGeom prst="rect">
                <a:avLst/>
              </a:prstGeom>
              <a:blipFill rotWithShape="0">
                <a:blip r:embed="rId2"/>
                <a:stretch>
                  <a:fillRect l="-870" t="-2009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26" y="3075221"/>
            <a:ext cx="3876147" cy="123821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7" y="5234931"/>
            <a:ext cx="3298423" cy="14546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188" y="1132153"/>
            <a:ext cx="10515600" cy="334779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How to convert discrete declarative constraints into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standard loss-driven </a:t>
            </a:r>
            <a:r>
              <a:rPr lang="en-US" altLang="zh-CN" sz="2400" dirty="0"/>
              <a:t>learning </a:t>
            </a:r>
            <a:r>
              <a:rPr lang="en-US" altLang="zh-CN" sz="2400" dirty="0" smtClean="0"/>
              <a:t>paradigm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is a challenge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To solve this, we could using </a:t>
            </a:r>
            <a:r>
              <a:rPr lang="en-US" altLang="zh-CN" sz="2400" dirty="0"/>
              <a:t>t-norms to deterministically </a:t>
            </a:r>
            <a:r>
              <a:rPr lang="en-US" altLang="zh-CN" sz="2400" dirty="0" smtClean="0"/>
              <a:t>compile rules </a:t>
            </a:r>
            <a:r>
              <a:rPr lang="en-US" altLang="zh-CN" sz="2400" dirty="0"/>
              <a:t>into differentiable loss functions.</a:t>
            </a:r>
            <a:r>
              <a:rPr lang="en-US" altLang="zh-CN" sz="2400" dirty="0" smtClean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</a:t>
            </a:r>
            <a:r>
              <a:rPr lang="en-US" altLang="zh-CN" sz="2400" dirty="0" smtClean="0"/>
              <a:t>treat predicted </a:t>
            </a:r>
            <a:r>
              <a:rPr lang="en-US" altLang="zh-CN" sz="2400" dirty="0"/>
              <a:t>label probabilities as soft surrogates </a:t>
            </a:r>
            <a:r>
              <a:rPr lang="en-US" altLang="zh-CN" sz="2400" dirty="0" smtClean="0"/>
              <a:t>for Boolean </a:t>
            </a:r>
            <a:r>
              <a:rPr lang="en-US" altLang="zh-CN" sz="2400" dirty="0"/>
              <a:t>decisions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Minimizing inconsistency losses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405346" y="1876786"/>
            <a:ext cx="196381" cy="50322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405345" y="3061328"/>
            <a:ext cx="196381" cy="50322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70" y="4262648"/>
            <a:ext cx="7529636" cy="20712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734735"/>
          </a:xfrm>
        </p:spPr>
        <p:txBody>
          <a:bodyPr/>
          <a:lstStyle/>
          <a:p>
            <a:r>
              <a:rPr lang="en-US" altLang="zh-CN" dirty="0" smtClean="0"/>
              <a:t>To minimizing losses, we focus on three kind of consistency requirements:</a:t>
            </a:r>
          </a:p>
          <a:p>
            <a:pPr lvl="1"/>
            <a:r>
              <a:rPr lang="en-US" altLang="zh-CN" sz="2000" dirty="0" smtClean="0"/>
              <a:t>Annotation Consistency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sz="2000" dirty="0" smtClean="0"/>
              <a:t>Symmetry Consistency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sz="2000" dirty="0" smtClean="0"/>
              <a:t>Transitivity Consistency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Minimizing inconsistency losses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22" y="2479291"/>
            <a:ext cx="4284918" cy="52484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22" y="3257169"/>
            <a:ext cx="4788146" cy="45506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22" y="4081590"/>
            <a:ext cx="4192969" cy="1801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39" y="0"/>
            <a:ext cx="975361" cy="7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1066</Words>
  <Application>Microsoft Office PowerPoint</Application>
  <PresentationFormat>宽屏</PresentationFormat>
  <Paragraphs>126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Office 主题</vt:lpstr>
      <vt:lpstr>A logic-Driven Framework for Consistency of Neural Models</vt:lpstr>
      <vt:lpstr> Why we proposes this framework</vt:lpstr>
      <vt:lpstr>PowerPoint 演示文稿</vt:lpstr>
      <vt:lpstr> Contribution</vt:lpstr>
      <vt:lpstr>PowerPoint 演示文稿</vt:lpstr>
      <vt:lpstr> Measure and mitigate (in)consistency</vt:lpstr>
      <vt:lpstr> Measure and mitigate (in)consistency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logic-Driven Framework for Consistency of Neural Models</dc:title>
  <dc:creator>lenovo</dc:creator>
  <cp:lastModifiedBy>lenovo</cp:lastModifiedBy>
  <cp:revision>67</cp:revision>
  <dcterms:created xsi:type="dcterms:W3CDTF">2019-10-31T01:14:00Z</dcterms:created>
  <dcterms:modified xsi:type="dcterms:W3CDTF">2019-11-01T10:58:31Z</dcterms:modified>
</cp:coreProperties>
</file>