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98" autoAdjust="0"/>
  </p:normalViewPr>
  <p:slideViewPr>
    <p:cSldViewPr snapToGrid="0">
      <p:cViewPr varScale="1">
        <p:scale>
          <a:sx n="82" d="100"/>
          <a:sy n="82" d="100"/>
        </p:scale>
        <p:origin x="167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61482-6755-4ED8-925C-3FFEA358834F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EF4B-AF3D-40D8-836C-6C5C8BFA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2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55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18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3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5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5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28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41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94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6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6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7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0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4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44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7EF4B-AF3D-40D8-836C-6C5C8BFA27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9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93876-8E29-49DE-9530-0FEA4FADF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A47DD7-A44B-4E7F-AFEB-CEC6D655A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37C3E-19D6-446F-B427-905D67CA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EEBE1-52F4-439B-916A-40883939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33580-9251-404A-A614-5F348020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02E23-549C-4D9E-8B88-0FC1E133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0911DF-4CF8-46F8-8EF4-77C5D069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872BC-4A83-4C44-A25B-5406F24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BEE0D-E5AD-4B26-AE1D-7D92D3C7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FB86-B7BC-4D74-A486-E7277647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6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F6E62E-B156-41CE-9245-5A6F7E43B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9854E-981A-47BD-B051-BFAA4CB20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A99DB-3CDD-46F7-8868-70317FDD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7685F-DD4F-40D9-B7FF-54757B24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0E826-68AA-4951-B9CD-F22B74AF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975E7-3DAC-4D1F-8DEF-1ABD3BFD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8701A-4970-428A-B181-1DD8FC3E5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2EA3A-9BEA-48C7-A9E9-83E8A727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1233F-1653-4D52-B878-D9426E85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255F1-DB3D-4413-9CD4-0FBD8F0F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1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9B06B-797E-40AE-8D5B-1A24EA0E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BF972-8B0C-432B-BF1D-010427EE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C9759-0BF5-46BA-A132-DD7C6C9F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F2F58-944A-494C-983B-A41C105A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6AB6A-BC68-4AB3-BB28-8EFE4A01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EC4CC-5959-436E-89D2-04BDD347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6D7D2-5F41-47CC-B352-338DF358F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3324C-A050-4B62-8CCC-396F47FFE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92DF57-1D1B-401E-AFE7-A5123E6A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8EEF2-7AD7-4217-B28A-0D636C0A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C4BC7-AB62-4451-88BC-1E10C56F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8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6FA1-8D1C-4D7E-91C0-FC7F0D1F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13E31-FB1C-4F87-AF6E-DA990C8A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A8220-D6D8-431B-999F-5291AC96A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70480-F11F-416E-8B31-C3920C3E3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67C895-0BC5-45E9-8604-5BA5E18DA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45312-AF1C-4B9F-A8F8-E10C1F2E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C502AF-303D-47B4-A610-6E7D387D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AD3BAD-3148-4F34-88E9-99A0A47F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B6933-E823-49A4-9197-C7317C1D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0AD9B8-4F70-46C2-A459-EFB6A40F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2760C-31B8-460F-951E-5FD2B3E5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917FD-5C12-49CE-93A6-0CF6DDCF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5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A5A5E-613D-4E6C-B6AA-F29E5629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6690F7-3B03-45F9-9D97-A73C9918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ED0AC-11A8-413C-BBE0-894EAA93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FA6DB-6443-44FB-B861-EC84F187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ACFDD-3910-4F3A-9EA2-3CC1DD6A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E6147C-92AD-454D-9670-AEC3D2429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7F7F4-D1B7-4657-9612-3FA6E27F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58643-0928-42DD-9873-F6840270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FA3BE-45E8-4F29-AFF8-454B2355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5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4F4FF-F604-4763-AB1B-62CFED9A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4AA476-D616-44BB-A156-322A2CE90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3F691-4481-4E56-B722-381FC183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5529A-6C7C-4AFC-9B8C-50A2E90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16AC7-4ECB-428A-909E-26C16485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6EA3C-41F4-44DB-BE03-D06C4B7E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1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047FF2-2394-4FB2-98F4-F93F9A6C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E9FE3-8CB0-4E07-87D1-A91749D2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0639E-EAA6-4AF7-8CDD-13C1E158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7EFF-4A36-441B-B7F5-150F1F6EFB96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3A21F-F3D3-410F-9F66-CA3C6647D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2AB3C-A08E-458E-80A9-315E9A028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5707-096A-4A63-B390-1290AD52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lllabiisc/WordGC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728CC-A11B-4DE3-B867-BD66C003D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664677"/>
            <a:ext cx="11506200" cy="1764323"/>
          </a:xfrm>
        </p:spPr>
        <p:txBody>
          <a:bodyPr>
            <a:noAutofit/>
          </a:bodyPr>
          <a:lstStyle/>
          <a:p>
            <a:pPr>
              <a:lnSpc>
                <a:spcPts val="4320"/>
              </a:lnSpc>
            </a:pPr>
            <a:r>
              <a:rPr lang="en-US" altLang="zh-CN" sz="3600" dirty="0">
                <a:latin typeface="+mn-lt"/>
              </a:rPr>
              <a:t>Incorporating Syntactic and Semantic Information in</a:t>
            </a:r>
            <a:br>
              <a:rPr lang="en-US" altLang="zh-CN" sz="3600" dirty="0">
                <a:latin typeface="+mn-lt"/>
              </a:rPr>
            </a:br>
            <a:r>
              <a:rPr lang="en-US" altLang="zh-CN" sz="3600" dirty="0">
                <a:latin typeface="+mn-lt"/>
              </a:rPr>
              <a:t>Word Embeddings using Graph Convolutional Networks</a:t>
            </a:r>
            <a:br>
              <a:rPr lang="en-US" altLang="zh-CN" sz="3600" dirty="0">
                <a:latin typeface="+mn-lt"/>
              </a:rPr>
            </a:br>
            <a:r>
              <a:rPr lang="en-US" altLang="zh-CN" sz="2800" dirty="0">
                <a:latin typeface="+mn-lt"/>
              </a:rPr>
              <a:t>(ACL 2019)</a:t>
            </a:r>
            <a:endParaRPr lang="zh-CN" altLang="en-US" sz="3600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5FCF36-0BEC-4F85-BB9B-F59EEB4AA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3548"/>
            <a:ext cx="9144000" cy="503237"/>
          </a:xfrm>
        </p:spPr>
        <p:txBody>
          <a:bodyPr/>
          <a:lstStyle/>
          <a:p>
            <a:r>
              <a:rPr lang="en-US" altLang="zh-CN" dirty="0"/>
              <a:t>Yiping Yin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0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26AB1-BF4E-42E3-ADB3-35D365B2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5F6D0-6EAF-41B5-9EB4-9250FF0F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08" y="1825625"/>
            <a:ext cx="43551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Baselines:</a:t>
            </a:r>
          </a:p>
          <a:p>
            <a:pPr marL="0" indent="0">
              <a:buNone/>
            </a:pPr>
            <a:r>
              <a:rPr lang="en-US" altLang="zh-CN" sz="2400" dirty="0" err="1"/>
              <a:t>synGCN</a:t>
            </a:r>
            <a:r>
              <a:rPr lang="en-US" altLang="zh-CN" sz="2400" dirty="0"/>
              <a:t>  &amp; 	Word2vec</a:t>
            </a:r>
          </a:p>
          <a:p>
            <a:pPr marL="1371600" lvl="3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GloVe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Deps</a:t>
            </a:r>
          </a:p>
          <a:p>
            <a:pPr marL="0" indent="0">
              <a:buNone/>
            </a:pPr>
            <a:r>
              <a:rPr lang="en-US" altLang="zh-CN" sz="2400" dirty="0"/>
              <a:t>		EXT</a:t>
            </a:r>
          </a:p>
          <a:p>
            <a:pPr marL="0" indent="0">
              <a:buNone/>
            </a:pPr>
            <a:r>
              <a:rPr lang="en-US" altLang="zh-CN" sz="2400" dirty="0" err="1"/>
              <a:t>semGCN</a:t>
            </a:r>
            <a:r>
              <a:rPr lang="en-US" altLang="zh-CN" sz="2400" dirty="0"/>
              <a:t> &amp; 	Retro-fit</a:t>
            </a:r>
          </a:p>
          <a:p>
            <a:pPr marL="0" indent="0">
              <a:buNone/>
            </a:pPr>
            <a:r>
              <a:rPr lang="en-US" altLang="zh-CN" sz="2400" dirty="0"/>
              <a:t>		Counter-fit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JointReps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1A540F-FEF6-4123-8B2E-30DE81CAFF95}"/>
              </a:ext>
            </a:extLst>
          </p:cNvPr>
          <p:cNvSpPr txBox="1"/>
          <p:nvPr/>
        </p:nvSpPr>
        <p:spPr>
          <a:xfrm>
            <a:off x="6096000" y="1825625"/>
            <a:ext cx="5990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Evaluation method:</a:t>
            </a:r>
          </a:p>
          <a:p>
            <a:r>
              <a:rPr lang="en-US" altLang="zh-CN" sz="2400" dirty="0"/>
              <a:t>Intrinsic tasks:</a:t>
            </a:r>
            <a:r>
              <a:rPr lang="zh-CN" altLang="en-US" sz="2400" dirty="0"/>
              <a:t>  </a:t>
            </a:r>
            <a:r>
              <a:rPr lang="en-US" altLang="zh-CN" sz="2400" dirty="0"/>
              <a:t>word</a:t>
            </a:r>
            <a:r>
              <a:rPr lang="zh-CN" altLang="en-US" sz="2400" dirty="0"/>
              <a:t> </a:t>
            </a:r>
            <a:r>
              <a:rPr lang="en-US" altLang="zh-CN" sz="2400" dirty="0"/>
              <a:t>similarity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		  Word analogy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	spearman correlation</a:t>
            </a:r>
          </a:p>
          <a:p>
            <a:r>
              <a:rPr lang="en-US" altLang="zh-CN" sz="2400" dirty="0"/>
              <a:t>		  Concept categorization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	cluster purity</a:t>
            </a:r>
          </a:p>
          <a:p>
            <a:r>
              <a:rPr lang="en-US" altLang="zh-CN" sz="2400" dirty="0"/>
              <a:t>Extrinsic tasks:  question answering</a:t>
            </a:r>
          </a:p>
          <a:p>
            <a:r>
              <a:rPr lang="en-US" altLang="zh-CN" sz="2400" dirty="0"/>
              <a:t>		  Part-of-speech</a:t>
            </a:r>
          </a:p>
          <a:p>
            <a:r>
              <a:rPr lang="en-US" altLang="zh-CN" sz="2400" dirty="0"/>
              <a:t>		  Co-reference resolution</a:t>
            </a:r>
          </a:p>
        </p:txBody>
      </p:sp>
    </p:spTree>
    <p:extLst>
      <p:ext uri="{BB962C8B-B14F-4D97-AF65-F5344CB8AC3E}">
        <p14:creationId xmlns:p14="http://schemas.microsoft.com/office/powerpoint/2010/main" val="305158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E025-79C0-4D18-9326-04E06DE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 – </a:t>
            </a:r>
            <a:r>
              <a:rPr lang="en-US" altLang="zh-CN" dirty="0" err="1">
                <a:latin typeface="+mn-lt"/>
              </a:rPr>
              <a:t>synGCN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264136-2863-4223-95B3-A85034E16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89980"/>
            <a:ext cx="10515600" cy="35492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C9395E-D69B-421D-9574-98BDD6141672}"/>
              </a:ext>
            </a:extLst>
          </p:cNvPr>
          <p:cNvSpPr txBox="1"/>
          <p:nvPr/>
        </p:nvSpPr>
        <p:spPr>
          <a:xfrm>
            <a:off x="10316307" y="3856892"/>
            <a:ext cx="187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9 out of 10 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C7E93E-ADCC-4F46-9836-74AC5DC546B6}"/>
              </a:ext>
            </a:extLst>
          </p:cNvPr>
          <p:cNvSpPr/>
          <p:nvPr/>
        </p:nvSpPr>
        <p:spPr>
          <a:xfrm>
            <a:off x="2485293" y="3941185"/>
            <a:ext cx="715108" cy="293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4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E025-79C0-4D18-9326-04E06DE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 – </a:t>
            </a:r>
            <a:r>
              <a:rPr lang="en-US" altLang="zh-CN" dirty="0" err="1">
                <a:latin typeface="+mn-lt"/>
              </a:rPr>
              <a:t>synGCN</a:t>
            </a:r>
            <a:endParaRPr lang="zh-CN" altLang="en-US" dirty="0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864B43-825D-4D2E-AFC1-C600EDEED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1690688"/>
            <a:ext cx="5953125" cy="4572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9C187D0-72C5-45CD-A408-2F8E340E8DBA}"/>
              </a:ext>
            </a:extLst>
          </p:cNvPr>
          <p:cNvSpPr/>
          <p:nvPr/>
        </p:nvSpPr>
        <p:spPr>
          <a:xfrm>
            <a:off x="5732585" y="2039815"/>
            <a:ext cx="879230" cy="410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1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E025-79C0-4D18-9326-04E06DE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 – </a:t>
            </a:r>
            <a:r>
              <a:rPr lang="en-US" altLang="zh-CN" dirty="0" err="1">
                <a:latin typeface="+mn-lt"/>
              </a:rPr>
              <a:t>semGCN</a:t>
            </a:r>
            <a:endParaRPr lang="zh-CN" altLang="en-US" dirty="0"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EDC19F-1463-40DD-A317-1F170008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M(X, R)</a:t>
            </a:r>
          </a:p>
          <a:p>
            <a:r>
              <a:rPr lang="en-US" altLang="zh-CN" sz="2400" dirty="0"/>
              <a:t>X is initialization embeddings; R is the types of semantic information.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163885-577F-4DCF-9081-CE50E9FC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9561"/>
            <a:ext cx="5638800" cy="1447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393D29E-8F46-4203-B3A3-99547142C3E8}"/>
              </a:ext>
            </a:extLst>
          </p:cNvPr>
          <p:cNvSpPr txBox="1"/>
          <p:nvPr/>
        </p:nvSpPr>
        <p:spPr>
          <a:xfrm>
            <a:off x="838200" y="4589664"/>
            <a:ext cx="491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For instance,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counter_fit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(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GloVe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2)</a:t>
            </a:r>
            <a:endParaRPr lang="zh-CN" altLang="en-US" sz="2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E025-79C0-4D18-9326-04E06DE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 – </a:t>
            </a:r>
            <a:r>
              <a:rPr lang="en-US" altLang="zh-CN" dirty="0" err="1">
                <a:latin typeface="+mn-lt"/>
              </a:rPr>
              <a:t>semGCN</a:t>
            </a:r>
            <a:endParaRPr lang="zh-CN" altLang="en-US" dirty="0"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C9395E-D69B-421D-9574-98BDD6141672}"/>
              </a:ext>
            </a:extLst>
          </p:cNvPr>
          <p:cNvSpPr txBox="1"/>
          <p:nvPr/>
        </p:nvSpPr>
        <p:spPr>
          <a:xfrm>
            <a:off x="10287001" y="3433395"/>
            <a:ext cx="190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13out of 15</a:t>
            </a:r>
            <a:endParaRPr lang="zh-CN" altLang="en-US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74C423-3CDF-4FBD-87AE-8E6E9CAA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9765"/>
            <a:ext cx="10330240" cy="383344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460E2D4-6340-49B0-9D84-A6DA928DD0D2}"/>
              </a:ext>
            </a:extLst>
          </p:cNvPr>
          <p:cNvSpPr/>
          <p:nvPr/>
        </p:nvSpPr>
        <p:spPr>
          <a:xfrm>
            <a:off x="3036277" y="3563815"/>
            <a:ext cx="433754" cy="222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39CB2F-06A2-4F21-B70B-795D21FD8233}"/>
              </a:ext>
            </a:extLst>
          </p:cNvPr>
          <p:cNvSpPr/>
          <p:nvPr/>
        </p:nvSpPr>
        <p:spPr>
          <a:xfrm>
            <a:off x="4583723" y="3563815"/>
            <a:ext cx="433754" cy="222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4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E025-79C0-4D18-9326-04E06DE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 – </a:t>
            </a:r>
            <a:r>
              <a:rPr lang="en-US" altLang="zh-CN" dirty="0" err="1">
                <a:latin typeface="+mn-lt"/>
              </a:rPr>
              <a:t>semGCN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7FBE29-5D59-46CD-B031-25407112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55" y="1500909"/>
            <a:ext cx="5869290" cy="52638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F4DACD-4C7D-483B-BC1D-15B1F98B92B1}"/>
              </a:ext>
            </a:extLst>
          </p:cNvPr>
          <p:cNvSpPr txBox="1"/>
          <p:nvPr/>
        </p:nvSpPr>
        <p:spPr>
          <a:xfrm>
            <a:off x="838199" y="1400175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Same semantic information – synonyms from PPDB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777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E025-79C0-4D18-9326-04E06DE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 – </a:t>
            </a:r>
            <a:r>
              <a:rPr lang="en-US" altLang="zh-CN" dirty="0" err="1">
                <a:latin typeface="+mn-lt"/>
              </a:rPr>
              <a:t>semGCN</a:t>
            </a:r>
            <a:r>
              <a:rPr lang="en-US" altLang="zh-CN" dirty="0">
                <a:latin typeface="+mn-lt"/>
              </a:rPr>
              <a:t> + </a:t>
            </a:r>
            <a:r>
              <a:rPr lang="en-US" altLang="zh-CN" dirty="0" err="1">
                <a:latin typeface="+mn-lt"/>
              </a:rPr>
              <a:t>ELMo</a:t>
            </a:r>
            <a:endParaRPr lang="zh-CN" altLang="en-US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327064-204D-4E09-AE47-404A912F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03" y="1781909"/>
            <a:ext cx="6445794" cy="38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3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1AA8A-BD56-4A08-A55C-A047E918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Discussion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1E207-B161-4682-A6B2-DD68DD01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Why use First-order GCN rather than more advanced GCN?</a:t>
            </a:r>
          </a:p>
          <a:p>
            <a:r>
              <a:rPr lang="en-US" altLang="zh-CN" sz="2400" dirty="0"/>
              <a:t>Superior performance at question answering task. –&gt; CCKS</a:t>
            </a:r>
          </a:p>
          <a:p>
            <a:r>
              <a:rPr lang="en-US" altLang="zh-CN" sz="2400" dirty="0"/>
              <a:t>Bert. </a:t>
            </a:r>
          </a:p>
          <a:p>
            <a:r>
              <a:rPr lang="en-US" altLang="zh-CN" sz="2400" dirty="0"/>
              <a:t>Application.</a:t>
            </a:r>
          </a:p>
          <a:p>
            <a:r>
              <a:rPr lang="en-US" altLang="zh-CN" sz="2400" dirty="0">
                <a:hlinkClick r:id="rId3"/>
              </a:rPr>
              <a:t>http://github.com/malllabiisc/WordGCN</a:t>
            </a:r>
            <a:r>
              <a:rPr lang="en-US" altLang="zh-CN" sz="2400" dirty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22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356DB-D68A-4B27-993A-C886FD48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overview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0B9BC-0AE3-49D0-AFC6-CB459B89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348"/>
            <a:ext cx="10515600" cy="4351338"/>
          </a:xfrm>
        </p:spPr>
        <p:txBody>
          <a:bodyPr/>
          <a:lstStyle/>
          <a:p>
            <a:r>
              <a:rPr lang="en-US" altLang="zh-CN" sz="2400" dirty="0"/>
              <a:t>Review of Word Embeddings</a:t>
            </a:r>
          </a:p>
          <a:p>
            <a:r>
              <a:rPr lang="en-US" altLang="zh-CN" sz="2400" dirty="0"/>
              <a:t>Review of Graph Convolutional Networks</a:t>
            </a:r>
          </a:p>
          <a:p>
            <a:r>
              <a:rPr lang="en-US" altLang="zh-CN" sz="2400" dirty="0"/>
              <a:t>Motivation</a:t>
            </a:r>
          </a:p>
          <a:p>
            <a:r>
              <a:rPr lang="en-US" altLang="zh-CN" sz="2400" dirty="0" err="1"/>
              <a:t>synGCN</a:t>
            </a:r>
            <a:endParaRPr lang="en-US" altLang="zh-CN" sz="2400" dirty="0"/>
          </a:p>
          <a:p>
            <a:r>
              <a:rPr lang="en-US" altLang="zh-CN" sz="2400" dirty="0" err="1"/>
              <a:t>semGCN</a:t>
            </a:r>
            <a:endParaRPr lang="en-US" altLang="zh-CN" sz="2400" dirty="0"/>
          </a:p>
          <a:p>
            <a:r>
              <a:rPr lang="en-US" altLang="zh-CN" sz="2400" dirty="0"/>
              <a:t>Experiments</a:t>
            </a:r>
          </a:p>
          <a:p>
            <a:r>
              <a:rPr lang="en-US" altLang="zh-CN" sz="2400" dirty="0"/>
              <a:t>Discussion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349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A797-EEC7-4BD4-9FD1-E705ABED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9AB8B-8441-459E-91E9-01CA0312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CBOW &amp; Skip-gram</a:t>
            </a:r>
          </a:p>
          <a:p>
            <a:r>
              <a:rPr lang="en-US" altLang="zh-CN" dirty="0"/>
              <a:t>Co-occurrence matrix</a:t>
            </a:r>
          </a:p>
          <a:p>
            <a:r>
              <a:rPr lang="en-US" altLang="zh-CN" dirty="0"/>
              <a:t>Syntax-based embeddings</a:t>
            </a:r>
          </a:p>
          <a:p>
            <a:r>
              <a:rPr lang="en-US" altLang="zh-CN" dirty="0"/>
              <a:t>Incorporating semantic knowledge sources</a:t>
            </a:r>
          </a:p>
          <a:p>
            <a:r>
              <a:rPr lang="en-US" altLang="zh-CN" dirty="0"/>
              <a:t>Graph convolutional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260281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A797-EEC7-4BD4-9FD1-E705ABED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Review of Graph Convolutional Networks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84F2F-79AF-46D0-8798-DAAD83AB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i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Definations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convolutional, because filter parameters are typically shared over all locations in the graph.</a:t>
            </a:r>
          </a:p>
          <a:p>
            <a:pPr marL="457200" lvl="1" indent="0">
              <a:buNone/>
            </a:pPr>
            <a:r>
              <a:rPr lang="en-US" altLang="zh-CN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G=(V, E)</a:t>
            </a:r>
          </a:p>
          <a:p>
            <a:pPr marL="457200" lvl="1" indent="0">
              <a:buNone/>
            </a:pPr>
            <a:r>
              <a:rPr lang="en-US" altLang="zh-CN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Z = f(X, A)</a:t>
            </a:r>
          </a:p>
          <a:p>
            <a:pPr marL="457200" lvl="1" indent="0">
              <a:buNone/>
            </a:pPr>
            <a:r>
              <a:rPr lang="en-US" altLang="zh-CN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</a:t>
            </a:r>
            <a:r>
              <a:rPr lang="en-US" altLang="zh-CN" i="1" baseline="30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(l+1) </a:t>
            </a:r>
            <a:r>
              <a:rPr lang="en-US" altLang="zh-CN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 f(H</a:t>
            </a:r>
            <a:r>
              <a:rPr lang="en-US" altLang="zh-CN" i="1" baseline="30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(l)</a:t>
            </a:r>
            <a:r>
              <a:rPr lang="en-US" altLang="zh-CN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A) , H</a:t>
            </a:r>
            <a:r>
              <a:rPr lang="en-US" altLang="zh-CN" i="1" baseline="30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(0)</a:t>
            </a:r>
            <a:r>
              <a:rPr lang="en-US" altLang="zh-CN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=X, H</a:t>
            </a:r>
            <a:r>
              <a:rPr lang="en-US" altLang="zh-CN" i="1" baseline="30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(L)</a:t>
            </a:r>
            <a:r>
              <a:rPr lang="en-US" altLang="zh-CN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=Z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ii. </a:t>
            </a:r>
            <a:r>
              <a:rPr lang="en-US" altLang="zh-CN" sz="2400" dirty="0" err="1"/>
              <a:t>Fomulations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10DCEA-70CC-434A-875F-4AAC4C9F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4467988"/>
            <a:ext cx="2771775" cy="742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8DA2D5-B90B-4B3E-B8F5-879DE37AB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77" y="4994825"/>
            <a:ext cx="3743325" cy="752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7CF551-4608-46EB-8706-BD86000C8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77" y="5647620"/>
            <a:ext cx="2914650" cy="9334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8DB3F2-4E4E-4AA1-AA42-9D9020868153}"/>
              </a:ext>
            </a:extLst>
          </p:cNvPr>
          <p:cNvSpPr txBox="1"/>
          <p:nvPr/>
        </p:nvSpPr>
        <p:spPr>
          <a:xfrm>
            <a:off x="5015279" y="5278288"/>
            <a:ext cx="473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A_hat</a:t>
            </a:r>
            <a:r>
              <a:rPr lang="en-US" altLang="zh-CN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A + I</a:t>
            </a:r>
            <a:r>
              <a:rPr lang="en-US" altLang="zh-C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; </a:t>
            </a:r>
            <a:r>
              <a:rPr lang="en-US" altLang="zh-CN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D_hat</a:t>
            </a:r>
            <a:r>
              <a:rPr lang="en-US" altLang="zh-CN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altLang="zh-C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is the degree matrix of </a:t>
            </a:r>
            <a:r>
              <a:rPr lang="en-US" altLang="zh-CN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A_hat</a:t>
            </a:r>
            <a:r>
              <a:rPr lang="en-US" altLang="zh-C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  <a:endParaRPr lang="zh-CN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9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979BA-17A3-43CD-95A0-16F72D8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Motivation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540E8-CB24-4E38-8AF3-E7DB83C4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Most existing word embedding methods utilize sequential context of a word to learn its embedding. (add co-occurrence statistics)</a:t>
            </a:r>
          </a:p>
          <a:p>
            <a:r>
              <a:rPr lang="en-US" altLang="zh-CN" sz="2400" dirty="0"/>
              <a:t>Some attempts that utilizing syntactic context of a word result in an explosion of the vocabulary size.</a:t>
            </a:r>
          </a:p>
          <a:p>
            <a:r>
              <a:rPr lang="en-US" altLang="zh-CN" sz="2400" dirty="0"/>
              <a:t>For instance,</a:t>
            </a:r>
          </a:p>
          <a:p>
            <a:pPr marL="0" indent="0">
              <a:buNone/>
            </a:pPr>
            <a:r>
              <a:rPr lang="en-US" altLang="zh-CN" sz="2400" i="1" dirty="0"/>
              <a:t>	Scientists discover water on Mars.</a:t>
            </a:r>
          </a:p>
          <a:p>
            <a:pPr marL="0" indent="0">
              <a:buNone/>
            </a:pPr>
            <a:r>
              <a:rPr lang="en-US" altLang="zh-CN" sz="2400" dirty="0"/>
              <a:t>	Vocabulary : {scientists, discover, water, on, Mars, </a:t>
            </a:r>
            <a:r>
              <a:rPr lang="en-US" altLang="zh-CN" sz="2400" dirty="0" err="1">
                <a:solidFill>
                  <a:srgbClr val="FF0000"/>
                </a:solidFill>
              </a:rPr>
              <a:t>scientists_subj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water_obj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mars_nmod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en-US" altLang="zh-CN" sz="2400" dirty="0"/>
              <a:t>…}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400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2586-6A61-4646-A4BF-BAEF513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</a:rPr>
              <a:t>synGCN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37BFAB-1357-4587-982E-FFFC9205F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52"/>
          <a:stretch/>
        </p:blipFill>
        <p:spPr>
          <a:xfrm>
            <a:off x="0" y="1909723"/>
            <a:ext cx="8219938" cy="47792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3B5C79-6AB9-4FAF-9335-1B505D6CA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47"/>
          <a:stretch/>
        </p:blipFill>
        <p:spPr>
          <a:xfrm>
            <a:off x="7665469" y="4422128"/>
            <a:ext cx="4424506" cy="14747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6DBC56-E3AB-4498-8291-4D6EA2E2937A}"/>
              </a:ext>
            </a:extLst>
          </p:cNvPr>
          <p:cNvSpPr txBox="1"/>
          <p:nvPr/>
        </p:nvSpPr>
        <p:spPr>
          <a:xfrm>
            <a:off x="7572688" y="2140353"/>
            <a:ext cx="43844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Sentence-level</a:t>
            </a:r>
          </a:p>
          <a:p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 = (w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w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…,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</a:t>
            </a:r>
            <a:r>
              <a:rPr lang="en-US" altLang="zh-CN" sz="2400" i="1" baseline="-25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n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</a:p>
          <a:p>
            <a:r>
              <a:rPr lang="en-US" altLang="zh-CN" sz="2400" dirty="0"/>
              <a:t>Dependency parse graph </a:t>
            </a:r>
          </a:p>
          <a:p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(V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E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 </a:t>
            </a:r>
            <a:r>
              <a:rPr lang="en-US" altLang="zh-CN" sz="2400" dirty="0"/>
              <a:t>– </a:t>
            </a:r>
            <a:r>
              <a:rPr lang="en-US" altLang="zh-CN" sz="2400" dirty="0" err="1"/>
              <a:t>CoreNLP</a:t>
            </a:r>
            <a:r>
              <a:rPr lang="en-US" altLang="zh-CN" sz="2400" dirty="0"/>
              <a:t> parser</a:t>
            </a:r>
          </a:p>
          <a:p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{w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w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…,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</a:t>
            </a:r>
            <a:r>
              <a:rPr lang="en-US" altLang="zh-CN" sz="2400" i="1" baseline="-25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n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}</a:t>
            </a:r>
          </a:p>
          <a:p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{(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</a:t>
            </a:r>
            <a:r>
              <a:rPr lang="en-US" altLang="zh-CN" sz="2400" i="1" baseline="-25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</a:t>
            </a:r>
            <a:r>
              <a:rPr lang="en-US" altLang="zh-CN" sz="2400" i="1" baseline="-25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</a:t>
            </a:r>
            <a:r>
              <a:rPr lang="en-US" altLang="zh-CN" sz="2400" i="1" baseline="-25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ij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)}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A </a:t>
            </a:r>
            <a:r>
              <a:rPr lang="en-US" altLang="zh-CN" sz="2400" dirty="0" err="1"/>
              <a:t>generalizatiojn</a:t>
            </a:r>
            <a:r>
              <a:rPr lang="en-US" altLang="zh-CN" sz="2400" dirty="0"/>
              <a:t> of CBOW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C2F99A-8A6C-4EF8-8F90-1FB4C9A1E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321" y="5663398"/>
            <a:ext cx="3944802" cy="9478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C11355-6674-4914-899A-45448998BC5F}"/>
              </a:ext>
            </a:extLst>
          </p:cNvPr>
          <p:cNvSpPr txBox="1"/>
          <p:nvPr/>
        </p:nvSpPr>
        <p:spPr>
          <a:xfrm>
            <a:off x="1019907" y="1477108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Window size influences the quality of  word embedding –&gt; edge-wise gating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CF5ADB-B7C1-4C4C-8A1F-D26DA072F347}"/>
              </a:ext>
            </a:extLst>
          </p:cNvPr>
          <p:cNvSpPr/>
          <p:nvPr/>
        </p:nvSpPr>
        <p:spPr>
          <a:xfrm>
            <a:off x="9478547" y="4940103"/>
            <a:ext cx="480646" cy="588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EEDDC5-7408-47E0-8921-8496A7CC0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956" y="5631056"/>
            <a:ext cx="3793167" cy="11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8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2586-6A61-4646-A4BF-BAEF513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</a:rPr>
              <a:t>semGCN</a:t>
            </a:r>
            <a:endParaRPr lang="zh-CN" altLang="en-US" dirty="0"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6DBC56-E3AB-4498-8291-4D6EA2E2937A}"/>
              </a:ext>
            </a:extLst>
          </p:cNvPr>
          <p:cNvSpPr txBox="1"/>
          <p:nvPr/>
        </p:nvSpPr>
        <p:spPr>
          <a:xfrm>
            <a:off x="6834554" y="2274838"/>
            <a:ext cx="3815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corpus-level</a:t>
            </a:r>
          </a:p>
          <a:p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 = (w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w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…,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</a:t>
            </a:r>
            <a:r>
              <a:rPr lang="en-US" altLang="zh-CN" sz="2400" i="1" baseline="-25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n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</a:p>
          <a:p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(V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E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 </a:t>
            </a:r>
          </a:p>
          <a:p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{w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w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…,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</a:t>
            </a:r>
            <a:r>
              <a:rPr lang="en-US" altLang="zh-CN" sz="2400" i="1" baseline="-25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n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}</a:t>
            </a:r>
            <a:endParaRPr lang="en-US" altLang="zh-CN" sz="2400" dirty="0"/>
          </a:p>
          <a:p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{(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</a:t>
            </a:r>
            <a:r>
              <a:rPr lang="en-US" altLang="zh-CN" sz="2400" i="1" baseline="-25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</a:t>
            </a:r>
            <a:r>
              <a:rPr lang="en-US" altLang="zh-CN" sz="2400" i="1" baseline="-25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j</a:t>
            </a:r>
            <a:r>
              <a:rPr lang="en-US" altLang="zh-CN" sz="2400" i="1" baseline="-2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</a:t>
            </a:r>
            <a:r>
              <a:rPr lang="en-US" altLang="zh-CN" sz="2400" i="1" baseline="-25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ij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4848DB-EA63-44C5-8434-8D03D851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4506"/>
            <a:ext cx="4355123" cy="52179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BB9ED3-C369-4040-AEE6-411CD15AEA3A}"/>
              </a:ext>
            </a:extLst>
          </p:cNvPr>
          <p:cNvSpPr txBox="1"/>
          <p:nvPr/>
        </p:nvSpPr>
        <p:spPr>
          <a:xfrm>
            <a:off x="838200" y="1391786"/>
            <a:ext cx="1070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Be capable of incorporating both symmetric as well as asymmetric information.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78A896-2670-447F-9068-643CE5624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495" y="4823549"/>
            <a:ext cx="4642921" cy="12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8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091F-B02A-47D5-8BF2-458300B8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Objective</a:t>
            </a:r>
            <a:endParaRPr lang="zh-CN" altLang="en-US" dirty="0">
              <a:latin typeface="+mn-lt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5DD302-0DA6-40D0-A2E6-A0AF17D7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5721" y="1791067"/>
            <a:ext cx="5367145" cy="14140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43891D-AD18-4C2C-A1F7-B2195201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" y="1738899"/>
            <a:ext cx="4814696" cy="14662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A3F78A-AA3E-4558-ABA7-C1B7699AE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373" y="3205103"/>
            <a:ext cx="4814696" cy="13260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E41B80-7F51-49F0-8D4E-8D7AE7EC180D}"/>
              </a:ext>
            </a:extLst>
          </p:cNvPr>
          <p:cNvSpPr txBox="1"/>
          <p:nvPr/>
        </p:nvSpPr>
        <p:spPr>
          <a:xfrm>
            <a:off x="838200" y="483950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Why not joint </a:t>
            </a:r>
            <a:r>
              <a:rPr lang="en-US" altLang="zh-CN" sz="2400" dirty="0" err="1"/>
              <a:t>synGCN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semGCN</a:t>
            </a:r>
            <a:r>
              <a:rPr lang="en-US" altLang="zh-CN" sz="2400" dirty="0"/>
              <a:t> model ?</a:t>
            </a:r>
          </a:p>
          <a:p>
            <a:r>
              <a:rPr lang="en-US" altLang="zh-CN" sz="2400" dirty="0"/>
              <a:t>Syntactic information is much greater than the semantic information. So the latter is not effectively utilized.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445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97A76-5EDA-49EC-9EF3-194C6631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858CD-B811-4EA4-BBF6-C2BC355C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Wikipedia corpus </a:t>
            </a:r>
          </a:p>
          <a:p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&lt;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num_words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&gt; &lt;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num_dep_rels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&gt; tok1 tok2 tok3 ...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tokn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dep_e1 dep_e2 ....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dep_em</a:t>
            </a:r>
            <a:endParaRPr lang="en-US" altLang="zh-CN" sz="2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dep_en</a:t>
            </a:r>
            <a:r>
              <a:rPr lang="en-US" altLang="zh-C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: </a:t>
            </a:r>
            <a:r>
              <a:rPr lang="en-US" altLang="zh-CN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source_token|destination_token|dep_rel_label</a:t>
            </a:r>
            <a:endParaRPr lang="en-US" altLang="zh-CN" sz="2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altLang="zh-CN" sz="2400" dirty="0"/>
              <a:t>Average sentence length: nearly 20 words</a:t>
            </a:r>
          </a:p>
          <a:p>
            <a:r>
              <a:rPr lang="en-US" altLang="zh-CN" sz="2400" dirty="0"/>
              <a:t># vocabulary size: 150000</a:t>
            </a:r>
          </a:p>
          <a:p>
            <a:r>
              <a:rPr lang="en-US" altLang="zh-CN" sz="2400" dirty="0"/>
              <a:t># sentences: 57 million</a:t>
            </a:r>
          </a:p>
          <a:p>
            <a:r>
              <a:rPr lang="en-US" altLang="zh-CN" sz="2400" dirty="0"/>
              <a:t># tokens: 1.1 billion </a:t>
            </a:r>
          </a:p>
          <a:p>
            <a:r>
              <a:rPr lang="en-US" altLang="zh-CN" sz="2400" dirty="0"/>
              <a:t>Syntactic dependencies: 1 billion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651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493</Words>
  <Application>Microsoft Office PowerPoint</Application>
  <PresentationFormat>宽屏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Adobe Devanagari</vt:lpstr>
      <vt:lpstr>Arial</vt:lpstr>
      <vt:lpstr>Wingdings</vt:lpstr>
      <vt:lpstr>Office 主题​​</vt:lpstr>
      <vt:lpstr>Incorporating Syntactic and Semantic Information in Word Embeddings using Graph Convolutional Networks (ACL 2019)</vt:lpstr>
      <vt:lpstr>overview</vt:lpstr>
      <vt:lpstr>Word Embeddings</vt:lpstr>
      <vt:lpstr>Review of Graph Convolutional Networks</vt:lpstr>
      <vt:lpstr>Motivation</vt:lpstr>
      <vt:lpstr>synGCN</vt:lpstr>
      <vt:lpstr>semGCN</vt:lpstr>
      <vt:lpstr>Objective</vt:lpstr>
      <vt:lpstr>Experiments</vt:lpstr>
      <vt:lpstr>Experiments</vt:lpstr>
      <vt:lpstr>Experiments – synGCN</vt:lpstr>
      <vt:lpstr>Experiments – synGCN</vt:lpstr>
      <vt:lpstr>Experiments – semGCN</vt:lpstr>
      <vt:lpstr>Experiments – semGCN</vt:lpstr>
      <vt:lpstr>Experiments – semGCN</vt:lpstr>
      <vt:lpstr>Experiments – semGCN + ELMo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Syntactic and Semantic Information in Word Embeddings using Graph Convolutional Networks</dc:title>
  <dc:creator>yyp</dc:creator>
  <cp:lastModifiedBy>yyp</cp:lastModifiedBy>
  <cp:revision>134</cp:revision>
  <dcterms:created xsi:type="dcterms:W3CDTF">2019-06-27T08:31:38Z</dcterms:created>
  <dcterms:modified xsi:type="dcterms:W3CDTF">2019-07-01T02:34:30Z</dcterms:modified>
</cp:coreProperties>
</file>