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472" r:id="rId6"/>
    <p:sldId id="432" r:id="rId7"/>
    <p:sldId id="400" r:id="rId8"/>
    <p:sldId id="451" r:id="rId9"/>
    <p:sldId id="453" r:id="rId10"/>
    <p:sldId id="454" r:id="rId11"/>
    <p:sldId id="505" r:id="rId12"/>
    <p:sldId id="506" r:id="rId13"/>
    <p:sldId id="495" r:id="rId14"/>
    <p:sldId id="452" r:id="rId15"/>
    <p:sldId id="496" r:id="rId16"/>
    <p:sldId id="503" r:id="rId17"/>
    <p:sldId id="504" r:id="rId18"/>
    <p:sldId id="424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84026" autoAdjust="0"/>
  </p:normalViewPr>
  <p:slideViewPr>
    <p:cSldViewPr snapToGrid="0">
      <p:cViewPr varScale="1">
        <p:scale>
          <a:sx n="138" d="100"/>
          <a:sy n="138" d="100"/>
        </p:scale>
        <p:origin x="1128" y="102"/>
      </p:cViewPr>
      <p:guideLst>
        <p:guide orient="horz" pos="21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1B0263-EA28-40A4-81D2-4FD5038D0ACD}" type="datetimeFigureOut">
              <a:rPr lang="en-US" altLang="zh-CN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B3F727-C31C-4604-BCB1-ACD3326A541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A65A3E1-DCE8-4B5E-8C9E-E6084C542E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AA6DC7B-580B-44EE-9BE9-EFECB06F8AC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5B22-B664-4759-BA3D-DBAB0DFE8A0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34F9-403D-4A39-A49C-422A34D064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2232-5197-4EB2-B74D-C7346EEDDFE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B3D1-2580-4ED6-A423-F0F22FF05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229E-6C96-43BF-ACFC-E9310F2990E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9520-01DE-460A-8E34-2C5D4B24CC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95B22-B664-4759-BA3D-DBAB0DFE8A0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34F9-403D-4A39-A49C-422A34D064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B143-DF6F-43AD-9108-BFE09166EC4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83A9-2555-41E6-9CC9-0C072C7F32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6307-DBF1-4221-B184-3B0F8DBC649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4DE9-F0C1-4654-AE1F-5D68839637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F4CE-4F9A-4052-8C9E-DEBCDE2D02B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ADE69-A6D9-40B2-B04D-FD79031DD4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68C1-EC3F-4820-A0B1-7AF3A9A2716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D8DA-ED41-46DF-825C-36E183B0F0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9180-DEFE-4FF7-9E74-CF62E24B9A85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A20B-A664-4A64-9EB2-397911F810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27029-77B0-4A8C-B9A2-5F6266D4F3B3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A8805-0CCD-4457-BBE1-58329A4748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86FA-8D6E-42E6-BAA3-5BF8888BDB4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10E6-0469-4EA3-810F-279EB65EB1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B143-DF6F-43AD-9108-BFE09166EC4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83A9-2555-41E6-9CC9-0C072C7F32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F250A-D028-4E67-9F70-26E34A65BE8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FA01-5099-41C3-A02C-A636CCE35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2232-5197-4EB2-B74D-C7346EEDDFE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B3D1-2580-4ED6-A423-F0F22FF05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1229E-6C96-43BF-ACFC-E9310F2990E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9520-01DE-460A-8E34-2C5D4B24CC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6307-DBF1-4221-B184-3B0F8DBC649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4DE9-F0C1-4654-AE1F-5D68839637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6F4CE-4F9A-4052-8C9E-DEBCDE2D02B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ADE69-A6D9-40B2-B04D-FD79031DD4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68C1-EC3F-4820-A0B1-7AF3A9A2716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D8DA-ED41-46DF-825C-36E183B0F0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9180-DEFE-4FF7-9E74-CF62E24B9A85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A20B-A664-4A64-9EB2-397911F810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27029-77B0-4A8C-B9A2-5F6266D4F3B3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A8805-0CCD-4457-BBE1-58329A4748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86FA-8D6E-42E6-BAA3-5BF8888BDB4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10E6-0469-4EA3-810F-279EB65EB1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F250A-D028-4E67-9F70-26E34A65BE8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FA01-5099-41C3-A02C-A636CCE35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815AB3-95A0-480C-A381-30A03390018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F178A4-08BE-44A4-9CE6-2CCC731932E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815AB3-95A0-480C-A381-30A03390018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FF178A4-08BE-44A4-9CE6-2CCC731932E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475" y="1839421"/>
            <a:ext cx="10996179" cy="2833226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Do you know that Florence is packed with visitors?</a:t>
            </a:r>
            <a:br>
              <a:rPr lang="en-US" dirty="0"/>
            </a:br>
            <a:r>
              <a:rPr lang="en-US" dirty="0"/>
              <a:t>Evaluating state-of-the-art models of speaker commitment</a:t>
            </a:r>
            <a:endParaRPr lang="en-US" dirty="0"/>
          </a:p>
        </p:txBody>
      </p:sp>
      <p:pic>
        <p:nvPicPr>
          <p:cNvPr id="3077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u=2393307149,787963050&amp;fm=26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87" y="5972637"/>
            <a:ext cx="2966302" cy="7939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8790" y="5206682"/>
            <a:ext cx="5034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+mj-lt"/>
              </a:rPr>
              <a:t>ACL 2019 best short paper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87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Models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904875" y="1833245"/>
            <a:ext cx="963295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  <a:sym typeface="+mn-ea"/>
              </a:rPr>
              <a:t>neural-based model (Rudinger et al., 2018)</a:t>
            </a:r>
            <a:endParaRPr lang="en-US" altLang="zh-CN" sz="2400" dirty="0">
              <a:latin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linear biLSTM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dependency tree biLSTM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hybrid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dataset: </a:t>
            </a:r>
            <a:r>
              <a:rPr lang="zh-CN" altLang="en-US" sz="2400" dirty="0">
                <a:latin typeface="+mn-lt"/>
              </a:rPr>
              <a:t>FactBank  UW  MEANTIME UDS</a:t>
            </a:r>
            <a:endParaRPr lang="zh-CN" altLang="en-US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All four datasets have annotations biased towards +3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Evaluation &amp;  Analysis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1497965"/>
            <a:ext cx="8724900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3535045"/>
            <a:ext cx="8615680" cy="767080"/>
          </a:xfrm>
          <a:prstGeom prst="rect">
            <a:avLst/>
          </a:prstGeom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1379220" y="4484370"/>
            <a:ext cx="907923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rule-based model outperforms the biLSTM models on the full set, but overall both SoA models do not perform very well on the CommitmentBank. 	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8505" y="1447800"/>
            <a:ext cx="5634990" cy="4238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3625" y="2475865"/>
            <a:ext cx="244411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19240" y="2734945"/>
            <a:ext cx="629920" cy="8394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61685" y="3028315"/>
            <a:ext cx="711200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Evaluation &amp;  Analysis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2990" y="3933190"/>
            <a:ext cx="244411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73625" y="4185285"/>
            <a:ext cx="244411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4827905"/>
            <a:ext cx="2444115" cy="2520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39660" y="4569460"/>
            <a:ext cx="1229995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11880" y="5235575"/>
            <a:ext cx="3705225" cy="2228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40" y="5767070"/>
            <a:ext cx="907732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Evaluation &amp;  Analysis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685" y="1376045"/>
            <a:ext cx="5092065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Evaluation &amp;  Analysis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2353945"/>
            <a:ext cx="6511925" cy="2435860"/>
          </a:xfrm>
          <a:prstGeom prst="rect">
            <a:avLst/>
          </a:prstGeom>
        </p:spPr>
      </p:pic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904875" y="2049145"/>
            <a:ext cx="3113405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classfication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highest mean -&gt;  +</a:t>
            </a: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       certainly true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lowest mean -&gt;  -	</a:t>
            </a: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       certainly false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remaining -&gt;  o 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       not certain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8520" y="3658235"/>
            <a:ext cx="1492885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78520" y="3980180"/>
            <a:ext cx="1492885" cy="232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85" y="4789805"/>
            <a:ext cx="6135370" cy="5600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Conclusion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文本框 11"/>
          <p:cNvSpPr txBox="1">
            <a:spLocks noChangeArrowheads="1"/>
          </p:cNvSpPr>
          <p:nvPr/>
        </p:nvSpPr>
        <p:spPr bwMode="auto">
          <a:xfrm>
            <a:off x="923925" y="1642745"/>
            <a:ext cx="96329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models perform better on sentences with negation, and with nonfactive embedding verbs. However, they are not able to generalize to other linguistic environments such as conditional, modal, and neg-raising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rulebased model, outperforming the biLSTM models on the full CommitmentBank, shows that a linguistically-informed model scales more successfully to challenging naturalistic data. 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In the long run, to perform robust language understanding, models will need to incorporate more linguistic foreknowledge and be able to generalize to a wider range of linguistic constructions. 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– </a:t>
            </a:r>
            <a:r>
              <a:rPr lang="en-US" altLang="zh-CN" dirty="0" smtClean="0"/>
              <a:t>speaker commitment</a:t>
            </a:r>
            <a:endParaRPr lang="en-US" altLang="zh-CN" dirty="0" smtClean="0"/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38200" y="1824990"/>
            <a:ext cx="98672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400"/>
              <a:t>Do you know that Florence is packed with visitors?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400"/>
              <a:t>Do you think that Florence is packed with visitors?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 sz="2400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400">
                <a:sym typeface="+mn-ea"/>
              </a:rPr>
              <a:t>Prediction of speaker commitment is the task of determining to what extent the speaker is committed to an event in a sentence as actual, nonactual, or uncertain.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– </a:t>
            </a:r>
            <a:r>
              <a:rPr lang="en-US" altLang="zh-CN" dirty="0" smtClean="0"/>
              <a:t>speaker commitment</a:t>
            </a:r>
            <a:endParaRPr lang="en-US" altLang="zh-CN" dirty="0" smtClean="0"/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2017395"/>
            <a:ext cx="10832465" cy="331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0755" y="1614805"/>
            <a:ext cx="986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5274945"/>
            <a:ext cx="11139170" cy="100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Commitmentbank corpus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891858" y="1590993"/>
            <a:ext cx="9863455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CommitmentBank consists of 1,200 naturally occurring items involving clause-embedding verbs under four entailment-canceling environments (negations, modals, questions, conditionals).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Each item consists of up to two context sentences and one target sentence.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Genre</a:t>
            </a:r>
            <a:r>
              <a:rPr lang="zh-CN" altLang="en-US" sz="2400" dirty="0">
                <a:latin typeface="+mn-lt"/>
              </a:rPr>
              <a:t>：</a:t>
            </a:r>
            <a:r>
              <a:rPr lang="en-US" altLang="zh-CN" sz="2400" dirty="0">
                <a:latin typeface="+mn-lt"/>
              </a:rPr>
              <a:t>news fiction dialog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gold score: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get from at least eight native English speakers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Participants judged whether or not the speaker is certain that the content of the complement in the target sentence is true, using a Likert scale labeled at 3 points:</a:t>
            </a:r>
            <a:endParaRPr lang="en-US" altLang="zh-CN" sz="2400" dirty="0">
              <a:latin typeface="+mn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+mn-lt"/>
                <a:sym typeface="+mn-ea"/>
              </a:rPr>
              <a:t>	       +3: certainly true          0:not certain          -3:centainly false </a:t>
            </a:r>
            <a:endParaRPr lang="en-US" altLang="zh-CN" sz="24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mean annotations of each item as gold score of speaker commitment</a:t>
            </a:r>
            <a:endParaRPr lang="en-US" altLang="zh-CN" sz="2400" dirty="0">
              <a:latin typeface="+mn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+mn-lt"/>
              </a:rPr>
              <a:t>     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3660" y="1501775"/>
            <a:ext cx="6736715" cy="3861435"/>
          </a:xfrm>
          <a:prstGeom prst="rect">
            <a:avLst/>
          </a:prstGeom>
        </p:spPr>
      </p:pic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 rot="10800000" flipV="1">
            <a:off x="5703570" y="2648585"/>
            <a:ext cx="527304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Mean commitment scores in all of the CommitmentBank. Italicized verbs are factive, plain nonfactive.</a:t>
            </a:r>
            <a:endParaRPr lang="en-US" altLang="zh-CN" sz="2400" dirty="0">
              <a:latin typeface="+mn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+mn-lt"/>
              </a:rPr>
              <a:t>     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Restricted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838200" y="1906270"/>
            <a:ext cx="475615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divide the range of integer ratings [−3, 3] into three sub-ranges:</a:t>
            </a: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  <a:sym typeface="+mn-ea"/>
              </a:rPr>
              <a:t>           [1,3]      0      [-3,-1]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gives 556 items, with 37 clause-embedding verbs</a:t>
            </a:r>
            <a:endParaRPr lang="en-US" altLang="zh-CN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The full CommitmentBank has a Krippendorff’s α of 0.53, while α is 0.74 on the restricted set.	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2126615"/>
            <a:ext cx="4918075" cy="3157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Models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904875" y="1833245"/>
            <a:ext cx="963295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rule-based model (Stanovsky et al., 2017)</a:t>
            </a: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-TruthTeller               -PropS</a:t>
            </a:r>
            <a:endParaRPr lang="en-US" altLang="zh-CN" sz="2400" dirty="0"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extend  TruthTeller’s lexicon by roughly 40%</a:t>
            </a:r>
            <a:endParaRPr lang="en-US" altLang="zh-CN" sz="2400" b="1" dirty="0"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integrate PropS with TruthTeller</a:t>
            </a:r>
            <a:endParaRPr lang="en-US" altLang="zh-CN" sz="2400" dirty="0"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take features</a:t>
            </a:r>
            <a:r>
              <a:rPr lang="zh-CN" altLang="en-US" sz="2400" dirty="0">
                <a:latin typeface="+mn-lt"/>
              </a:rPr>
              <a:t>： TruthTeller annotations of the target predicate</a:t>
            </a:r>
            <a:endParaRPr lang="zh-CN" altLang="en-US" sz="2400" dirty="0">
              <a:latin typeface="+mn-lt"/>
            </a:endParaRPr>
          </a:p>
          <a:p>
            <a:pPr lvl="7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lt"/>
              </a:rPr>
              <a:t>its PropS head and its children</a:t>
            </a:r>
            <a:endParaRPr lang="zh-CN" altLang="en-US" sz="2400" dirty="0">
              <a:latin typeface="+mn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45" y="4391660"/>
            <a:ext cx="6962775" cy="1381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TruthTeller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904875" y="1463675"/>
            <a:ext cx="96329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dirty="0">
                <a:latin typeface="+mn-lt"/>
              </a:rPr>
              <a:t>A</a:t>
            </a:r>
            <a:r>
              <a:rPr lang="zh-CN" altLang="en-US" sz="2400" dirty="0">
                <a:latin typeface="+mn-lt"/>
              </a:rPr>
              <a:t> novel algorithm and system that identifies the truth value of each predicate in a given sentence. It annotates nodes in the text</a:t>
            </a:r>
            <a:r>
              <a:rPr lang="en-US" altLang="zh-CN" sz="2400" dirty="0">
                <a:latin typeface="+mn-lt"/>
              </a:rPr>
              <a:t>’</a:t>
            </a:r>
            <a:r>
              <a:rPr lang="zh-CN" altLang="en-US" sz="2400" dirty="0">
                <a:latin typeface="+mn-lt"/>
              </a:rPr>
              <a:t>s dependency parse-tree via a combination of pattern-based annotation rules and a recursive algorithm based on natural logic.</a:t>
            </a:r>
            <a:endParaRPr lang="zh-CN" altLang="en-US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</a:rPr>
              <a:t>4 annotation types：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-Predicate Implication Signature</a:t>
            </a:r>
            <a:r>
              <a:rPr lang="zh-CN" altLang="en-US" sz="2400" dirty="0">
                <a:latin typeface="+mn-lt"/>
              </a:rPr>
              <a:t>： 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	</a:t>
            </a:r>
            <a:r>
              <a:rPr lang="zh-CN" altLang="en-US" sz="2400" dirty="0">
                <a:latin typeface="+mn-lt"/>
              </a:rPr>
              <a:t>Ed refused to pay entails that Ed didn</a:t>
            </a:r>
            <a:r>
              <a:rPr lang="en-US" altLang="zh-CN" sz="2400" dirty="0">
                <a:latin typeface="+mn-lt"/>
              </a:rPr>
              <a:t>'</a:t>
            </a:r>
            <a:r>
              <a:rPr lang="zh-CN" altLang="en-US" sz="2400" dirty="0">
                <a:latin typeface="+mn-lt"/>
              </a:rPr>
              <a:t>t pay.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-Negation and Uncertainty</a:t>
            </a:r>
            <a:r>
              <a:rPr lang="zh-CN" altLang="en-US" sz="2400" dirty="0">
                <a:latin typeface="+mn-lt"/>
              </a:rPr>
              <a:t>：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	</a:t>
            </a:r>
            <a:r>
              <a:rPr lang="zh-CN" altLang="en-US" sz="2400" dirty="0">
                <a:latin typeface="+mn-lt"/>
              </a:rPr>
              <a:t> might, probably            no, never</a:t>
            </a:r>
            <a:endParaRPr lang="zh-CN" alt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-Clause-Truth</a:t>
            </a:r>
            <a:r>
              <a:rPr lang="zh-CN" altLang="en-US" sz="2400" dirty="0">
                <a:latin typeface="+mn-lt"/>
              </a:rPr>
              <a:t>：</a:t>
            </a:r>
            <a:r>
              <a:rPr lang="en-US" altLang="zh-CN" sz="2400" dirty="0">
                <a:latin typeface="+mn-lt"/>
              </a:rPr>
              <a:t>indicates whether the entire clause headed by the predicate is entailed by the complete sentence</a:t>
            </a:r>
            <a:endParaRPr lang="en-US" altLang="zh-CN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 dirty="0">
                <a:latin typeface="+mn-lt"/>
              </a:rPr>
              <a:t>	-Predicate Truth</a:t>
            </a:r>
            <a:r>
              <a:rPr lang="zh-CN" altLang="en-US" sz="2400" dirty="0">
                <a:latin typeface="+mn-lt"/>
              </a:rPr>
              <a:t>：indicates whether the predicate itself is entailed by the sentence</a:t>
            </a:r>
            <a:endParaRPr lang="zh-CN" altLang="en-US" sz="2400" dirty="0">
              <a:latin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PROPS(Proposition Structure)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87AAB0-2701-4DC6-A0BB-53294142A0FF}" type="slidenum">
              <a:rPr lang="en-US" altLang="zh-CN" smtClean="0"/>
            </a:fld>
            <a:endParaRPr lang="en-US" altLang="zh-CN"/>
          </a:p>
        </p:txBody>
      </p:sp>
      <p:pic>
        <p:nvPicPr>
          <p:cNvPr id="4100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5313" y="0"/>
            <a:ext cx="1436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文本框 11"/>
          <p:cNvSpPr txBox="1">
            <a:spLocks noChangeArrowheads="1"/>
          </p:cNvSpPr>
          <p:nvPr/>
        </p:nvSpPr>
        <p:spPr bwMode="auto">
          <a:xfrm>
            <a:off x="904875" y="1463675"/>
            <a:ext cx="9632950" cy="4646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sz="2400" dirty="0">
                <a:latin typeface="+mn-lt"/>
              </a:rPr>
              <a:t>A</a:t>
            </a:r>
            <a:r>
              <a:rPr sz="2400" dirty="0">
                <a:latin typeface="+mn-lt"/>
              </a:rPr>
              <a:t>n automatic converter which takes as input Stanford dependency trees, and outputs proposition structures with </a:t>
            </a:r>
            <a:r>
              <a:rPr lang="en-US" sz="2400" dirty="0">
                <a:latin typeface="+mn-lt"/>
              </a:rPr>
              <a:t>the</a:t>
            </a:r>
            <a:r>
              <a:rPr sz="2400" dirty="0">
                <a:latin typeface="+mn-lt"/>
              </a:rPr>
              <a:t> notation</a:t>
            </a:r>
            <a:r>
              <a:rPr lang="en-US" sz="2400" dirty="0">
                <a:latin typeface="+mn-lt"/>
              </a:rPr>
              <a:t>.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sz="2400" dirty="0">
                <a:latin typeface="+mn-lt"/>
              </a:rPr>
              <a:t>five desired structural principles:</a:t>
            </a:r>
            <a:endParaRPr lang="en-US" sz="24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-Masking non-core syntactic detail: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      remove auxiliary words                  group within a single node 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-Representing propositions in a uniform manner   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      uniformly access a wide range of propositions, headed by different types of predicates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-Canonicalizing and differentiating syntactic constructions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      unify             differentiate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- Marking proposition boundaries: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     Clearly marking the minimal span of a standalone proposition and its elements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-Propagating Relations:</a:t>
            </a:r>
            <a:endParaRPr lang="en-US" sz="2000" dirty="0">
              <a:latin typeface="+mn-lt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latin typeface="+mn-lt"/>
              </a:rPr>
              <a:t>	     infer every relation through parse tree traversal</a:t>
            </a:r>
            <a:endParaRPr lang="en-US" sz="2000" dirty="0">
              <a:latin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SLIDE_MODEL_TYPE" val="numdgm"/>
</p:tagLst>
</file>

<file path=ppt/tags/tag3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4266</Words>
  <Application>WPS 演示</Application>
  <PresentationFormat>宽屏</PresentationFormat>
  <Paragraphs>138</Paragraphs>
  <Slides>15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Wingdings</vt:lpstr>
      <vt:lpstr>微软雅黑</vt:lpstr>
      <vt:lpstr>Arial Unicode MS</vt:lpstr>
      <vt:lpstr>等线 Light</vt:lpstr>
      <vt:lpstr>等线</vt:lpstr>
      <vt:lpstr>Calibri Light</vt:lpstr>
      <vt:lpstr>Office 主题​​</vt:lpstr>
      <vt:lpstr>1_Office 主题​​</vt:lpstr>
      <vt:lpstr>Do you know that Florence is packed with visitors? Evaluating state-of-the-art models of speaker commitment</vt:lpstr>
      <vt:lpstr>Introduction – speaker commitment</vt:lpstr>
      <vt:lpstr>Introduction – speaker commitment</vt:lpstr>
      <vt:lpstr>The Commitmentbank corpus</vt:lpstr>
      <vt:lpstr>PowerPoint 演示文稿</vt:lpstr>
      <vt:lpstr>Restricted set</vt:lpstr>
      <vt:lpstr>Models</vt:lpstr>
      <vt:lpstr>TruthTeller</vt:lpstr>
      <vt:lpstr>PROPS(Proposition Structure)</vt:lpstr>
      <vt:lpstr>Models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Target-oriented Information for Stance Classification</dc:title>
  <dc:creator>techteam</dc:creator>
  <cp:lastModifiedBy>苏 、</cp:lastModifiedBy>
  <cp:revision>1014</cp:revision>
  <dcterms:created xsi:type="dcterms:W3CDTF">2017-04-06T13:02:00Z</dcterms:created>
  <dcterms:modified xsi:type="dcterms:W3CDTF">2019-10-25T11:00:52Z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