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432" r:id="rId4"/>
    <p:sldId id="400" r:id="rId5"/>
    <p:sldId id="301" r:id="rId6"/>
    <p:sldId id="425" r:id="rId7"/>
    <p:sldId id="401" r:id="rId8"/>
    <p:sldId id="403" r:id="rId9"/>
    <p:sldId id="426" r:id="rId10"/>
    <p:sldId id="427" r:id="rId11"/>
    <p:sldId id="405" r:id="rId12"/>
    <p:sldId id="406" r:id="rId13"/>
    <p:sldId id="428" r:id="rId14"/>
    <p:sldId id="429" r:id="rId15"/>
    <p:sldId id="430" r:id="rId16"/>
    <p:sldId id="412" r:id="rId17"/>
    <p:sldId id="413" r:id="rId18"/>
    <p:sldId id="414" r:id="rId19"/>
    <p:sldId id="423" r:id="rId20"/>
    <p:sldId id="431" r:id="rId21"/>
    <p:sldId id="424" r:id="rId2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 autoAdjust="0"/>
    <p:restoredTop sz="84026" autoAdjust="0"/>
  </p:normalViewPr>
  <p:slideViewPr>
    <p:cSldViewPr snapToGrid="0">
      <p:cViewPr varScale="1">
        <p:scale>
          <a:sx n="138" d="100"/>
          <a:sy n="138" d="100"/>
        </p:scale>
        <p:origin x="11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1B0263-EA28-40A4-81D2-4FD5038D0ACD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4B3F727-C31C-4604-BCB1-ACD3326A541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10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A65A3E1-DCE8-4B5E-8C9E-E6084C542ECD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437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631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079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1505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491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672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03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857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765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030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32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558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805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77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524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037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943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638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668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214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95B22-B664-4759-BA3D-DBAB0DFE8A08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634F9-403D-4A39-A49C-422A34D0640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22232-5197-4EB2-B74D-C7346EEDDFEE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1B3D1-2580-4ED6-A423-F0F22FF054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1229E-6C96-43BF-ACFC-E9310F2990EC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A9520-01DE-460A-8E34-2C5D4B24CCB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95B22-B664-4759-BA3D-DBAB0DFE8A08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634F9-403D-4A39-A49C-422A34D0640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3B143-DF6F-43AD-9108-BFE09166EC46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183A9-2555-41E6-9CC9-0C072C7F326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56307-DBF1-4221-B184-3B0F8DBC649B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14DE9-F0C1-4654-AE1F-5D688396377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6F4CE-4F9A-4052-8C9E-DEBCDE2D02BA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ADE69-A6D9-40B2-B04D-FD79031DD44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468C1-EC3F-4820-A0B1-7AF3A9A2716E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9D8DA-ED41-46DF-825C-36E183B0F05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A9180-DEFE-4FF7-9E74-CF62E24B9A85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BA20B-A664-4A64-9EB2-397911F810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27029-77B0-4A8C-B9A2-5F6266D4F3B3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A8805-0CCD-4457-BBE1-58329A4748A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A86FA-8D6E-42E6-BAA3-5BF8888BDB41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A10E6-0469-4EA3-810F-279EB65EB1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3B143-DF6F-43AD-9108-BFE09166EC46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183A9-2555-41E6-9CC9-0C072C7F326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F250A-D028-4E67-9F70-26E34A65BE80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1FA01-5099-41C3-A02C-A636CCE3506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22232-5197-4EB2-B74D-C7346EEDDFEE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1B3D1-2580-4ED6-A423-F0F22FF054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1229E-6C96-43BF-ACFC-E9310F2990EC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A9520-01DE-460A-8E34-2C5D4B24CCB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56307-DBF1-4221-B184-3B0F8DBC649B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14DE9-F0C1-4654-AE1F-5D688396377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6F4CE-4F9A-4052-8C9E-DEBCDE2D02BA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ADE69-A6D9-40B2-B04D-FD79031DD44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468C1-EC3F-4820-A0B1-7AF3A9A2716E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9D8DA-ED41-46DF-825C-36E183B0F05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A9180-DEFE-4FF7-9E74-CF62E24B9A85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BA20B-A664-4A64-9EB2-397911F810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27029-77B0-4A8C-B9A2-5F6266D4F3B3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A8805-0CCD-4457-BBE1-58329A4748A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A86FA-8D6E-42E6-BAA3-5BF8888BDB41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A10E6-0469-4EA3-810F-279EB65EB1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F250A-D028-4E67-9F70-26E34A65BE80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1FA01-5099-41C3-A02C-A636CCE3506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7815AB3-95A0-480C-A381-30A033900180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FF178A4-08BE-44A4-9CE6-2CCC731932E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7815AB3-95A0-480C-A381-30A033900180}" type="datetimeFigureOut">
              <a:rPr lang="en-US" altLang="zh-CN"/>
              <a:t>10/11/2019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FF178A4-08BE-44A4-9CE6-2CCC731932E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1.tif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tif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7910" y="1310466"/>
            <a:ext cx="10996179" cy="283322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800" dirty="0" smtClean="0"/>
              <a:t>Bridging the Gap between Training and Inference for Neural Machine Translation</a:t>
            </a:r>
            <a:r>
              <a:rPr lang="en-US" sz="5400" dirty="0">
                <a:solidFill>
                  <a:srgbClr val="0070C0"/>
                </a:solidFill>
              </a:rPr>
              <a:t/>
            </a:r>
            <a:br>
              <a:rPr lang="en-US" sz="5400" dirty="0">
                <a:solidFill>
                  <a:srgbClr val="0070C0"/>
                </a:solidFill>
              </a:rPr>
            </a:br>
            <a:endParaRPr lang="en-US" sz="5400" dirty="0"/>
          </a:p>
        </p:txBody>
      </p:sp>
      <p:pic>
        <p:nvPicPr>
          <p:cNvPr id="3077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u=2393307149,787963050&amp;fm=26&amp;gp=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987" y="5972637"/>
            <a:ext cx="2966302" cy="79392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20690" y="4143692"/>
            <a:ext cx="4957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+mj-lt"/>
              </a:rPr>
              <a:t>ACL 2019 Best long paper</a:t>
            </a:r>
            <a:endParaRPr lang="zh-CN" altLang="en-US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23" y="3248860"/>
            <a:ext cx="3696551" cy="2772414"/>
          </a:xfrm>
          <a:prstGeom prst="rect">
            <a:avLst/>
          </a:prstGeom>
        </p:spPr>
      </p:pic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Sampling with Decay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  <a:t>10</a:t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>
                <a:spLocks noChangeArrowheads="1"/>
              </p:cNvSpPr>
              <p:nvPr/>
            </p:nvSpPr>
            <p:spPr bwMode="auto">
              <a:xfrm>
                <a:off x="891858" y="1565805"/>
                <a:ext cx="7344092" cy="49937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u"/>
                </a:pPr>
                <a:endParaRPr lang="en-US" altLang="zh-CN" sz="2400" dirty="0" smtClean="0">
                  <a:latin typeface="+mn-lt"/>
                </a:endParaRPr>
              </a:p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latin typeface="+mn-lt"/>
                  </a:rPr>
                  <a:t> At the beginning of training,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latin typeface="+mn-lt"/>
                  </a:rPr>
                  <a:t> from ground truth word as the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n-lt"/>
                  </a:rPr>
                  <a:t> at a large probability.</a:t>
                </a:r>
              </a:p>
              <a:p>
                <a:pPr marL="342900" indent="-342900">
                  <a:buFont typeface="Wingdings" panose="05000000000000000000" pitchFamily="2" charset="2"/>
                  <a:buChar char="u"/>
                </a:pPr>
                <a:endParaRPr lang="en-US" altLang="zh-CN" sz="2400" dirty="0" smtClean="0">
                  <a:latin typeface="+mn-lt"/>
                </a:endParaRPr>
              </a:p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latin typeface="+mn-lt"/>
                  </a:rPr>
                  <a:t> At the end of training,  model should exposed to the circumstance which it has to confront at inference, the oracle word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𝑜𝑟𝑎𝑐𝑙𝑒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latin typeface="+mn-lt"/>
                  </a:rPr>
                  <a:t> should be selected as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+mn-lt"/>
                </a:endParaRPr>
              </a:p>
              <a:p>
                <a:pPr marL="342900" indent="-342900">
                  <a:buFont typeface="Wingdings" panose="05000000000000000000" pitchFamily="2" charset="2"/>
                  <a:buChar char="u"/>
                </a:pPr>
                <a:endParaRPr lang="en-US" altLang="zh-CN" sz="2400" dirty="0" smtClean="0">
                  <a:latin typeface="+mn-lt"/>
                </a:endParaRPr>
              </a:p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latin typeface="+mn-lt"/>
                  </a:rPr>
                  <a:t>The probability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 smtClean="0">
                    <a:latin typeface="+mn-lt"/>
                  </a:rPr>
                  <a:t> of selecting from the ground truth word can not be fixed.</a:t>
                </a:r>
              </a:p>
              <a:p>
                <a:endParaRPr lang="en-US" altLang="zh-CN" sz="2400" dirty="0" smtClean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1858" y="1565805"/>
                <a:ext cx="7344092" cy="4993739"/>
              </a:xfrm>
              <a:prstGeom prst="rect">
                <a:avLst/>
              </a:prstGeom>
              <a:blipFill rotWithShape="0">
                <a:blip r:embed="rId5"/>
                <a:stretch>
                  <a:fillRect l="-1079" r="-996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Training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  <a:t>11</a:t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文本框 11"/>
          <p:cNvSpPr txBox="1">
            <a:spLocks noChangeArrowheads="1"/>
          </p:cNvSpPr>
          <p:nvPr/>
        </p:nvSpPr>
        <p:spPr bwMode="auto">
          <a:xfrm>
            <a:off x="891858" y="1978978"/>
            <a:ext cx="9863455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+mn-lt"/>
              </a:rPr>
              <a:t>Objective is to maximize the probability of the ground truth sequence based on MLE.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400" dirty="0">
              <a:latin typeface="+mn-lt"/>
            </a:endParaRPr>
          </a:p>
          <a:p>
            <a:endParaRPr lang="en-US" altLang="zh-CN" sz="2400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281" y="2818458"/>
            <a:ext cx="3899437" cy="559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Experiment </a:t>
            </a:r>
            <a:r>
              <a:rPr lang="en-US" altLang="zh-CN" dirty="0">
                <a:ea typeface="宋体" panose="02010600030101010101" pitchFamily="2" charset="-122"/>
              </a:rPr>
              <a:t>– </a:t>
            </a:r>
            <a:r>
              <a:rPr lang="en-US" altLang="zh-CN" dirty="0" smtClean="0"/>
              <a:t>Dataset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  <a:t>12</a:t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01" name="文本框 11"/>
              <p:cNvSpPr txBox="1">
                <a:spLocks noChangeArrowheads="1"/>
              </p:cNvSpPr>
              <p:nvPr/>
            </p:nvSpPr>
            <p:spPr bwMode="auto">
              <a:xfrm>
                <a:off x="891858" y="1978978"/>
                <a:ext cx="9863455" cy="52629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latin typeface="+mn-lt"/>
                  </a:rPr>
                  <a:t>NIST Chinese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+mn-lt"/>
                  </a:rPr>
                  <a:t>English</a:t>
                </a: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endParaRPr lang="en-US" altLang="zh-CN" sz="2400" dirty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endParaRPr lang="en-US" altLang="zh-CN" sz="2400" dirty="0" smtClean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endParaRPr lang="en-US" altLang="zh-CN" sz="2400" dirty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endParaRPr lang="en-US" altLang="zh-CN" sz="2400" dirty="0" smtClean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endParaRPr lang="en-US" altLang="zh-CN" sz="2400" dirty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latin typeface="+mn-lt"/>
                  </a:rPr>
                  <a:t> WMT’14 English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zh-CN" sz="2400" dirty="0" smtClean="0">
                    <a:latin typeface="+mn-lt"/>
                  </a:rPr>
                  <a:t>German</a:t>
                </a: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endParaRPr lang="en-US" altLang="zh-CN" sz="2400" dirty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endParaRPr lang="en-US" altLang="zh-CN" sz="2400" dirty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endParaRPr lang="en-US" altLang="zh-CN" sz="2400" dirty="0" smtClean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endParaRPr lang="en-US" altLang="zh-CN" sz="2400" dirty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endParaRPr lang="en-US" altLang="zh-CN" sz="2400" dirty="0" smtClean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endParaRPr lang="en-US" altLang="zh-CN" sz="2400" dirty="0">
                  <a:latin typeface="+mn-lt"/>
                </a:endParaRPr>
              </a:p>
              <a:p>
                <a:endParaRPr lang="en-US" altLang="zh-CN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4101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1858" y="1978978"/>
                <a:ext cx="9863455" cy="5262979"/>
              </a:xfrm>
              <a:prstGeom prst="rect">
                <a:avLst/>
              </a:prstGeom>
              <a:blipFill rotWithShape="0">
                <a:blip r:embed="rId4"/>
                <a:stretch>
                  <a:fillRect l="-803" t="-927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101490"/>
              </p:ext>
            </p:extLst>
          </p:nvPr>
        </p:nvGraphicFramePr>
        <p:xfrm>
          <a:off x="2032000" y="2646839"/>
          <a:ext cx="812800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000"/>
                <a:gridCol w="1533600"/>
                <a:gridCol w="1281600"/>
                <a:gridCol w="1260000"/>
                <a:gridCol w="1238400"/>
                <a:gridCol w="128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Train set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Validation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Test set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1.25M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878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NIST 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2003</a:t>
                      </a:r>
                    </a:p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(MT03)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NIST 2004 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(MT04)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NIST 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</a:p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(MT05)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NIST 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2006 (MT06)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919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1788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1082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1664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47060"/>
              </p:ext>
            </p:extLst>
          </p:nvPr>
        </p:nvGraphicFramePr>
        <p:xfrm>
          <a:off x="2032000" y="4967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Train set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Validation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set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Test set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4.5M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3003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2737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7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Experiment</a:t>
            </a:r>
            <a:r>
              <a:rPr lang="en-US" altLang="zh-CN" dirty="0">
                <a:ea typeface="宋体" panose="02010600030101010101" pitchFamily="2" charset="-122"/>
              </a:rPr>
              <a:t> – </a:t>
            </a:r>
            <a:r>
              <a:rPr lang="en-US" altLang="zh-CN" dirty="0" smtClean="0"/>
              <a:t>Hyper-parameter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  <a:t>13</a:t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01" name="文本框 11"/>
              <p:cNvSpPr txBox="1">
                <a:spLocks noChangeArrowheads="1"/>
              </p:cNvSpPr>
              <p:nvPr/>
            </p:nvSpPr>
            <p:spPr bwMode="auto">
              <a:xfrm>
                <a:off x="891858" y="1690688"/>
                <a:ext cx="9863455" cy="489364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latin typeface="+mn-lt"/>
                  </a:rPr>
                  <a:t>NIST Chinese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+mn-lt"/>
                  </a:rPr>
                  <a:t>English</a:t>
                </a: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endParaRPr lang="en-US" altLang="zh-CN" sz="2400" dirty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endParaRPr lang="en-US" altLang="zh-CN" sz="2400" dirty="0" smtClean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endParaRPr lang="en-US" altLang="zh-CN" sz="2400" dirty="0">
                  <a:latin typeface="+mn-lt"/>
                </a:endParaRPr>
              </a:p>
              <a:p>
                <a:endParaRPr lang="en-US" altLang="zh-CN" sz="2400" dirty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latin typeface="+mn-lt"/>
                  </a:rPr>
                  <a:t> WMT’14 English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zh-CN" sz="2400" dirty="0" smtClean="0">
                    <a:latin typeface="+mn-lt"/>
                  </a:rPr>
                  <a:t>German</a:t>
                </a: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endParaRPr lang="en-US" altLang="zh-CN" sz="2400" dirty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endParaRPr lang="en-US" altLang="zh-CN" sz="2400" dirty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endParaRPr lang="en-US" altLang="zh-CN" sz="2400" dirty="0" smtClean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endParaRPr lang="en-US" altLang="zh-CN" sz="2400" dirty="0" smtClean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latin typeface="+mn-lt"/>
                  </a:rPr>
                  <a:t>The mini-batch SGD is employed and the learning rate is adjusted by </a:t>
                </a:r>
                <a:r>
                  <a:rPr lang="en-US" altLang="zh-CN" sz="2400" dirty="0" err="1" smtClean="0">
                    <a:latin typeface="+mn-lt"/>
                  </a:rPr>
                  <a:t>adadelta</a:t>
                </a:r>
                <a:r>
                  <a:rPr lang="en-US" altLang="zh-CN" sz="2400" dirty="0" smtClean="0">
                    <a:latin typeface="+mn-lt"/>
                  </a:rPr>
                  <a:t> optimizer with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 smtClean="0">
                    <a:latin typeface="+mn-lt"/>
                  </a:rPr>
                  <a:t>=0.95 and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dirty="0" smtClean="0">
                    <a:latin typeface="+mn-lt"/>
                  </a:rPr>
                  <a:t> = 1e-6</a:t>
                </a:r>
                <a:endParaRPr lang="en-US" altLang="zh-CN" sz="2400" dirty="0">
                  <a:latin typeface="+mn-lt"/>
                </a:endParaRPr>
              </a:p>
              <a:p>
                <a:endParaRPr lang="en-US" altLang="zh-CN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4101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1858" y="1690688"/>
                <a:ext cx="9863455" cy="4893647"/>
              </a:xfrm>
              <a:prstGeom prst="rect">
                <a:avLst/>
              </a:prstGeom>
              <a:blipFill rotWithShape="0">
                <a:blip r:embed="rId4"/>
                <a:stretch>
                  <a:fillRect l="-803" t="-996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985058"/>
              </p:ext>
            </p:extLst>
          </p:nvPr>
        </p:nvGraphicFramePr>
        <p:xfrm>
          <a:off x="2213098" y="2291257"/>
          <a:ext cx="77658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322"/>
                <a:gridCol w="1062080"/>
                <a:gridCol w="1072800"/>
                <a:gridCol w="1267200"/>
                <a:gridCol w="885600"/>
                <a:gridCol w="741600"/>
                <a:gridCol w="727200"/>
                <a:gridCol w="97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Zh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Vocab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size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Vocab size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Sentence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baseline="0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Embedding size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Hidden size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Beam size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Batch size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Dropout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30K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30K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99249"/>
              </p:ext>
            </p:extLst>
          </p:nvPr>
        </p:nvGraphicFramePr>
        <p:xfrm>
          <a:off x="2213098" y="4137511"/>
          <a:ext cx="77658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322"/>
                <a:gridCol w="1062080"/>
                <a:gridCol w="1072800"/>
                <a:gridCol w="1267200"/>
                <a:gridCol w="885600"/>
                <a:gridCol w="741600"/>
                <a:gridCol w="727200"/>
                <a:gridCol w="97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Vocab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size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De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Vocab size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Sentence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baseline="0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Embedding size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Hidden size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Beam size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Batch size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Dropout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39418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40274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Experiment</a:t>
            </a:r>
            <a:r>
              <a:rPr lang="en-US" altLang="zh-CN" dirty="0">
                <a:ea typeface="宋体" panose="02010600030101010101" pitchFamily="2" charset="-122"/>
              </a:rPr>
              <a:t> – </a:t>
            </a:r>
            <a:r>
              <a:rPr lang="en-US" altLang="zh-CN" dirty="0" smtClean="0"/>
              <a:t>Baseline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  <a:t>14</a:t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01" name="文本框 11"/>
              <p:cNvSpPr txBox="1">
                <a:spLocks noChangeArrowheads="1"/>
              </p:cNvSpPr>
              <p:nvPr/>
            </p:nvSpPr>
            <p:spPr bwMode="auto">
              <a:xfrm>
                <a:off x="891858" y="1690688"/>
                <a:ext cx="10461942" cy="37856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u"/>
                </a:pPr>
                <a:r>
                  <a:rPr lang="en-US" altLang="zh-CN" sz="2400" dirty="0" err="1" smtClean="0">
                    <a:latin typeface="+mn-lt"/>
                  </a:rPr>
                  <a:t>RNNsearch</a:t>
                </a:r>
                <a:r>
                  <a:rPr lang="en-US" altLang="zh-CN" sz="2400" dirty="0" smtClean="0">
                    <a:latin typeface="+mn-lt"/>
                  </a:rPr>
                  <a:t>: decoder employs two GRUs and an attention.</a:t>
                </a:r>
              </a:p>
              <a:p>
                <a:endParaRPr lang="en-US" altLang="zh-CN" sz="2400" dirty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latin typeface="+mn-lt"/>
                  </a:rPr>
                  <a:t>SS-NMT: scheduled sampling(SS) method on the basis of the </a:t>
                </a:r>
                <a:r>
                  <a:rPr lang="en-US" altLang="zh-CN" sz="2400" dirty="0" err="1" smtClean="0">
                    <a:latin typeface="+mn-lt"/>
                  </a:rPr>
                  <a:t>RNNsearch</a:t>
                </a:r>
                <a:endParaRPr lang="en-US" altLang="zh-CN" sz="2400" dirty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endParaRPr lang="en-US" altLang="zh-CN" sz="2400" dirty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latin typeface="+mn-lt"/>
                  </a:rPr>
                  <a:t>MIXER: mixed incremental cross-entropy reinforce.</a:t>
                </a:r>
              </a:p>
              <a:p>
                <a:endParaRPr lang="en-US" altLang="zh-CN" sz="2400" dirty="0" smtClean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latin typeface="+mn-lt"/>
                  </a:rPr>
                  <a:t>OR-NMT: based on the </a:t>
                </a:r>
                <a:r>
                  <a:rPr lang="en-US" altLang="zh-CN" sz="2400" dirty="0" err="1" smtClean="0">
                    <a:latin typeface="+mn-lt"/>
                  </a:rPr>
                  <a:t>RNNsearch</a:t>
                </a:r>
                <a:r>
                  <a:rPr lang="en-US" altLang="zh-CN" sz="2400" dirty="0" smtClean="0">
                    <a:latin typeface="+mn-lt"/>
                  </a:rPr>
                  <a:t>, introduce the word-level oracles, sentence-level oracles and the </a:t>
                </a:r>
                <a:r>
                  <a:rPr lang="en-US" altLang="zh-CN" sz="2400" dirty="0" err="1" smtClean="0">
                    <a:latin typeface="+mn-lt"/>
                  </a:rPr>
                  <a:t>Gumbel</a:t>
                </a:r>
                <a:r>
                  <a:rPr lang="en-US" altLang="zh-CN" sz="2400" dirty="0" smtClean="0">
                    <a:latin typeface="+mn-lt"/>
                  </a:rPr>
                  <a:t> noises to enhance the overcorrection recovery capacity. For the sentence-level oracle selection, set beam size = 3,    = 0.5 and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 smtClean="0">
                    <a:latin typeface="+mn-lt"/>
                  </a:rPr>
                  <a:t> = 12 for decay function. </a:t>
                </a:r>
                <a:endParaRPr lang="en-US" altLang="zh-CN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4101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1858" y="1690688"/>
                <a:ext cx="10461942" cy="3785652"/>
              </a:xfrm>
              <a:prstGeom prst="rect">
                <a:avLst/>
              </a:prstGeom>
              <a:blipFill rotWithShape="0">
                <a:blip r:embed="rId4"/>
                <a:stretch>
                  <a:fillRect l="-757" t="-1288" r="-116" b="-2738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950" y="4690237"/>
            <a:ext cx="2476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  <a:t>15</a:t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Experiment – </a:t>
            </a:r>
            <a:r>
              <a:rPr lang="en-US" altLang="zh-CN" dirty="0" smtClean="0"/>
              <a:t>Results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530" y="1598400"/>
            <a:ext cx="8976939" cy="38868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  <a:t>16</a:t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Experiment – </a:t>
            </a:r>
            <a:r>
              <a:rPr lang="en-US" altLang="zh-CN" dirty="0" smtClean="0"/>
              <a:t>Factor Analysis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812" y="3098265"/>
            <a:ext cx="4700376" cy="2503832"/>
          </a:xfrm>
          <a:prstGeom prst="rect">
            <a:avLst/>
          </a:prstGeom>
        </p:spPr>
      </p:pic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891858" y="1978978"/>
            <a:ext cx="9863455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+mn-lt"/>
              </a:rPr>
              <a:t>To investigate the influence of utilizing word-level oracle, the sentence-level oracle and incorporating the </a:t>
            </a:r>
            <a:r>
              <a:rPr lang="en-US" altLang="zh-CN" sz="2400" dirty="0" err="1" smtClean="0">
                <a:latin typeface="+mn-lt"/>
              </a:rPr>
              <a:t>Gumbel</a:t>
            </a:r>
            <a:r>
              <a:rPr lang="en-US" altLang="zh-CN" sz="2400" dirty="0" smtClean="0">
                <a:latin typeface="+mn-lt"/>
              </a:rPr>
              <a:t> noise for oracle selection.</a:t>
            </a:r>
            <a:endParaRPr lang="en-US" altLang="zh-CN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  <a:t>17</a:t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Experiment – </a:t>
            </a:r>
            <a:r>
              <a:rPr lang="en-US" altLang="zh-CN" dirty="0" smtClean="0"/>
              <a:t>About Convergence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261" y="1690688"/>
            <a:ext cx="4732445" cy="4460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767" y="1584325"/>
            <a:ext cx="4915238" cy="390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  <a:t>18</a:t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838200" y="32356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Experiment – </a:t>
            </a:r>
            <a:r>
              <a:rPr lang="en-US" altLang="zh-CN" dirty="0"/>
              <a:t>About </a:t>
            </a:r>
            <a:r>
              <a:rPr lang="en-US" altLang="zh-CN" dirty="0" smtClean="0"/>
              <a:t>Length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64162" y="5245996"/>
            <a:ext cx="9263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 The cross-entropy loss requires</a:t>
            </a:r>
            <a:r>
              <a:rPr lang="en-US" altLang="zh-CN" dirty="0"/>
              <a:t> </a:t>
            </a:r>
            <a:r>
              <a:rPr lang="en-US" altLang="zh-CN" dirty="0" smtClean="0"/>
              <a:t>that the predicted sequence is exactly the same as the ground truth sequence, which is more difficult to achieve for long sentence, while sentence-level oracle can help recover from this kind of overcorrection.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907" y="1487411"/>
            <a:ext cx="4418181" cy="3442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  <a:t>19</a:t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838200" y="32356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Experiment – </a:t>
            </a:r>
            <a:r>
              <a:rPr lang="en-US" altLang="zh-CN" dirty="0" smtClean="0"/>
              <a:t>Effect on Exposure Bias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11"/>
              <p:cNvSpPr txBox="1">
                <a:spLocks noChangeArrowheads="1"/>
              </p:cNvSpPr>
              <p:nvPr/>
            </p:nvSpPr>
            <p:spPr bwMode="auto">
              <a:xfrm>
                <a:off x="891858" y="1690688"/>
                <a:ext cx="9863455" cy="415498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latin typeface="+mn-lt"/>
                  </a:rPr>
                  <a:t>Random select 1K sentence pairs from </a:t>
                </a:r>
                <a:r>
                  <a:rPr lang="en-US" altLang="zh-CN" sz="2400" dirty="0" err="1" smtClean="0">
                    <a:latin typeface="+mn-lt"/>
                  </a:rPr>
                  <a:t>Zh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 smtClean="0">
                    <a:latin typeface="+mn-lt"/>
                  </a:rPr>
                  <a:t> En training data, and use </a:t>
                </a:r>
                <a:r>
                  <a:rPr lang="en-US" altLang="zh-CN" sz="2400" dirty="0" err="1" smtClean="0">
                    <a:latin typeface="+mn-lt"/>
                  </a:rPr>
                  <a:t>RNNsearch</a:t>
                </a:r>
                <a:r>
                  <a:rPr lang="en-US" altLang="zh-CN" sz="2400" dirty="0" smtClean="0">
                    <a:latin typeface="+mn-lt"/>
                  </a:rPr>
                  <a:t> and proposed model to decode.</a:t>
                </a:r>
              </a:p>
              <a:p>
                <a:endParaRPr lang="en-US" altLang="zh-CN" sz="2400" dirty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latin typeface="+mn-lt"/>
                  </a:rPr>
                  <a:t>The BLEU score of </a:t>
                </a:r>
                <a:r>
                  <a:rPr lang="en-US" altLang="zh-CN" sz="2400" dirty="0" err="1" smtClean="0">
                    <a:latin typeface="+mn-lt"/>
                  </a:rPr>
                  <a:t>RNNsearch</a:t>
                </a:r>
                <a:r>
                  <a:rPr lang="en-US" altLang="zh-CN" sz="2400" dirty="0" smtClean="0">
                    <a:latin typeface="+mn-lt"/>
                  </a:rPr>
                  <a:t> model was 24.87, while proposed model produced +2.18 points.</a:t>
                </a: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endParaRPr lang="en-US" altLang="zh-CN" sz="2400" dirty="0" smtClean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latin typeface="+mn-lt"/>
                  </a:rPr>
                  <a:t>Count the ground truth words whose probabilities produced by proposed model are greater than baseline model, and make the number as N.</a:t>
                </a: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endParaRPr lang="en-US" altLang="zh-CN" sz="2400" dirty="0">
                  <a:latin typeface="+mn-lt"/>
                </a:endParaRPr>
              </a:p>
              <a:p>
                <a:pPr marL="457200" indent="-457200"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latin typeface="+mn-lt"/>
                  </a:rPr>
                  <a:t>Total words = 28266, N = 18391. The proportion is 65.06%</a:t>
                </a:r>
                <a:endParaRPr lang="en-US" altLang="zh-CN" sz="2400" dirty="0">
                  <a:latin typeface="+mn-lt"/>
                </a:endParaRPr>
              </a:p>
              <a:p>
                <a:endParaRPr lang="en-US" altLang="zh-CN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1858" y="1690688"/>
                <a:ext cx="9863455" cy="4154984"/>
              </a:xfrm>
              <a:prstGeom prst="rect">
                <a:avLst/>
              </a:prstGeom>
              <a:blipFill rotWithShape="0">
                <a:blip r:embed="rId4"/>
                <a:stretch>
                  <a:fillRect l="-803" t="-1173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37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Introduction – </a:t>
            </a:r>
            <a:r>
              <a:rPr lang="en-US" altLang="zh-CN" dirty="0" smtClean="0"/>
              <a:t>Teacher forcing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  <a:t>2</a:t>
            </a:fld>
            <a:endParaRPr lang="en-US" altLang="zh-CN" dirty="0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01" name="文本框 11"/>
              <p:cNvSpPr txBox="1">
                <a:spLocks noChangeArrowheads="1"/>
              </p:cNvSpPr>
              <p:nvPr/>
            </p:nvSpPr>
            <p:spPr bwMode="auto">
              <a:xfrm>
                <a:off x="891858" y="1978978"/>
                <a:ext cx="9863455" cy="8309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latin typeface="+mn-lt"/>
                  </a:rPr>
                  <a:t> Sequence prediction model use output from the last time step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400" dirty="0" smtClean="0">
                    <a:latin typeface="+mn-lt"/>
                  </a:rPr>
                  <a:t> as input at the current step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>
                    <a:latin typeface="+mn-lt"/>
                  </a:rPr>
                  <a:t>.</a:t>
                </a:r>
                <a:endParaRPr lang="en-US" altLang="zh-CN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4101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1858" y="1978978"/>
                <a:ext cx="9863455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927" t="-5882" r="-247" b="-16176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2" name="文本框 5"/>
              <p:cNvSpPr txBox="1">
                <a:spLocks noChangeArrowheads="1"/>
              </p:cNvSpPr>
              <p:nvPr/>
            </p:nvSpPr>
            <p:spPr bwMode="auto">
              <a:xfrm>
                <a:off x="891858" y="3003535"/>
                <a:ext cx="10070551" cy="120032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latin typeface="+mn-lt"/>
                  </a:rPr>
                  <a:t> Teacher forcing works by using the actual or expected output from the training dataset at the current time step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 smtClean="0">
                    <a:latin typeface="+mn-lt"/>
                  </a:rPr>
                  <a:t>as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 smtClean="0">
                    <a:latin typeface="+mn-lt"/>
                  </a:rPr>
                  <a:t>input in the next time step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altLang="zh-CN" sz="2400" dirty="0" smtClean="0">
                    <a:latin typeface="+mn-lt"/>
                  </a:rPr>
                  <a:t>, rather than the output generated by the network.</a:t>
                </a:r>
                <a:endParaRPr lang="en-US" altLang="zh-CN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4102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1858" y="3003535"/>
                <a:ext cx="10070551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908" t="-4061" b="-10660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1990500" y="4342332"/>
            <a:ext cx="6852239" cy="2066050"/>
            <a:chOff x="1990500" y="4342332"/>
            <a:chExt cx="6852239" cy="20660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椭圆 1"/>
                <p:cNvSpPr/>
                <p:nvPr/>
              </p:nvSpPr>
              <p:spPr>
                <a:xfrm>
                  <a:off x="1990500" y="5208052"/>
                  <a:ext cx="338400" cy="3447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椭圆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500" y="5208052"/>
                  <a:ext cx="338400" cy="34478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7018" r="-5263" b="-169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/>
                <p:cNvSpPr/>
                <p:nvPr/>
              </p:nvSpPr>
              <p:spPr>
                <a:xfrm>
                  <a:off x="2805633" y="6063192"/>
                  <a:ext cx="338400" cy="3447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633" y="6063192"/>
                  <a:ext cx="338400" cy="34478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5172" r="-3448" b="-172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/>
                <p:cNvSpPr/>
                <p:nvPr/>
              </p:nvSpPr>
              <p:spPr>
                <a:xfrm>
                  <a:off x="3619233" y="6063602"/>
                  <a:ext cx="338400" cy="3447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9233" y="6063602"/>
                  <a:ext cx="338400" cy="34478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7018" r="-5263" b="-172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/>
                <p:cNvSpPr/>
                <p:nvPr/>
              </p:nvSpPr>
              <p:spPr>
                <a:xfrm>
                  <a:off x="4432833" y="6063192"/>
                  <a:ext cx="338400" cy="3447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833" y="6063192"/>
                  <a:ext cx="338400" cy="34478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5172" r="-3448" b="-172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/>
                <p:cNvSpPr/>
                <p:nvPr/>
              </p:nvSpPr>
              <p:spPr>
                <a:xfrm>
                  <a:off x="5246433" y="6063192"/>
                  <a:ext cx="338400" cy="3447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6433" y="6063192"/>
                  <a:ext cx="338400" cy="34478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7018" r="-5263" b="-172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椭圆 11"/>
                <p:cNvSpPr/>
                <p:nvPr/>
              </p:nvSpPr>
              <p:spPr>
                <a:xfrm>
                  <a:off x="6063099" y="5208052"/>
                  <a:ext cx="338400" cy="3447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椭圆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099" y="5208052"/>
                  <a:ext cx="338400" cy="34478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/>
                <p:cNvSpPr/>
                <p:nvPr/>
              </p:nvSpPr>
              <p:spPr>
                <a:xfrm>
                  <a:off x="6878232" y="4352092"/>
                  <a:ext cx="338400" cy="3447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32" y="4352092"/>
                  <a:ext cx="338400" cy="34478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5172" r="-1724" b="-103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/>
                <p:cNvSpPr/>
                <p:nvPr/>
              </p:nvSpPr>
              <p:spPr>
                <a:xfrm>
                  <a:off x="7687998" y="4347417"/>
                  <a:ext cx="338400" cy="3447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7998" y="4347417"/>
                  <a:ext cx="338400" cy="34478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5172" r="-1724" b="-8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椭圆 14"/>
                <p:cNvSpPr/>
                <p:nvPr/>
              </p:nvSpPr>
              <p:spPr>
                <a:xfrm>
                  <a:off x="8504339" y="4342332"/>
                  <a:ext cx="338400" cy="3447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椭圆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4339" y="4342332"/>
                  <a:ext cx="338400" cy="34478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l="-6897" r="-1724" b="-8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2805633" y="4890432"/>
                  <a:ext cx="338400" cy="979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633" y="4890432"/>
                  <a:ext cx="338400" cy="97920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5172" r="-34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3619233" y="4890432"/>
                  <a:ext cx="338400" cy="979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9233" y="4890432"/>
                  <a:ext cx="338400" cy="97920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7018" r="-52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4432833" y="4890432"/>
                  <a:ext cx="338400" cy="979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833" y="4890432"/>
                  <a:ext cx="338400" cy="97920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897" r="-517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5247966" y="4890432"/>
                  <a:ext cx="338400" cy="979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7966" y="4890432"/>
                  <a:ext cx="338400" cy="97920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018" r="-52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6878232" y="4890432"/>
                  <a:ext cx="338400" cy="979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32" y="4890432"/>
                  <a:ext cx="338400" cy="97920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5172" r="-34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7687998" y="4885757"/>
                  <a:ext cx="338400" cy="979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7998" y="4885757"/>
                  <a:ext cx="338400" cy="97920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6897" r="-517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8504339" y="4880672"/>
                  <a:ext cx="338400" cy="979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4339" y="4880672"/>
                  <a:ext cx="338400" cy="97920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6897" r="-517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接箭头连接符 4"/>
            <p:cNvCxnSpPr>
              <a:stCxn id="2" idx="6"/>
              <a:endCxn id="3" idx="1"/>
            </p:cNvCxnSpPr>
            <p:nvPr/>
          </p:nvCxnSpPr>
          <p:spPr>
            <a:xfrm flipV="1">
              <a:off x="2328900" y="5380032"/>
              <a:ext cx="476733" cy="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3142500" y="5380032"/>
              <a:ext cx="476733" cy="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3956100" y="5379622"/>
              <a:ext cx="476733" cy="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4775600" y="5379212"/>
              <a:ext cx="476733" cy="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5584833" y="5378802"/>
              <a:ext cx="476733" cy="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6406866" y="5375767"/>
              <a:ext cx="476733" cy="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7211265" y="5375357"/>
              <a:ext cx="476733" cy="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8027002" y="5370272"/>
              <a:ext cx="476733" cy="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8" idx="0"/>
              <a:endCxn id="3" idx="2"/>
            </p:cNvCxnSpPr>
            <p:nvPr/>
          </p:nvCxnSpPr>
          <p:spPr>
            <a:xfrm flipV="1">
              <a:off x="2974833" y="5869632"/>
              <a:ext cx="0" cy="193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3788433" y="5869632"/>
              <a:ext cx="0" cy="193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4602033" y="5869632"/>
              <a:ext cx="0" cy="193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5423428" y="5869632"/>
              <a:ext cx="0" cy="193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7047432" y="4696872"/>
              <a:ext cx="0" cy="193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7857198" y="4696872"/>
              <a:ext cx="0" cy="193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V="1">
              <a:off x="8673539" y="4687112"/>
              <a:ext cx="0" cy="193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椭圆 41"/>
                <p:cNvSpPr/>
                <p:nvPr/>
              </p:nvSpPr>
              <p:spPr>
                <a:xfrm>
                  <a:off x="7690135" y="6058927"/>
                  <a:ext cx="338400" cy="3447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椭圆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135" y="6058927"/>
                  <a:ext cx="338400" cy="344780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l="-7018" r="-3509" b="-103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/>
                <p:cNvSpPr/>
                <p:nvPr/>
              </p:nvSpPr>
              <p:spPr>
                <a:xfrm>
                  <a:off x="8503735" y="6058517"/>
                  <a:ext cx="338400" cy="3447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3735" y="6058517"/>
                  <a:ext cx="338400" cy="34478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l="-7018" r="-5263" b="-103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箭头连接符 44"/>
            <p:cNvCxnSpPr/>
            <p:nvPr/>
          </p:nvCxnSpPr>
          <p:spPr>
            <a:xfrm flipV="1">
              <a:off x="7859335" y="5864957"/>
              <a:ext cx="0" cy="193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8672935" y="5864957"/>
              <a:ext cx="0" cy="193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045734" y="5862249"/>
              <a:ext cx="0" cy="193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6709142" y="602504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BOS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284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  <a:t>20</a:t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3397" y="2055812"/>
            <a:ext cx="101592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To mitigate the discrepancy between training and inference, when predicting one word, feed as context either the ground truth word or the previous predicted word with a sampling scheme. 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Compared to word-level oracle, sentence-level oracle can further equip the model with the ability of overcorrection recovery.</a:t>
            </a:r>
            <a:endParaRPr lang="en-US" altLang="zh-CN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Introduction – </a:t>
            </a:r>
            <a:r>
              <a:rPr lang="en-US" altLang="zh-CN" dirty="0" smtClean="0"/>
              <a:t>Exposure Bias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  <a:t>3</a:t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文本框 11"/>
          <p:cNvSpPr txBox="1">
            <a:spLocks noChangeArrowheads="1"/>
          </p:cNvSpPr>
          <p:nvPr/>
        </p:nvSpPr>
        <p:spPr bwMode="auto">
          <a:xfrm>
            <a:off x="891858" y="1978978"/>
            <a:ext cx="9863455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At training time, model predicts with the ground truth words as context while at inference it has to generate the entire sequence from scratch.</a:t>
            </a:r>
            <a:endParaRPr lang="en-US" altLang="zh-CN" sz="2400" dirty="0">
              <a:latin typeface="+mn-lt"/>
            </a:endParaRPr>
          </a:p>
        </p:txBody>
      </p:sp>
      <p:sp>
        <p:nvSpPr>
          <p:cNvPr id="4102" name="文本框 5"/>
          <p:cNvSpPr txBox="1">
            <a:spLocks noChangeArrowheads="1"/>
          </p:cNvSpPr>
          <p:nvPr/>
        </p:nvSpPr>
        <p:spPr bwMode="auto">
          <a:xfrm>
            <a:off x="891858" y="3382833"/>
            <a:ext cx="10070551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This process is very brittle because the model was trained on a different distribution of inputs, namely, words drawn from the data distribution, as opposed to words drawn from the model distribution.</a:t>
            </a:r>
            <a:endParaRPr lang="en-US" altLang="zh-CN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Introduction – </a:t>
            </a:r>
            <a:r>
              <a:rPr lang="en-US" altLang="zh-CN" dirty="0" smtClean="0"/>
              <a:t>Overcorrection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  <a:t>4</a:t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文本框 11"/>
          <p:cNvSpPr txBox="1">
            <a:spLocks noChangeArrowheads="1"/>
          </p:cNvSpPr>
          <p:nvPr/>
        </p:nvSpPr>
        <p:spPr bwMode="auto">
          <a:xfrm>
            <a:off x="891858" y="1978978"/>
            <a:ext cx="9863455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+mn-lt"/>
              </a:rPr>
              <a:t> Word-level training requires strict matching between the generated sequence and the ground truth sequence which leads to overcorrection over difference but reasonable translations.</a:t>
            </a:r>
            <a:endParaRPr lang="en-US" altLang="zh-CN" sz="2400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506" y="3616610"/>
            <a:ext cx="5438987" cy="1436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Method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  <a:t>5</a:t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341120" y="3359573"/>
            <a:ext cx="46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11"/>
          <p:cNvSpPr txBox="1">
            <a:spLocks noChangeArrowheads="1"/>
          </p:cNvSpPr>
          <p:nvPr/>
        </p:nvSpPr>
        <p:spPr bwMode="auto">
          <a:xfrm>
            <a:off x="891858" y="1584325"/>
            <a:ext cx="9863455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+mn-lt"/>
              </a:rPr>
              <a:t> Select 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oracle words</a:t>
            </a:r>
            <a:r>
              <a:rPr lang="en-US" altLang="zh-CN" sz="2400" dirty="0" smtClean="0">
                <a:latin typeface="+mn-lt"/>
              </a:rPr>
              <a:t> from the predicted words and then samples as context from the oracle words and ground truth words.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400" dirty="0" smtClean="0">
              <a:latin typeface="+mn-lt"/>
            </a:endParaRPr>
          </a:p>
          <a:p>
            <a:endParaRPr lang="en-US" altLang="zh-CN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4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4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+mn-lt"/>
              </a:rPr>
              <a:t> At the beginning of training, the model selects as context ground truth words at a greater probability, as the model converges gradually, oracle words are chosen as context more often.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177" y="2341607"/>
            <a:ext cx="4090988" cy="261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RNN-based NMT Model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  <a:t>6</a:t>
            </a:fld>
            <a:endParaRPr lang="en-US" altLang="zh-CN"/>
          </a:p>
        </p:txBody>
      </p:sp>
      <p:pic>
        <p:nvPicPr>
          <p:cNvPr id="13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4"/>
          <p:cNvSpPr txBox="1"/>
          <p:nvPr/>
        </p:nvSpPr>
        <p:spPr bwMode="auto">
          <a:xfrm>
            <a:off x="8610600" y="6356349"/>
            <a:ext cx="2743200" cy="36512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0C87AAB0-2701-4DC6-A0BB-53294142A0FF}" type="slidenum">
              <a:rPr lang="en-US" altLang="zh-CN" smtClean="0"/>
              <a:t>6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206" y="1377222"/>
            <a:ext cx="2159334" cy="2777177"/>
          </a:xfrm>
          <a:prstGeom prst="rect">
            <a:avLst/>
          </a:prstGeom>
        </p:spPr>
      </p:pic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891858" y="1565805"/>
            <a:ext cx="5779875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+mn-lt"/>
              </a:rPr>
              <a:t> Encoder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400" dirty="0" smtClean="0">
              <a:latin typeface="+mn-lt"/>
            </a:endParaRPr>
          </a:p>
          <a:p>
            <a:endParaRPr lang="en-US" altLang="zh-CN" sz="2400" dirty="0" smtClean="0">
              <a:latin typeface="+mn-lt"/>
            </a:endParaRPr>
          </a:p>
          <a:p>
            <a:endParaRPr lang="en-US" altLang="zh-CN" sz="2400" dirty="0">
              <a:latin typeface="+mn-lt"/>
            </a:endParaRPr>
          </a:p>
          <a:p>
            <a:endParaRPr lang="en-US" altLang="zh-CN" sz="2400" dirty="0" smtClean="0">
              <a:latin typeface="+mn-lt"/>
            </a:endParaRPr>
          </a:p>
          <a:p>
            <a:endParaRPr lang="en-US" altLang="zh-CN" sz="24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+mn-lt"/>
              </a:rPr>
              <a:t> Decoder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400" dirty="0">
              <a:latin typeface="+mn-lt"/>
            </a:endParaRPr>
          </a:p>
          <a:p>
            <a:endParaRPr lang="en-US" altLang="zh-CN" sz="2400" dirty="0" smtClean="0">
              <a:latin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174" y="1923013"/>
            <a:ext cx="2602706" cy="801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2490" y="2684155"/>
            <a:ext cx="2948400" cy="9654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0519" y="3642811"/>
            <a:ext cx="1792341" cy="5670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4361" y="4566748"/>
            <a:ext cx="2494586" cy="4241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4044" y="4972137"/>
            <a:ext cx="2158133" cy="123725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3220" y="4301358"/>
            <a:ext cx="4962032" cy="1908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Oracle Word Selection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  <a:t>7</a:t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>
                <a:spLocks noChangeArrowheads="1"/>
              </p:cNvSpPr>
              <p:nvPr/>
            </p:nvSpPr>
            <p:spPr bwMode="auto">
              <a:xfrm>
                <a:off x="891859" y="1565805"/>
                <a:ext cx="10461942" cy="30767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latin typeface="+mn-lt"/>
                  </a:rPr>
                  <a:t> Word-Level Oracle</a:t>
                </a:r>
              </a:p>
              <a:p>
                <a:endParaRPr lang="en-US" altLang="zh-CN" sz="2400" dirty="0" smtClean="0">
                  <a:latin typeface="+mn-lt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+mn-lt"/>
                  </a:rPr>
                  <a:t>For the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altLang="zh-CN" sz="2400" dirty="0" smtClean="0">
                    <a:latin typeface="+mn-lt"/>
                  </a:rPr>
                  <a:t>-</a:t>
                </a:r>
                <a:r>
                  <a:rPr lang="en-US" altLang="zh-CN" sz="2400" dirty="0" err="1" smtClean="0">
                    <a:latin typeface="+mn-lt"/>
                  </a:rPr>
                  <a:t>th</a:t>
                </a:r>
                <a:r>
                  <a:rPr lang="en-US" altLang="zh-CN" sz="2400" dirty="0" smtClean="0">
                    <a:latin typeface="+mn-lt"/>
                  </a:rPr>
                  <a:t> decoding step, the direct way to select the word-level oracle is to pick the word with the highest probability from the word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+mn-lt"/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latin typeface="+mn-lt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+mn-lt"/>
                  </a:rPr>
                  <a:t>Acquire more robust word-level oracles by introducing the </a:t>
                </a:r>
                <a:r>
                  <a:rPr lang="en-US" altLang="zh-CN" sz="2400" dirty="0" err="1" smtClean="0">
                    <a:latin typeface="+mn-lt"/>
                  </a:rPr>
                  <a:t>Gumbel</a:t>
                </a:r>
                <a:r>
                  <a:rPr lang="en-US" altLang="zh-CN" sz="2400" dirty="0" smtClean="0">
                    <a:latin typeface="+mn-lt"/>
                  </a:rPr>
                  <a:t>-Max technique.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1859" y="1565805"/>
                <a:ext cx="10461942" cy="3076740"/>
              </a:xfrm>
              <a:prstGeom prst="rect">
                <a:avLst/>
              </a:prstGeom>
              <a:blipFill rotWithShape="0">
                <a:blip r:embed="rId4"/>
                <a:stretch>
                  <a:fillRect l="-757" t="-1584" b="-3564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465" y="4656057"/>
            <a:ext cx="2714360" cy="12877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2508" y="4400934"/>
            <a:ext cx="4872805" cy="17979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8541" y="4282799"/>
            <a:ext cx="5844117" cy="203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Oracle Word Selection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  <a:t>8</a:t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91858" y="1565805"/>
            <a:ext cx="10243502" cy="41549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+mn-lt"/>
              </a:rPr>
              <a:t> Sentence-Level Oracle</a:t>
            </a:r>
          </a:p>
          <a:p>
            <a:endParaRPr lang="en-US" altLang="zh-CN" sz="2400" dirty="0" smtClean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0" dirty="0" smtClean="0">
                <a:latin typeface="+mn-lt"/>
              </a:rPr>
              <a:t>Perform beam search for all sentences in each batch, </a:t>
            </a:r>
            <a:r>
              <a:rPr lang="en-US" altLang="zh-CN" sz="2400" dirty="0" err="1" smtClean="0">
                <a:latin typeface="+mn-lt"/>
              </a:rPr>
              <a:t>Gumble</a:t>
            </a:r>
            <a:r>
              <a:rPr lang="en-US" altLang="zh-CN" sz="2400" dirty="0" smtClean="0">
                <a:latin typeface="+mn-lt"/>
              </a:rPr>
              <a:t> noise can also be used for each word generation</a:t>
            </a:r>
            <a:r>
              <a:rPr lang="en-US" altLang="zh-CN" sz="2400" b="0" dirty="0" smtClean="0">
                <a:latin typeface="+mn-lt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lt"/>
              </a:rPr>
              <a:t>Evaluation each translation by calculating its BLEU score with the ground truth sequence, and use the translation with the highest BLEU score as the oracle sentence</a:t>
            </a:r>
          </a:p>
          <a:p>
            <a:endParaRPr lang="en-US" altLang="zh-CN" sz="2400" dirty="0" smtClean="0">
              <a:latin typeface="+mn-lt"/>
            </a:endParaRPr>
          </a:p>
          <a:p>
            <a:endParaRPr lang="en-US" altLang="zh-CN" sz="2400" dirty="0">
              <a:latin typeface="+mn-lt"/>
            </a:endParaRPr>
          </a:p>
          <a:p>
            <a:endParaRPr lang="en-US" altLang="zh-CN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0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Oracle Word Selection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  <a:t>9</a:t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>
                <a:spLocks noChangeArrowheads="1"/>
              </p:cNvSpPr>
              <p:nvPr/>
            </p:nvSpPr>
            <p:spPr bwMode="auto">
              <a:xfrm>
                <a:off x="891858" y="1565805"/>
                <a:ext cx="10243502" cy="45931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latin typeface="+mn-lt"/>
                  </a:rPr>
                  <a:t> Force Decoding</a:t>
                </a:r>
              </a:p>
              <a:p>
                <a:endParaRPr lang="en-US" altLang="zh-CN" sz="2400" dirty="0" smtClean="0">
                  <a:latin typeface="+mn-lt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+mn-lt"/>
                  </a:rPr>
                  <a:t>The length of the ground truth sequence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dirty="0" smtClean="0">
                    <a:latin typeface="+mn-lt"/>
                  </a:rPr>
                  <a:t> and the goal is t</a:t>
                </a:r>
                <a:r>
                  <a:rPr lang="en-US" altLang="zh-CN" sz="2400" dirty="0" smtClean="0">
                    <a:latin typeface="+mn-lt"/>
                  </a:rPr>
                  <a:t>o generate a sequence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dirty="0" smtClean="0">
                    <a:latin typeface="+mn-lt"/>
                  </a:rPr>
                  <a:t> words followed by EOS symbol.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+mn-lt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+mn-lt"/>
                  </a:rPr>
                  <a:t>If the translation gets a word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n-lt"/>
                  </a:rPr>
                  <a:t> at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 smtClean="0">
                    <a:latin typeface="+mn-lt"/>
                  </a:rPr>
                  <a:t>-</a:t>
                </a:r>
                <a:r>
                  <a:rPr lang="en-US" altLang="zh-CN" sz="2400" dirty="0" err="1" smtClean="0">
                    <a:latin typeface="+mn-lt"/>
                  </a:rPr>
                  <a:t>th</a:t>
                </a:r>
                <a:r>
                  <a:rPr lang="en-US" altLang="zh-CN" sz="2400" dirty="0" smtClean="0">
                    <a:latin typeface="+mn-lt"/>
                  </a:rPr>
                  <a:t> step where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 smtClean="0">
                    <a:latin typeface="+mn-lt"/>
                  </a:rPr>
                  <a:t> and EOS is the top first word, then select the top second word as the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>
                    <a:latin typeface="+mn-lt"/>
                  </a:rPr>
                  <a:t>-</a:t>
                </a:r>
                <a:r>
                  <a:rPr lang="en-US" altLang="zh-CN" sz="2400" dirty="0" err="1" smtClean="0">
                    <a:latin typeface="+mn-lt"/>
                  </a:rPr>
                  <a:t>th</a:t>
                </a:r>
                <a:r>
                  <a:rPr lang="en-US" altLang="zh-CN" sz="2400" dirty="0" smtClean="0">
                    <a:latin typeface="+mn-lt"/>
                  </a:rPr>
                  <a:t> word of this translation.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+mn-lt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+mn-lt"/>
                  </a:rPr>
                  <a:t>If the </a:t>
                </a:r>
                <a:r>
                  <a:rPr lang="en-US" altLang="zh-CN" sz="2400" dirty="0" smtClean="0">
                    <a:latin typeface="+mn-lt"/>
                  </a:rPr>
                  <a:t>translation </a:t>
                </a:r>
                <a:r>
                  <a:rPr lang="en-US" altLang="zh-CN" sz="2400" dirty="0">
                    <a:latin typeface="+mn-lt"/>
                  </a:rPr>
                  <a:t>gets a word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+mn-lt"/>
                  </a:rPr>
                  <a:t> at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+1}</m:t>
                    </m:r>
                  </m:oMath>
                </a14:m>
                <a:r>
                  <a:rPr lang="en-US" altLang="zh-CN" sz="2400" dirty="0">
                    <a:latin typeface="+mn-lt"/>
                  </a:rPr>
                  <a:t>-</a:t>
                </a:r>
                <a:r>
                  <a:rPr lang="en-US" altLang="zh-CN" sz="2400" dirty="0" err="1">
                    <a:latin typeface="+mn-lt"/>
                  </a:rPr>
                  <a:t>th</a:t>
                </a:r>
                <a:r>
                  <a:rPr lang="en-US" altLang="zh-CN" sz="2400" dirty="0">
                    <a:latin typeface="+mn-lt"/>
                  </a:rPr>
                  <a:t> step where </a:t>
                </a:r>
                <a:r>
                  <a:rPr lang="en-US" altLang="zh-CN" sz="2400" dirty="0" smtClean="0">
                    <a:latin typeface="+mn-lt"/>
                  </a:rPr>
                  <a:t>EOS </a:t>
                </a:r>
                <a:r>
                  <a:rPr lang="en-US" altLang="zh-CN" sz="2400" dirty="0">
                    <a:latin typeface="+mn-lt"/>
                  </a:rPr>
                  <a:t>is </a:t>
                </a:r>
                <a:r>
                  <a:rPr lang="en-US" altLang="zh-CN" sz="2400" dirty="0" smtClean="0">
                    <a:latin typeface="+mn-lt"/>
                  </a:rPr>
                  <a:t>not the </a:t>
                </a:r>
                <a:r>
                  <a:rPr lang="en-US" altLang="zh-CN" sz="2400" dirty="0">
                    <a:latin typeface="+mn-lt"/>
                  </a:rPr>
                  <a:t>top first word, then </a:t>
                </a:r>
                <a:r>
                  <a:rPr lang="en-US" altLang="zh-CN" sz="2400" dirty="0" smtClean="0">
                    <a:latin typeface="+mn-lt"/>
                  </a:rPr>
                  <a:t>select EOS </a:t>
                </a:r>
                <a:r>
                  <a:rPr lang="en-US" altLang="zh-CN" sz="2400" dirty="0">
                    <a:latin typeface="+mn-lt"/>
                  </a:rPr>
                  <a:t>as the</a:t>
                </a:r>
                <a:r>
                  <a:rPr lang="en-US" altLang="zh-CN" sz="24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+1}</m:t>
                    </m:r>
                  </m:oMath>
                </a14:m>
                <a:r>
                  <a:rPr lang="en-US" altLang="zh-CN" sz="2400" dirty="0">
                    <a:latin typeface="+mn-lt"/>
                  </a:rPr>
                  <a:t>-</a:t>
                </a:r>
                <a:r>
                  <a:rPr lang="en-US" altLang="zh-CN" sz="2400" dirty="0" err="1">
                    <a:latin typeface="+mn-lt"/>
                  </a:rPr>
                  <a:t>th</a:t>
                </a:r>
                <a:r>
                  <a:rPr lang="en-US" altLang="zh-CN" sz="2400" dirty="0">
                    <a:latin typeface="+mn-lt"/>
                  </a:rPr>
                  <a:t> word of this </a:t>
                </a:r>
                <a:r>
                  <a:rPr lang="en-US" altLang="zh-CN" sz="2400" dirty="0" smtClean="0">
                    <a:latin typeface="+mn-lt"/>
                  </a:rPr>
                  <a:t>translation.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1858" y="1565805"/>
                <a:ext cx="10243502" cy="4593117"/>
              </a:xfrm>
              <a:prstGeom prst="rect">
                <a:avLst/>
              </a:prstGeom>
              <a:blipFill rotWithShape="0">
                <a:blip r:embed="rId4"/>
                <a:stretch>
                  <a:fillRect l="-773" t="-1062" r="-833" b="-2125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2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860</Words>
  <Application>Microsoft Office PowerPoint</Application>
  <PresentationFormat>宽屏</PresentationFormat>
  <Paragraphs>225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Wingdings</vt:lpstr>
      <vt:lpstr>Office 主题​​</vt:lpstr>
      <vt:lpstr>1_Office 主题​​</vt:lpstr>
      <vt:lpstr>Bridging the Gap between Training and Inference for Neural Machine Translation </vt:lpstr>
      <vt:lpstr>Introduction – Teacher forcing</vt:lpstr>
      <vt:lpstr>Introduction – Exposure Bias</vt:lpstr>
      <vt:lpstr>Introduction – Overcorrection</vt:lpstr>
      <vt:lpstr>Method</vt:lpstr>
      <vt:lpstr>RNN-based NMT Model</vt:lpstr>
      <vt:lpstr>Oracle Word Selection</vt:lpstr>
      <vt:lpstr>Oracle Word Selection</vt:lpstr>
      <vt:lpstr>Oracle Word Selection</vt:lpstr>
      <vt:lpstr>Sampling with Decay</vt:lpstr>
      <vt:lpstr>Training</vt:lpstr>
      <vt:lpstr>Experiment – Dataset</vt:lpstr>
      <vt:lpstr>Experiment – Hyper-parameter</vt:lpstr>
      <vt:lpstr>Experiment – Baseline</vt:lpstr>
      <vt:lpstr>Experiment – Results</vt:lpstr>
      <vt:lpstr>Experiment – Factor Analysis</vt:lpstr>
      <vt:lpstr>Experiment – About Convergence</vt:lpstr>
      <vt:lpstr>Experiment – About Length</vt:lpstr>
      <vt:lpstr>Experiment – Effect on Exposure Bias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Target-oriented Information for Stance Classification</dc:title>
  <dc:creator>techteam</dc:creator>
  <cp:lastModifiedBy>lenovo</cp:lastModifiedBy>
  <cp:revision>1005</cp:revision>
  <dcterms:created xsi:type="dcterms:W3CDTF">2017-04-06T13:02:00Z</dcterms:created>
  <dcterms:modified xsi:type="dcterms:W3CDTF">2019-10-11T10:08:13Z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