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56"/>
  </p:notes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35" r:id="rId10"/>
    <p:sldId id="397" r:id="rId11"/>
    <p:sldId id="398" r:id="rId12"/>
    <p:sldId id="399" r:id="rId13"/>
    <p:sldId id="441" r:id="rId14"/>
    <p:sldId id="400" r:id="rId15"/>
    <p:sldId id="443" r:id="rId16"/>
    <p:sldId id="442" r:id="rId17"/>
    <p:sldId id="446" r:id="rId18"/>
    <p:sldId id="402" r:id="rId19"/>
    <p:sldId id="401" r:id="rId20"/>
    <p:sldId id="451" r:id="rId21"/>
    <p:sldId id="452" r:id="rId22"/>
    <p:sldId id="454" r:id="rId23"/>
    <p:sldId id="453" r:id="rId24"/>
    <p:sldId id="449" r:id="rId25"/>
    <p:sldId id="450" r:id="rId26"/>
    <p:sldId id="447" r:id="rId27"/>
    <p:sldId id="455" r:id="rId28"/>
    <p:sldId id="408" r:id="rId29"/>
    <p:sldId id="409" r:id="rId30"/>
    <p:sldId id="410" r:id="rId31"/>
    <p:sldId id="411" r:id="rId32"/>
    <p:sldId id="412" r:id="rId33"/>
    <p:sldId id="437" r:id="rId34"/>
    <p:sldId id="414" r:id="rId35"/>
    <p:sldId id="415" r:id="rId36"/>
    <p:sldId id="456" r:id="rId37"/>
    <p:sldId id="457" r:id="rId38"/>
    <p:sldId id="458" r:id="rId39"/>
    <p:sldId id="459" r:id="rId40"/>
    <p:sldId id="417" r:id="rId41"/>
    <p:sldId id="418" r:id="rId42"/>
    <p:sldId id="429" r:id="rId43"/>
    <p:sldId id="416" r:id="rId44"/>
    <p:sldId id="430" r:id="rId45"/>
    <p:sldId id="431" r:id="rId46"/>
    <p:sldId id="419" r:id="rId47"/>
    <p:sldId id="420" r:id="rId48"/>
    <p:sldId id="438" r:id="rId49"/>
    <p:sldId id="421" r:id="rId50"/>
    <p:sldId id="422" r:id="rId51"/>
    <p:sldId id="439" r:id="rId52"/>
    <p:sldId id="423" r:id="rId53"/>
    <p:sldId id="471" r:id="rId54"/>
    <p:sldId id="391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F2ED9C-D10E-4ADB-BA3A-648426C3CD5D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F838-27C3-4257-96EA-B7E103B9C247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9959D-83ED-4414-83D3-4670E7193BB3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5AD462-2951-4E16-9811-24185D7D1BC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8A5825-292E-4DDA-AD7A-6774CB8638C2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15D6D-56FA-439E-A870-984893884CF2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A1146-D4A5-4D8A-A90F-88AFC445008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83290-2545-424C-B071-E258EC676387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A66B4-B11B-4DC3-8B44-90658357ED2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A5F45-D766-422B-BE0A-2668149DFFBC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13C7B6AC-9700-49F8-9D18-23972719C37C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6/winter1516_lecture7.pdf" TargetMode="Externa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ayers/Conv2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흑백 이미지에 적용하는 경우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크기</a:t>
            </a:r>
            <a:r>
              <a:rPr lang="en-US" altLang="ko-KR" sz="2400" dirty="0" smtClean="0"/>
              <a:t>: 5x5 pixels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Filter</a:t>
            </a:r>
            <a:r>
              <a:rPr lang="ko-KR" altLang="en-US" sz="2400" dirty="0" smtClean="0"/>
              <a:t>의 크기</a:t>
            </a:r>
            <a:r>
              <a:rPr lang="en-US" altLang="ko-KR" sz="2400" dirty="0" smtClean="0"/>
              <a:t>: 3x3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976F-1604-4029-A3FB-1B798050272B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50" y="3034254"/>
            <a:ext cx="3149500" cy="153774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60043"/>
              </p:ext>
            </p:extLst>
          </p:nvPr>
        </p:nvGraphicFramePr>
        <p:xfrm>
          <a:off x="2330451" y="5197196"/>
          <a:ext cx="2165349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783"/>
                <a:gridCol w="721783"/>
                <a:gridCol w="721783"/>
              </a:tblGrid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78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4572000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셀이 가중치를 지님</a:t>
            </a:r>
            <a:endParaRPr lang="ko-KR" altLang="en-US" dirty="0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57" y="5135552"/>
            <a:ext cx="2031143" cy="1203604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 bwMode="auto">
          <a:xfrm>
            <a:off x="4800600" y="5562600"/>
            <a:ext cx="6096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26" y="5454245"/>
            <a:ext cx="2029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kernel</a:t>
            </a:r>
            <a:r>
              <a:rPr lang="ko-KR" altLang="en-US" sz="1600" dirty="0" smtClean="0"/>
              <a:t>이라고도 불림</a:t>
            </a:r>
            <a:endParaRPr lang="ko-KR" altLang="en-US" sz="16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44651" y="5135552"/>
            <a:ext cx="665149" cy="350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045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이미지의 왼쪽 위에서부터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적용</a:t>
            </a:r>
            <a:endParaRPr lang="en-US" altLang="ko-KR" sz="2000" dirty="0" smtClean="0"/>
          </a:p>
          <a:p>
            <a:r>
              <a:rPr lang="ko-KR" altLang="en-US" sz="2000" dirty="0" smtClean="0"/>
              <a:t>옆과 아래로 순차적으로 이동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한번에 몇칸을 이용하는지는 사용자가 결정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0908-BE7A-46DB-8E19-78E0F6B4EDB4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874635" cy="3453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03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Filter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Filter </a:t>
            </a:r>
            <a:r>
              <a:rPr lang="ko-KR" altLang="en-US" sz="2000" dirty="0" smtClean="0"/>
              <a:t>적용시</a:t>
            </a:r>
            <a:r>
              <a:rPr lang="en-US" altLang="ko-KR" sz="2000" dirty="0" smtClean="0"/>
              <a:t>, filter</a:t>
            </a:r>
            <a:r>
              <a:rPr lang="ko-KR" altLang="en-US" sz="2000" dirty="0" smtClean="0"/>
              <a:t>가 적용되는 이미지 부분의 색 정보와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각 가중치 간에 내적 연산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합성곱이라고 함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020-6785-4E09-90DC-6A2008D9B23F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6705600" cy="2286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81600" y="1648381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자리에 있는 원소끼리 곱해서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5181600" y="2017714"/>
            <a:ext cx="1981200" cy="801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399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구체적인 예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Anh H. Reynol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772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3784" y="2011125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가중치의 값은 랜덤하게 설정된다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5943600" y="2268537"/>
            <a:ext cx="304800" cy="855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459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내적 연산의 결과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앞과 같은</a:t>
            </a:r>
            <a:r>
              <a:rPr lang="ko-KR" altLang="ko-KR" sz="1800" dirty="0" smtClean="0"/>
              <a:t> </a:t>
            </a:r>
            <a:r>
              <a:rPr lang="ko-KR" altLang="en-US" sz="1800" dirty="0" smtClean="0"/>
              <a:t>내적 연산</a:t>
            </a:r>
            <a:r>
              <a:rPr lang="en-US" altLang="ko-KR" sz="1800" dirty="0" smtClean="0"/>
              <a:t>(i.e., </a:t>
            </a:r>
            <a:r>
              <a:rPr lang="ko-KR" altLang="ko-KR" sz="1800" dirty="0" smtClean="0"/>
              <a:t>합성곱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통해서 계산된 값에</a:t>
            </a:r>
            <a:r>
              <a:rPr lang="en-US" altLang="ko-KR" sz="1800" dirty="0"/>
              <a:t> bias</a:t>
            </a:r>
            <a:r>
              <a:rPr lang="ko-KR" altLang="ko-KR" sz="1800" dirty="0"/>
              <a:t>를 더하여 아래와 같이 표현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z11 = w11*1 + w12*10 + w13*122 + w21*1 + … + w33*110 + </a:t>
            </a:r>
            <a:r>
              <a:rPr lang="en-US" altLang="ko-KR" sz="1800" dirty="0" smtClean="0"/>
              <a:t>b</a:t>
            </a:r>
          </a:p>
          <a:p>
            <a:pPr lvl="1"/>
            <a:r>
              <a:rPr lang="en-US" altLang="ko-KR" sz="1800" dirty="0" smtClean="0"/>
              <a:t>z11</a:t>
            </a:r>
            <a:r>
              <a:rPr lang="ko-KR" altLang="en-US" sz="1800" dirty="0" smtClean="0"/>
              <a:t>에 특정 활성화 함수를 적용 </a:t>
            </a:r>
            <a:r>
              <a:rPr lang="en-US" altLang="ko-KR" sz="1800" dirty="0" smtClean="0"/>
              <a:t>(CNN</a:t>
            </a:r>
            <a:r>
              <a:rPr lang="ko-KR" altLang="en-US" sz="1800" dirty="0" smtClean="0"/>
              <a:t>에서는 보통 </a:t>
            </a:r>
            <a:r>
              <a:rPr lang="en-US" altLang="ko-KR" sz="1800" dirty="0" err="1" smtClean="0"/>
              <a:t>relu</a:t>
            </a:r>
            <a:r>
              <a:rPr lang="ko-KR" altLang="en-US" sz="1800" dirty="0" smtClean="0"/>
              <a:t>를 사용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600" dirty="0" smtClean="0"/>
              <a:t>f(z11)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6FC-0388-4FD2-8630-27FDBBC5996A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구체적인 예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Anh H. Reynol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" y="2908300"/>
            <a:ext cx="5609168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80769"/>
              </p:ext>
            </p:extLst>
          </p:nvPr>
        </p:nvGraphicFramePr>
        <p:xfrm>
          <a:off x="6791856" y="3048000"/>
          <a:ext cx="1524000" cy="130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f(31+b)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6019800" y="3505200"/>
            <a:ext cx="457200" cy="3810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4876800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</a:t>
            </a:r>
            <a:r>
              <a:rPr lang="en-US" altLang="ko-KR" dirty="0" smtClean="0"/>
              <a:t>activation map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162800" y="4343400"/>
            <a:ext cx="152400" cy="481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353737" y="5470168"/>
            <a:ext cx="4527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Activation map = </a:t>
            </a:r>
            <a:r>
              <a:rPr lang="ko-KR" altLang="en-US" dirty="0" smtClean="0"/>
              <a:t>활성화 함수를 적용하여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출력되는 값들을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3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또 다른 예</a:t>
            </a:r>
            <a:endParaRPr lang="ko-KR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6FC-0388-4FD2-8630-27FDBBC5996A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9" y="3389938"/>
            <a:ext cx="2084451" cy="117486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095334" y="5115580"/>
            <a:ext cx="317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activation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map (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response </a:t>
            </a:r>
            <a:r>
              <a:rPr lang="en-US" altLang="ko-KR" sz="1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map, feature map)</a:t>
            </a:r>
            <a:r>
              <a:rPr lang="ko-KR" altLang="ko-KR" sz="1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이라고</a:t>
            </a:r>
            <a:r>
              <a:rPr lang="en-US" altLang="ko-KR" sz="1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ko-KR" alt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389938"/>
            <a:ext cx="2339763" cy="114239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58" y="3493196"/>
            <a:ext cx="1518684" cy="93587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62725" y="3822633"/>
                <a:ext cx="27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5" y="3822633"/>
                <a:ext cx="2725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2000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 bwMode="auto">
          <a:xfrm>
            <a:off x="4532636" y="3803943"/>
            <a:ext cx="248185" cy="2711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63058"/>
              </p:ext>
            </p:extLst>
          </p:nvPr>
        </p:nvGraphicFramePr>
        <p:xfrm>
          <a:off x="4952334" y="3493196"/>
          <a:ext cx="11430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381000"/>
                <a:gridCol w="381000"/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Z13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Z23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Z33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 bwMode="auto">
          <a:xfrm>
            <a:off x="6453080" y="3803942"/>
            <a:ext cx="248185" cy="2711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4247" y="266528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활성화함수 </a:t>
            </a:r>
            <a:r>
              <a:rPr lang="en-US" altLang="ko-KR" dirty="0" smtClean="0"/>
              <a:t>f()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18" name="Straight Arrow Connector 17"/>
          <p:cNvCxnSpPr>
            <a:stCxn id="16" idx="2"/>
            <a:endCxn id="15" idx="0"/>
          </p:cNvCxnSpPr>
          <p:nvPr/>
        </p:nvCxnSpPr>
        <p:spPr bwMode="auto">
          <a:xfrm flipH="1">
            <a:off x="6577173" y="3034616"/>
            <a:ext cx="344490" cy="7693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0"/>
          </p:cNvCxnSpPr>
          <p:nvPr/>
        </p:nvCxnSpPr>
        <p:spPr bwMode="auto">
          <a:xfrm flipV="1">
            <a:off x="7683629" y="4464746"/>
            <a:ext cx="311021" cy="650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235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map</a:t>
            </a:r>
            <a:r>
              <a:rPr lang="ko-KR" altLang="en-US" dirty="0" smtClean="0"/>
              <a:t>을 또 하나의 이미지라고 생각할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Activation map</a:t>
            </a:r>
            <a:r>
              <a:rPr lang="ko-KR" altLang="en-US" dirty="0" smtClean="0"/>
              <a:t>에 또 다른 필터를 적용할 수 있다는 것을 의미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4455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filter1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835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Arial" charset="0"/>
              </a:rPr>
              <a:t>원본이미지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313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Arial" charset="0"/>
              </a:rPr>
              <a:t>활성화함수 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relu</a:t>
            </a:r>
            <a:r>
              <a:rPr lang="en-US" altLang="ko-KR" sz="1200" dirty="0" smtClean="0">
                <a:latin typeface="Arial" charset="0"/>
              </a:rPr>
              <a:t>)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171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Activation map1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029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filter1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887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Arial" charset="0"/>
              </a:rPr>
              <a:t>활성화함수 </a:t>
            </a:r>
            <a:r>
              <a:rPr lang="en-US" altLang="ko-KR" sz="1200" dirty="0" smtClean="0">
                <a:latin typeface="Arial" charset="0"/>
              </a:rPr>
              <a:t>(</a:t>
            </a:r>
            <a:r>
              <a:rPr lang="en-US" altLang="ko-KR" sz="1200" dirty="0" err="1" smtClean="0">
                <a:latin typeface="Arial" charset="0"/>
              </a:rPr>
              <a:t>relu</a:t>
            </a:r>
            <a:r>
              <a:rPr lang="en-US" altLang="ko-KR" sz="1200" dirty="0" smtClean="0">
                <a:latin typeface="Arial" charset="0"/>
              </a:rPr>
              <a:t>)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74580" y="4724400"/>
            <a:ext cx="609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Activation map2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6580" y="4724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6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용어</a:t>
            </a:r>
            <a:r>
              <a:rPr lang="en-US" altLang="ko-KR" sz="2400" dirty="0" smtClean="0"/>
              <a:t>: Stride</a:t>
            </a:r>
          </a:p>
          <a:p>
            <a:pPr lvl="1"/>
            <a:r>
              <a:rPr lang="en-US" altLang="ko-KR" sz="2000" dirty="0"/>
              <a:t>stride</a:t>
            </a:r>
            <a:r>
              <a:rPr lang="ko-KR" altLang="ko-KR" sz="2000" dirty="0"/>
              <a:t>는</a:t>
            </a:r>
            <a:r>
              <a:rPr lang="en-US" altLang="ko-KR" sz="2000" dirty="0"/>
              <a:t> filter</a:t>
            </a:r>
            <a:r>
              <a:rPr lang="ko-KR" altLang="ko-KR" sz="2000" dirty="0"/>
              <a:t>를 한번에 옆으로</a:t>
            </a:r>
            <a:r>
              <a:rPr lang="en-US" altLang="ko-KR" sz="2000" dirty="0"/>
              <a:t> (</a:t>
            </a:r>
            <a:r>
              <a:rPr lang="ko-KR" altLang="ko-KR" sz="2000" dirty="0"/>
              <a:t>혹은 아래로</a:t>
            </a:r>
            <a:r>
              <a:rPr lang="en-US" altLang="ko-KR" sz="2000" dirty="0"/>
              <a:t>) </a:t>
            </a:r>
            <a:r>
              <a:rPr lang="ko-KR" altLang="ko-KR" sz="2000" dirty="0"/>
              <a:t>얼마나 움직이는지를 </a:t>
            </a:r>
            <a:r>
              <a:rPr lang="ko-KR" altLang="ko-KR" sz="2000" dirty="0" smtClean="0"/>
              <a:t>의미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이는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D10-9AD0-4D85-B955-D9F86CD90D94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Intuitive understanding of 1D, 2D, and 3D convolutions in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9718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00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map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7845-7B55-48E3-B062-9E3A090D95D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73521"/>
            <a:ext cx="2278380" cy="23729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369406" y="287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0"/>
              </a:spcAft>
            </a:pP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예를 들어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NxN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FxF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filter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왼쪽 그림 참조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적용시키게 되면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(N-F)/stride + 1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dirty="0" smtClean="0"/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보통 홀수입니다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832" y="4495800"/>
            <a:ext cx="4572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예에서는 한번에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이동했기 때문에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stride = 1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이었습니다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예에서는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 = 5, F = 3, stride = 1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이었으므로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(5-3)/1 + 1 = 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나온 것입니다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결과로 나온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크기가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3x3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됩니다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(</a:t>
            </a:r>
            <a:r>
              <a:rPr lang="ko-KR" altLang="en-US" dirty="0" smtClean="0"/>
              <a:t>합성곱 신경망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 </a:t>
            </a:r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데이터가 가지고 있는 </a:t>
            </a:r>
            <a:r>
              <a:rPr lang="en-US" altLang="ko-KR" sz="2000" dirty="0" smtClean="0"/>
              <a:t>spatial </a:t>
            </a:r>
            <a:r>
              <a:rPr lang="ko-KR" altLang="en-US" sz="2000" dirty="0" smtClean="0"/>
              <a:t>정보를 추출하는데 유리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FNN </a:t>
            </a:r>
            <a:r>
              <a:rPr lang="ko-KR" altLang="en-US" sz="2000" dirty="0" smtClean="0"/>
              <a:t>적용시</a:t>
            </a:r>
            <a:r>
              <a:rPr lang="en-US" altLang="ko-KR" sz="2000" dirty="0" smtClean="0"/>
              <a:t>, image </a:t>
            </a:r>
            <a:r>
              <a:rPr lang="ko-KR" altLang="en-US" sz="2000" dirty="0" smtClean="0"/>
              <a:t>정보를 </a:t>
            </a:r>
            <a:r>
              <a:rPr lang="en-US" altLang="ko-KR" sz="2000" dirty="0" smtClean="0"/>
              <a:t>vector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1D array)</a:t>
            </a:r>
            <a:r>
              <a:rPr lang="ko-KR" altLang="en-US" sz="2000" dirty="0" smtClean="0"/>
              <a:t>로 표현하게 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이렇게 함으로써 </a:t>
            </a:r>
            <a:r>
              <a:rPr lang="en-US" altLang="ko-KR" sz="2000" dirty="0" smtClean="0"/>
              <a:t>spatial </a:t>
            </a:r>
            <a:r>
              <a:rPr lang="ko-KR" altLang="en-US" sz="2000" dirty="0" smtClean="0"/>
              <a:t>정보를 잃게 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특히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이미지 데이터 분석에 주로 적용</a:t>
            </a:r>
            <a:endParaRPr lang="en-US" altLang="ko-KR" sz="2000" dirty="0"/>
          </a:p>
          <a:p>
            <a:pPr lvl="1"/>
            <a:endParaRPr lang="en-US" altLang="ko-KR" sz="24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C31F-CC95-48AE-8640-E2C5FE529110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칼라이미지 </a:t>
            </a:r>
            <a:r>
              <a:rPr lang="en-US" altLang="ko-KR" sz="2400" dirty="0" smtClean="0"/>
              <a:t>(RGB)</a:t>
            </a:r>
          </a:p>
          <a:p>
            <a:pPr lvl="1"/>
            <a:r>
              <a:rPr lang="en-US" altLang="ko-KR" sz="2000" dirty="0" smtClean="0"/>
              <a:t>32x32 pixel </a:t>
            </a:r>
            <a:r>
              <a:rPr lang="ko-KR" altLang="en-US" sz="2000" dirty="0" smtClean="0"/>
              <a:t>이미지의 경우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3 =&gt; channel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depth</a:t>
            </a:r>
            <a:r>
              <a:rPr lang="ko-KR" altLang="en-US" sz="1600" dirty="0" smtClean="0"/>
              <a:t>라고 함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크기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이러한 경우에는 동일한 깊이의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위의경우</a:t>
            </a:r>
            <a:r>
              <a:rPr lang="en-US" altLang="ko-KR" sz="1600" dirty="0" smtClean="0"/>
              <a:t>, FxFx3</a:t>
            </a:r>
          </a:p>
          <a:p>
            <a:pPr lvl="2"/>
            <a:r>
              <a:rPr lang="ko-KR" altLang="en-US" sz="1600" dirty="0" smtClean="0"/>
              <a:t>사용자는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의 가로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세로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크기만을 결정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52" y="2209800"/>
            <a:ext cx="1426528" cy="24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</a:t>
            </a:r>
          </a:p>
          <a:p>
            <a:pPr lvl="1"/>
            <a:r>
              <a:rPr lang="en-US" altLang="ko-KR" sz="2000" dirty="0" smtClean="0"/>
              <a:t>5x5x3 filter</a:t>
            </a:r>
            <a:r>
              <a:rPr lang="ko-KR" altLang="en-US" sz="2000" dirty="0" smtClean="0"/>
              <a:t>를 적용하는 경우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한번 필터가 적용될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숫자가 출력</a:t>
            </a:r>
            <a:endParaRPr lang="en-US" altLang="ko-KR" sz="16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가중치의 수는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64220"/>
            <a:ext cx="5410200" cy="22692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179192" y="5410558"/>
            <a:ext cx="7507608" cy="30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&lt;Source: </a:t>
            </a:r>
            <a:r>
              <a:rPr lang="en-US" altLang="ko-KR" sz="1400" u="sng" kern="100" dirty="0">
                <a:solidFill>
                  <a:srgbClr val="0563C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http://cs231n.stanford.edu/slides/2016/winter1516_lecture7.pdf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63231" y="2438400"/>
            <a:ext cx="1102638" cy="3389313"/>
            <a:chOff x="6669762" y="3733800"/>
            <a:chExt cx="1714499" cy="2093913"/>
          </a:xfrm>
        </p:grpSpPr>
        <p:grpSp>
          <p:nvGrpSpPr>
            <p:cNvPr id="7" name="Group 6"/>
            <p:cNvGrpSpPr/>
            <p:nvPr/>
          </p:nvGrpSpPr>
          <p:grpSpPr>
            <a:xfrm>
              <a:off x="6670434" y="3733800"/>
              <a:ext cx="1143000" cy="2093913"/>
              <a:chOff x="1828800" y="4038600"/>
              <a:chExt cx="1143000" cy="2093913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1828800" y="4038600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1828800" y="4800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971800" y="4038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1828800" y="5361648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7241261" y="3733800"/>
              <a:ext cx="1143000" cy="2093913"/>
              <a:chOff x="1828800" y="4038600"/>
              <a:chExt cx="1143000" cy="2093913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H="1">
                <a:off x="1828800" y="4038600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828800" y="4800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2971800" y="4038600"/>
                <a:ext cx="0" cy="133191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1828800" y="5361648"/>
                <a:ext cx="1143000" cy="762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6669762" y="4495800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812762" y="3738081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674971" y="5818848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812762" y="5065713"/>
              <a:ext cx="5714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2362200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3231" y="259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3519" y="4600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775781" y="2124891"/>
            <a:ext cx="783412" cy="1469942"/>
            <a:chOff x="3799726" y="3343313"/>
            <a:chExt cx="783412" cy="1469942"/>
          </a:xfrm>
        </p:grpSpPr>
        <p:cxnSp>
          <p:nvCxnSpPr>
            <p:cNvPr id="42" name="Straight Connector 41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6243255" y="17533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09855" y="21343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481255" y="2908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042150" y="2224079"/>
            <a:ext cx="20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5x5x3 filter </a:t>
            </a:r>
            <a:r>
              <a:rPr lang="ko-KR" altLang="en-US" dirty="0" smtClean="0"/>
              <a:t>적용시</a:t>
            </a:r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601549" y="3027116"/>
            <a:ext cx="770925" cy="1541431"/>
            <a:chOff x="3799726" y="3343313"/>
            <a:chExt cx="783412" cy="1469942"/>
          </a:xfrm>
        </p:grpSpPr>
        <p:cxnSp>
          <p:nvCxnSpPr>
            <p:cNvPr id="65" name="Straight Connector 64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5" name="Straight Arrow Connector 74"/>
          <p:cNvCxnSpPr/>
          <p:nvPr/>
        </p:nvCxnSpPr>
        <p:spPr bwMode="auto">
          <a:xfrm>
            <a:off x="2017431" y="3883580"/>
            <a:ext cx="2805111" cy="48854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4730533" y="4603091"/>
            <a:ext cx="333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z11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f() </a:t>
            </a:r>
            <a:r>
              <a:rPr lang="ko-KR" altLang="en-US" sz="1200" dirty="0" smtClean="0"/>
              <a:t>적용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=&gt; activation map</a:t>
            </a:r>
            <a:r>
              <a:rPr lang="ko-KR" altLang="en-US" sz="1200" dirty="0" smtClean="0"/>
              <a:t>의 첫번째 셀의 값으로 입력</a:t>
            </a:r>
            <a:endParaRPr lang="ko-KR" alt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727770" y="2819400"/>
            <a:ext cx="770925" cy="1541431"/>
            <a:chOff x="3799726" y="3343313"/>
            <a:chExt cx="783412" cy="1469942"/>
          </a:xfrm>
        </p:grpSpPr>
        <p:cxnSp>
          <p:nvCxnSpPr>
            <p:cNvPr id="78" name="Straight Connector 77"/>
            <p:cNvCxnSpPr/>
            <p:nvPr/>
          </p:nvCxnSpPr>
          <p:spPr bwMode="auto">
            <a:xfrm flipH="1">
              <a:off x="3823886" y="3343313"/>
              <a:ext cx="380136" cy="6167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>
              <a:off x="4191000" y="3352800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810000" y="3952126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4177978" y="3352800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810000" y="3960019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177978" y="3952126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7822" y="3363861"/>
              <a:ext cx="0" cy="8405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>
              <a:off x="4201274" y="4193381"/>
              <a:ext cx="381864" cy="60721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3799726" y="48132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7" name="Straight Arrow Connector 86"/>
          <p:cNvCxnSpPr/>
          <p:nvPr/>
        </p:nvCxnSpPr>
        <p:spPr bwMode="auto">
          <a:xfrm>
            <a:off x="2225220" y="3512562"/>
            <a:ext cx="2805111" cy="48854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5137107" y="3874213"/>
            <a:ext cx="333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z12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, f() </a:t>
            </a:r>
            <a:r>
              <a:rPr lang="ko-KR" altLang="en-US" sz="1200" dirty="0" smtClean="0"/>
              <a:t>적용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=&gt; activation map</a:t>
            </a:r>
            <a:r>
              <a:rPr lang="ko-KR" altLang="en-US" sz="1200" dirty="0" smtClean="0"/>
              <a:t>의 두번째 셀의 값으로 입력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962400" y="5486400"/>
            <a:ext cx="484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</a:t>
            </a:r>
            <a:r>
              <a:rPr lang="en-US" altLang="ko-KR" dirty="0" smtClean="0"/>
              <a:t>activation map</a:t>
            </a:r>
            <a:r>
              <a:rPr lang="ko-KR" altLang="en-US" dirty="0" smtClean="0"/>
              <a:t>의 크기는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stride = 1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결과물</a:t>
            </a:r>
            <a:endParaRPr lang="en-US" altLang="ko-KR" sz="1800" dirty="0" smtClean="0"/>
          </a:p>
          <a:p>
            <a:pPr lvl="1"/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 저장되어 있는 값과 필터에 존재하는 가중치들 간에 내적 연산</a:t>
            </a:r>
            <a:r>
              <a:rPr lang="en-US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 + bias” </a:t>
            </a:r>
            <a:r>
              <a:rPr lang="ko-KR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값이 계산되고 이 값이 사용자가 지정한 활성화 함수의 입력값으로 사용이 되게 됩니다</a:t>
            </a:r>
            <a:r>
              <a:rPr lang="en-US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함수가 출력하는 값들로 하나의</a:t>
            </a:r>
            <a:r>
              <a:rPr lang="en-US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생성</a:t>
            </a:r>
            <a:endParaRPr lang="ko-KR" altLang="en-US" sz="1600" dirty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16" y="3319857"/>
            <a:ext cx="532615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81162" y="5801380"/>
            <a:ext cx="8234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위의 그림은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32x32x3 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이미지에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5x5x3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필터를 적용하게 되면 결과로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28x28x1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activation map</a:t>
            </a:r>
            <a:r>
              <a:rPr lang="ko-KR" altLang="ko-KR" sz="1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얻어진다는 것을 보여주고 있습니다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06544" y="4041074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필터를 순차적으로 적용해서 나오는 </a:t>
            </a:r>
            <a:r>
              <a:rPr lang="en-US" altLang="ko-KR" sz="1400" dirty="0" smtClean="0"/>
              <a:t>activation map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depth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5601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필터의 수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하나의 이미지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입력 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여러개의 필터를 적용하는 것이 가능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각 필터는 서로 다른 가중치를 지님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8" y="3893673"/>
            <a:ext cx="3149500" cy="15377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73311"/>
            <a:ext cx="2031143" cy="1203604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 flipV="1">
            <a:off x="3312768" y="4075113"/>
            <a:ext cx="497232" cy="587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>
            <a:off x="6123646" y="3887944"/>
            <a:ext cx="381000" cy="35232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49" y="3487680"/>
            <a:ext cx="2084451" cy="1174866"/>
          </a:xfrm>
          <a:prstGeom prst="rect">
            <a:avLst/>
          </a:prstGeom>
          <a:noFill/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7149" y="4876926"/>
          <a:ext cx="2064177" cy="1255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059"/>
                <a:gridCol w="688059"/>
                <a:gridCol w="688059"/>
              </a:tblGrid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f(Z’13)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f(Z’23)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f(Z’31)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f(Z’32)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f(Z’33)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939624" y="5171882"/>
          <a:ext cx="2003976" cy="1228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992"/>
                <a:gridCol w="667992"/>
                <a:gridCol w="667992"/>
              </a:tblGrid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w’13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w’23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w’33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7" idx="3"/>
            <a:endCxn id="14" idx="1"/>
          </p:cNvCxnSpPr>
          <p:nvPr/>
        </p:nvCxnSpPr>
        <p:spPr bwMode="auto">
          <a:xfrm>
            <a:off x="3312768" y="4662546"/>
            <a:ext cx="626856" cy="112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ight Arrow 17"/>
          <p:cNvSpPr/>
          <p:nvPr/>
        </p:nvSpPr>
        <p:spPr bwMode="auto">
          <a:xfrm>
            <a:off x="6198018" y="5407909"/>
            <a:ext cx="381000" cy="35232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2805" y="2961701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49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입력된 이미지에 여러 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K)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를 적용하는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생성되는 </a:t>
            </a:r>
            <a:r>
              <a:rPr lang="en-US" altLang="ko-KR" dirty="0" smtClean="0"/>
              <a:t>activation map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K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28800" y="3886200"/>
            <a:ext cx="1143000" cy="2093913"/>
            <a:chOff x="1828800" y="4038600"/>
            <a:chExt cx="1143000" cy="2093913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1828800" y="40386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828800" y="4800600"/>
              <a:ext cx="0" cy="133191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971800" y="4038600"/>
              <a:ext cx="0" cy="1331913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828800" y="5361648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2474913" y="3886200"/>
            <a:ext cx="1143000" cy="2093913"/>
            <a:chOff x="1828800" y="4038600"/>
            <a:chExt cx="1143000" cy="2093913"/>
          </a:xfrm>
        </p:grpSpPr>
        <p:cxnSp>
          <p:nvCxnSpPr>
            <p:cNvPr id="19" name="Straight Connector 18"/>
            <p:cNvCxnSpPr/>
            <p:nvPr/>
          </p:nvCxnSpPr>
          <p:spPr bwMode="auto">
            <a:xfrm flipH="1">
              <a:off x="1828800" y="40386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828800" y="4800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971800" y="4038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1828800" y="5361648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3067050" y="3886200"/>
            <a:ext cx="1143000" cy="2093913"/>
            <a:chOff x="1828800" y="4038600"/>
            <a:chExt cx="1143000" cy="2093913"/>
          </a:xfrm>
        </p:grpSpPr>
        <p:cxnSp>
          <p:nvCxnSpPr>
            <p:cNvPr id="24" name="Straight Connector 23"/>
            <p:cNvCxnSpPr/>
            <p:nvPr/>
          </p:nvCxnSpPr>
          <p:spPr bwMode="auto">
            <a:xfrm flipH="1">
              <a:off x="1828800" y="40386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828800" y="4800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971800" y="4038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1828800" y="5361648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Right Arrow 27"/>
          <p:cNvSpPr/>
          <p:nvPr/>
        </p:nvSpPr>
        <p:spPr bwMode="auto">
          <a:xfrm>
            <a:off x="5230018" y="4323556"/>
            <a:ext cx="457200" cy="8382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670434" y="3733800"/>
            <a:ext cx="1143000" cy="2093913"/>
            <a:chOff x="1828800" y="4038600"/>
            <a:chExt cx="1143000" cy="2093913"/>
          </a:xfrm>
        </p:grpSpPr>
        <p:cxnSp>
          <p:nvCxnSpPr>
            <p:cNvPr id="30" name="Straight Connector 29"/>
            <p:cNvCxnSpPr/>
            <p:nvPr/>
          </p:nvCxnSpPr>
          <p:spPr bwMode="auto">
            <a:xfrm flipH="1">
              <a:off x="1828800" y="40386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828800" y="4800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971800" y="4038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1828800" y="5361648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7241261" y="3733800"/>
            <a:ext cx="1143000" cy="2093913"/>
            <a:chOff x="1828800" y="4038600"/>
            <a:chExt cx="1143000" cy="2093913"/>
          </a:xfrm>
        </p:grpSpPr>
        <p:cxnSp>
          <p:nvCxnSpPr>
            <p:cNvPr id="35" name="Straight Connector 34"/>
            <p:cNvCxnSpPr/>
            <p:nvPr/>
          </p:nvCxnSpPr>
          <p:spPr bwMode="auto">
            <a:xfrm flipH="1">
              <a:off x="1828800" y="40386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828800" y="4800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2971800" y="4038600"/>
              <a:ext cx="0" cy="1331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1828800" y="5361648"/>
              <a:ext cx="1143000" cy="76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Straight Connector 39"/>
          <p:cNvCxnSpPr/>
          <p:nvPr/>
        </p:nvCxnSpPr>
        <p:spPr bwMode="auto">
          <a:xfrm>
            <a:off x="6669762" y="4495800"/>
            <a:ext cx="5714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>
            <a:off x="7812762" y="3738081"/>
            <a:ext cx="5714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6674971" y="5818848"/>
            <a:ext cx="5714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7812762" y="5065713"/>
            <a:ext cx="5714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508326" y="6107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K=3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59904" y="3286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19800" y="5943600"/>
            <a:ext cx="274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전체를 </a:t>
            </a:r>
            <a:r>
              <a:rPr lang="en-US" altLang="ko-KR" dirty="0" smtClean="0"/>
              <a:t>activation map</a:t>
            </a:r>
          </a:p>
          <a:p>
            <a:r>
              <a:rPr lang="ko-KR" altLang="en-US" dirty="0" smtClean="0"/>
              <a:t>이라고도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3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파라미터의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파라미터의 수</a:t>
            </a:r>
            <a:endParaRPr lang="en-US" altLang="ko-KR" dirty="0" smtClean="0"/>
          </a:p>
          <a:p>
            <a:pPr lvl="2"/>
            <a:r>
              <a:rPr lang="en-US" altLang="ko-KR" dirty="0"/>
              <a:t>5x5x3 </a:t>
            </a:r>
            <a:r>
              <a:rPr lang="ko-KR" altLang="ko-KR" dirty="0"/>
              <a:t>크기에 해당하는 필터를</a:t>
            </a:r>
            <a:r>
              <a:rPr lang="en-US" altLang="ko-KR" dirty="0"/>
              <a:t> 2</a:t>
            </a:r>
            <a:r>
              <a:rPr lang="ko-KR" altLang="ko-KR" dirty="0"/>
              <a:t>개 사용한다면</a:t>
            </a:r>
            <a:r>
              <a:rPr lang="en-US" altLang="ko-KR" dirty="0"/>
              <a:t>, </a:t>
            </a:r>
            <a:r>
              <a:rPr lang="ko-KR" altLang="ko-KR" dirty="0"/>
              <a:t>전체 파라미터의 수는</a:t>
            </a:r>
            <a:r>
              <a:rPr lang="en-US" altLang="ko-KR" dirty="0"/>
              <a:t>5x5x3x2</a:t>
            </a:r>
            <a:r>
              <a:rPr lang="ko-KR" altLang="ko-KR" dirty="0"/>
              <a:t>가 될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2"/>
            <a:r>
              <a:rPr lang="ko-KR" altLang="ko-KR" dirty="0"/>
              <a:t>각 필터마다 고유한</a:t>
            </a:r>
            <a:r>
              <a:rPr lang="en-US" altLang="ko-KR" dirty="0"/>
              <a:t> 5x5x3</a:t>
            </a:r>
            <a:r>
              <a:rPr lang="ko-KR" altLang="ko-KR" dirty="0"/>
              <a:t>개의 파라미터를 갖기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필터마다 하나의 편향 가중치 존재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CNN</a:t>
            </a:r>
            <a:r>
              <a:rPr lang="ko-KR" altLang="en-US" sz="2800" dirty="0" smtClean="0"/>
              <a:t>의 작동 원리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기억해야 하는 것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동일한 크기의 필터를 여러개 적용 가능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필터 마다 고유의 </a:t>
            </a:r>
            <a:r>
              <a:rPr lang="en-US" altLang="ko-KR" sz="2000" dirty="0" smtClean="0"/>
              <a:t>activation map </a:t>
            </a:r>
            <a:r>
              <a:rPr lang="ko-KR" altLang="en-US" sz="2000" dirty="0" smtClean="0"/>
              <a:t>존재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activation map</a:t>
            </a:r>
            <a:r>
              <a:rPr lang="ko-KR" altLang="en-US" sz="2000" dirty="0" smtClean="0"/>
              <a:t>들을 하나의 커더란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차원의 </a:t>
            </a:r>
            <a:r>
              <a:rPr lang="en-US" altLang="ko-KR" sz="2000" dirty="0" smtClean="0"/>
              <a:t>activation map</a:t>
            </a:r>
            <a:r>
              <a:rPr lang="ko-KR" altLang="en-US" sz="2000" dirty="0" smtClean="0"/>
              <a:t>이라고 간주 가능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차원의 </a:t>
            </a:r>
            <a:r>
              <a:rPr lang="en-US" altLang="ko-KR" sz="2000" dirty="0" smtClean="0"/>
              <a:t>activation map</a:t>
            </a:r>
            <a:r>
              <a:rPr lang="ko-KR" altLang="en-US" sz="2000" dirty="0" smtClean="0"/>
              <a:t>을 또 다른 이미지라고 간주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depth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이 아닐 수 있다</a:t>
            </a:r>
            <a:r>
              <a:rPr lang="en-US" altLang="ko-KR" sz="2000" dirty="0" smtClean="0"/>
              <a:t>)</a:t>
            </a:r>
          </a:p>
          <a:p>
            <a:pPr lvl="3"/>
            <a:r>
              <a:rPr lang="ko-KR" altLang="en-US" sz="1800" dirty="0" smtClean="0"/>
              <a:t>다시 여러개의 필터 적용 가능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합성곱을 여러번 반복적으로 적용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49721"/>
            <a:ext cx="5943600" cy="22205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914400" y="5070316"/>
            <a:ext cx="7651750" cy="7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그림은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32x32x3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5x5x3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필터를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적용해서 나온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activation map (28x28x6)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5x5x6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필터를 다시 한번 적용해서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24x24x10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얻는 경우를 보여주고 있습니다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적용 효과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아래와 같이 이미지를 분류하는데</a:t>
            </a:r>
            <a:r>
              <a:rPr lang="en-US" altLang="ko-KR" sz="2000" dirty="0"/>
              <a:t> (</a:t>
            </a:r>
            <a:r>
              <a:rPr lang="ko-KR" altLang="ko-KR" sz="2000" dirty="0"/>
              <a:t>혹은 주어진 문제를 해결하는데</a:t>
            </a:r>
            <a:r>
              <a:rPr lang="en-US" altLang="ko-KR" sz="2000" dirty="0"/>
              <a:t>) </a:t>
            </a:r>
            <a:r>
              <a:rPr lang="ko-KR" altLang="ko-KR" sz="2000" dirty="0"/>
              <a:t>필요한 중요한 정보를 추출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5029200" cy="2855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05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이미지 데이터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하나의 </a:t>
            </a:r>
            <a:r>
              <a:rPr lang="ko-KR" altLang="en-US" sz="1800" dirty="0"/>
              <a:t>이미지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</a:t>
            </a:r>
            <a:r>
              <a:rPr lang="ko-KR" altLang="en-US" sz="1800" dirty="0"/>
              <a:t>사진</a:t>
            </a:r>
            <a:r>
              <a:rPr lang="en-US" altLang="ko-KR" sz="1800" dirty="0"/>
              <a:t>)</a:t>
            </a:r>
            <a:r>
              <a:rPr lang="ko-KR" altLang="en-US" sz="1800" dirty="0"/>
              <a:t>은 여러개의 픽셀로 구성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mxn</a:t>
            </a:r>
            <a:r>
              <a:rPr lang="en-US" altLang="ko-KR" sz="1600" dirty="0"/>
              <a:t>  </a:t>
            </a:r>
            <a:r>
              <a:rPr lang="ko-KR" altLang="en-US" sz="1600" dirty="0"/>
              <a:t>이미지의 경우 </a:t>
            </a:r>
            <a:r>
              <a:rPr lang="en-US" altLang="ko-KR" sz="1600" dirty="0" err="1"/>
              <a:t>mxn</a:t>
            </a:r>
            <a:r>
              <a:rPr lang="en-US" altLang="ko-KR" sz="1600" dirty="0"/>
              <a:t> </a:t>
            </a:r>
            <a:r>
              <a:rPr lang="ko-KR" altLang="en-US" sz="1600" dirty="0"/>
              <a:t>개의 픽셀로 구성된 이미지가 </a:t>
            </a:r>
            <a:r>
              <a:rPr lang="ko-KR" altLang="en-US" sz="1600" dirty="0" smtClean="0"/>
              <a:t>됨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en-US" altLang="ko-KR" sz="1600" dirty="0"/>
              <a:t>matrix</a:t>
            </a:r>
            <a:r>
              <a:rPr lang="ko-KR" altLang="en-US" sz="1600" dirty="0"/>
              <a:t>로 표현</a:t>
            </a:r>
            <a:r>
              <a:rPr lang="en-US" altLang="ko-KR" sz="1600" dirty="0"/>
              <a:t>, 2D </a:t>
            </a:r>
            <a:r>
              <a:rPr lang="en-US" altLang="ko-KR" sz="1600" dirty="0" err="1"/>
              <a:t>arrary</a:t>
            </a:r>
            <a:r>
              <a:rPr lang="ko-KR" altLang="en-US" sz="1600" dirty="0" smtClean="0"/>
              <a:t>라고도 함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2"/>
            <a:r>
              <a:rPr lang="ko-KR" altLang="en-US" sz="1600" dirty="0"/>
              <a:t>각 픽셀은 색 정보를 </a:t>
            </a:r>
            <a:r>
              <a:rPr lang="ko-KR" altLang="en-US" sz="1600" dirty="0" smtClean="0"/>
              <a:t>저장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</a:t>
            </a:r>
            <a:r>
              <a:rPr lang="ko-KR" altLang="en-US" sz="1600" dirty="0"/>
              <a:t>픽셀은 </a:t>
            </a:r>
            <a:r>
              <a:rPr lang="en-US" altLang="ko-KR" sz="1600" dirty="0"/>
              <a:t>0 ~ 255 </a:t>
            </a:r>
            <a:r>
              <a:rPr lang="ko-KR" altLang="en-US" sz="1600" dirty="0"/>
              <a:t>사이의 숫자를 지님 </a:t>
            </a:r>
            <a:r>
              <a:rPr lang="en-US" altLang="ko-KR" sz="1600" dirty="0"/>
              <a:t>=&gt; 255</a:t>
            </a:r>
            <a:r>
              <a:rPr lang="ko-KR" altLang="en-US" sz="1600" dirty="0"/>
              <a:t>에 가까울수록 </a:t>
            </a:r>
            <a:r>
              <a:rPr lang="ko-KR" altLang="en-US" sz="1600" dirty="0" smtClean="0"/>
              <a:t>흰색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754-67D3-49C8-BE9F-74F9AFC623DF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Image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00" y="3616325"/>
            <a:ext cx="3800299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7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관련 추가 용어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Padding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7x7 </a:t>
            </a:r>
            <a:r>
              <a:rPr lang="ko-KR" altLang="ko-KR" sz="2400" dirty="0"/>
              <a:t>이미지에</a:t>
            </a:r>
            <a:r>
              <a:rPr lang="en-US" altLang="ko-KR" sz="2400" dirty="0"/>
              <a:t> 3x3 </a:t>
            </a:r>
            <a:r>
              <a:rPr lang="ko-KR" altLang="ko-KR" sz="2400" dirty="0"/>
              <a:t>필터를 적용한다고 가정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848100" cy="2590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756150" y="3276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stride = 1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인 경우에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결과로 얻어지는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activation map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크기는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(7-3)/1+1 = 5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5x5)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가 됩니다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stride = 2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인 경우에는 그 값이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(7-3)/2 + 1 = 3 (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3x3)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됩니다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그런데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stride = 3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으로 지정하고 필터를 적용하게 되면 어떻게 될까요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결과는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(7-3)/3 + 1 = 2.3333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r>
              <a:rPr lang="en-US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이러한 경우 정보손실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3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Padding</a:t>
            </a: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padding</a:t>
            </a:r>
            <a:r>
              <a:rPr lang="ko-KR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이란 특정한 값으로 이미지의 주변을 채워주는 것</a:t>
            </a:r>
            <a:endParaRPr lang="ko-KR" altLang="en-US" sz="2000" dirty="0"/>
          </a:p>
          <a:p>
            <a:pPr lvl="1"/>
            <a:r>
              <a:rPr lang="en-US" altLang="ko-KR" sz="2000" dirty="0" smtClean="0"/>
              <a:t>Zero padding: 0</a:t>
            </a:r>
            <a:r>
              <a:rPr lang="ko-KR" altLang="en-US" sz="2000" dirty="0" smtClean="0"/>
              <a:t>을 사용하여 </a:t>
            </a:r>
            <a:r>
              <a:rPr lang="en-US" altLang="ko-KR" sz="2000" dirty="0" smtClean="0"/>
              <a:t>padding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1847215" cy="23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91000" y="3429000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하면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3x3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필터를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stride = 3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</a:t>
            </a:r>
            <a:r>
              <a:rPr lang="ko-KR" altLang="en-US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용해도 정보 손실이 발생하지 않는다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32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Padding</a:t>
            </a:r>
          </a:p>
          <a:p>
            <a:pPr lvl="1"/>
            <a:r>
              <a:rPr lang="en-US" altLang="ko-KR" sz="2000" dirty="0" smtClean="0"/>
              <a:t>Zero pad</a:t>
            </a:r>
            <a:r>
              <a:rPr lang="ko-KR" altLang="en-US" sz="2000" dirty="0" smtClean="0"/>
              <a:t>의 크기</a:t>
            </a:r>
            <a:endParaRPr lang="en-US" altLang="ko-KR" sz="2000" dirty="0"/>
          </a:p>
          <a:p>
            <a:pPr lvl="2"/>
            <a:r>
              <a:rPr lang="ko-KR" altLang="ko-KR" sz="1800" dirty="0" smtClean="0"/>
              <a:t>일반적으로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zero pad</a:t>
            </a:r>
            <a:r>
              <a:rPr lang="ko-KR" altLang="ko-KR" sz="1800" dirty="0"/>
              <a:t>의 크기는</a:t>
            </a:r>
            <a:r>
              <a:rPr lang="en-US" altLang="ko-KR" sz="1800" dirty="0"/>
              <a:t> (F-1)/2</a:t>
            </a:r>
            <a:r>
              <a:rPr lang="ko-KR" altLang="ko-KR" sz="1800" dirty="0"/>
              <a:t>가 됩니다</a:t>
            </a:r>
            <a:r>
              <a:rPr lang="en-US" altLang="ko-KR" sz="1800" dirty="0"/>
              <a:t>. </a:t>
            </a:r>
            <a:r>
              <a:rPr lang="ko-KR" altLang="ko-KR" sz="1800" dirty="0"/>
              <a:t>예를 들어</a:t>
            </a:r>
            <a:r>
              <a:rPr lang="en-US" altLang="ko-KR" sz="1800" dirty="0"/>
              <a:t>, 3x3 </a:t>
            </a:r>
            <a:r>
              <a:rPr lang="ko-KR" altLang="ko-KR" sz="1800" dirty="0"/>
              <a:t>필터인 경우에</a:t>
            </a:r>
            <a:r>
              <a:rPr lang="en-US" altLang="ko-KR" sz="1800" dirty="0"/>
              <a:t> zero pad</a:t>
            </a:r>
            <a:r>
              <a:rPr lang="ko-KR" altLang="ko-KR" sz="1800" dirty="0"/>
              <a:t>의 크기는</a:t>
            </a:r>
            <a:r>
              <a:rPr lang="en-US" altLang="ko-KR" sz="1800" dirty="0"/>
              <a:t> (3-1)/2 </a:t>
            </a:r>
            <a:r>
              <a:rPr lang="ko-KR" altLang="ko-KR" sz="1800" dirty="0"/>
              <a:t>즉</a:t>
            </a:r>
            <a:r>
              <a:rPr lang="en-US" altLang="ko-KR" sz="1800" dirty="0"/>
              <a:t>, 1</a:t>
            </a:r>
            <a:r>
              <a:rPr lang="ko-KR" altLang="ko-KR" sz="1800" dirty="0"/>
              <a:t>이 됩니다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en-US" altLang="ko-KR" sz="2200" dirty="0" smtClean="0"/>
              <a:t>Padding</a:t>
            </a:r>
            <a:r>
              <a:rPr lang="ko-KR" altLang="en-US" sz="2200" dirty="0" smtClean="0"/>
              <a:t>을 고려했을 때</a:t>
            </a:r>
            <a:r>
              <a:rPr lang="en-US" altLang="ko-KR" sz="2200" dirty="0" smtClean="0"/>
              <a:t>, activation map</a:t>
            </a:r>
            <a:r>
              <a:rPr lang="ko-KR" altLang="en-US" sz="2200" dirty="0" smtClean="0"/>
              <a:t>의 크기</a:t>
            </a:r>
            <a:endParaRPr lang="ko-KR" altLang="ko-KR" sz="22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04" y="3970043"/>
            <a:ext cx="3145155" cy="2452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583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관련 추가 용어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Keras</a:t>
            </a:r>
            <a:r>
              <a:rPr lang="ko-KR" altLang="en-US" sz="2400" dirty="0" smtClean="0"/>
              <a:t>에서의 </a:t>
            </a:r>
            <a:r>
              <a:rPr lang="en-US" altLang="ko-KR" sz="2400" dirty="0" smtClean="0"/>
              <a:t>padding</a:t>
            </a:r>
          </a:p>
          <a:p>
            <a:pPr lvl="1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www.tensorflow.org/api_docs/python/tf/keras/layers/Conv2D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2000" dirty="0" smtClean="0"/>
              <a:t>padding=‘valid’ =&gt; no padding</a:t>
            </a:r>
            <a:r>
              <a:rPr lang="ko-KR" altLang="en-US" sz="2000" dirty="0" smtClean="0"/>
              <a:t>을 의미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padding=‘same’ =&gt; zero padding</a:t>
            </a:r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en-US" altLang="ko-KR" sz="1600" dirty="0" smtClean="0"/>
              <a:t>image size = 2x3, kernel = 2x2, stride =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72562"/>
              </p:ext>
            </p:extLst>
          </p:nvPr>
        </p:nvGraphicFramePr>
        <p:xfrm>
          <a:off x="2305050" y="4953000"/>
          <a:ext cx="152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38809"/>
              </p:ext>
            </p:extLst>
          </p:nvPr>
        </p:nvGraphicFramePr>
        <p:xfrm>
          <a:off x="2351926" y="4973548"/>
          <a:ext cx="928004" cy="668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002"/>
                <a:gridCol w="464002"/>
              </a:tblGrid>
              <a:tr h="3340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3340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77769" y="6014561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이부분을 버린다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556000" y="5684520"/>
            <a:ext cx="0" cy="330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68412" y="4583668"/>
            <a:ext cx="40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padding = ‘valid’ </a:t>
            </a:r>
            <a:r>
              <a:rPr lang="ko-KR" altLang="en-US" dirty="0"/>
              <a:t>경우 </a:t>
            </a:r>
            <a:r>
              <a:rPr lang="en-US" altLang="ko-KR" dirty="0"/>
              <a:t>=&gt; </a:t>
            </a:r>
            <a:r>
              <a:rPr lang="ko-KR" altLang="en-US" dirty="0"/>
              <a:t>결과물 </a:t>
            </a:r>
            <a:r>
              <a:rPr lang="en-US" altLang="ko-KR" dirty="0"/>
              <a:t>1x1 </a:t>
            </a:r>
            <a:endParaRPr lang="ko-KR" alt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93573"/>
              </p:ext>
            </p:extLst>
          </p:nvPr>
        </p:nvGraphicFramePr>
        <p:xfrm>
          <a:off x="5943600" y="4953000"/>
          <a:ext cx="20574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03765"/>
              </p:ext>
            </p:extLst>
          </p:nvPr>
        </p:nvGraphicFramePr>
        <p:xfrm>
          <a:off x="5990476" y="4973548"/>
          <a:ext cx="928004" cy="668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002"/>
                <a:gridCol w="464002"/>
              </a:tblGrid>
              <a:tr h="3340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3340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520" marR="83520" marT="41760" marB="41760"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94634" y="4583668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padding = </a:t>
            </a:r>
            <a:r>
              <a:rPr lang="en-US" altLang="ko-KR" dirty="0" smtClean="0"/>
              <a:t>‘same’ </a:t>
            </a:r>
            <a:r>
              <a:rPr lang="ko-KR" altLang="en-US" dirty="0"/>
              <a:t>경우 </a:t>
            </a:r>
            <a:r>
              <a:rPr lang="en-US" altLang="ko-KR" dirty="0"/>
              <a:t>=&gt; </a:t>
            </a:r>
            <a:r>
              <a:rPr lang="ko-KR" altLang="en-US" dirty="0"/>
              <a:t>결과물 </a:t>
            </a:r>
            <a:r>
              <a:rPr lang="en-US" altLang="ko-KR" dirty="0" smtClean="0"/>
              <a:t>1x2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79554" y="5966639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이부분이 추가된다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7772400" y="5684520"/>
            <a:ext cx="62329" cy="282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226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Pooling</a:t>
            </a:r>
          </a:p>
          <a:p>
            <a:pPr lvl="1"/>
            <a:r>
              <a:rPr lang="ko-KR" altLang="ko-KR" sz="2000" dirty="0"/>
              <a:t>필터를 적용하여 합성곱을 한 이후에는 보통</a:t>
            </a:r>
            <a:r>
              <a:rPr lang="en-US" altLang="ko-KR" sz="2000" dirty="0"/>
              <a:t> pooling</a:t>
            </a:r>
            <a:r>
              <a:rPr lang="ko-KR" altLang="ko-KR" sz="2000" dirty="0"/>
              <a:t>이라는 과정을 거칩니다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이는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activation map</a:t>
            </a:r>
            <a:r>
              <a:rPr lang="ko-KR" altLang="ko-KR" sz="2000" dirty="0"/>
              <a:t>에 존재하는 정보 중에서</a:t>
            </a:r>
            <a:r>
              <a:rPr lang="en-US" altLang="ko-KR" sz="2000" dirty="0"/>
              <a:t> (</a:t>
            </a:r>
            <a:r>
              <a:rPr lang="ko-KR" altLang="ko-KR" sz="2000" dirty="0"/>
              <a:t>이미지를 잘 나타내는</a:t>
            </a:r>
            <a:r>
              <a:rPr lang="en-US" altLang="ko-KR" sz="2000" dirty="0"/>
              <a:t>) </a:t>
            </a:r>
            <a:r>
              <a:rPr lang="ko-KR" altLang="ko-KR" sz="2000" dirty="0"/>
              <a:t>일부 정보만을 추출해서</a:t>
            </a:r>
            <a:r>
              <a:rPr lang="en-US" altLang="ko-KR" sz="2000" dirty="0"/>
              <a:t>(</a:t>
            </a:r>
            <a:r>
              <a:rPr lang="ko-KR" altLang="ko-KR" sz="2000" dirty="0"/>
              <a:t>즉</a:t>
            </a:r>
            <a:r>
              <a:rPr lang="en-US" altLang="ko-KR" sz="2000" dirty="0"/>
              <a:t>, pooling) </a:t>
            </a:r>
            <a:r>
              <a:rPr lang="ko-KR" altLang="ko-KR" sz="2000" dirty="0"/>
              <a:t>사용하겠다라는 것을 </a:t>
            </a:r>
            <a:r>
              <a:rPr lang="ko-KR" altLang="ko-KR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주요 방법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max pooling</a:t>
            </a:r>
            <a:r>
              <a:rPr lang="ko-KR" altLang="ko-KR" sz="1600" dirty="0"/>
              <a:t>과</a:t>
            </a:r>
            <a:r>
              <a:rPr lang="en-US" altLang="ko-KR" sz="1600" dirty="0"/>
              <a:t> average </a:t>
            </a:r>
            <a:r>
              <a:rPr lang="en-US" altLang="ko-KR" sz="1600" dirty="0" smtClean="0"/>
              <a:t>pooling</a:t>
            </a:r>
          </a:p>
          <a:p>
            <a:pPr lvl="1"/>
            <a:r>
              <a:rPr lang="en-US" altLang="ko-KR" sz="2000" dirty="0"/>
              <a:t>Pooling</a:t>
            </a:r>
            <a:r>
              <a:rPr lang="ko-KR" altLang="ko-KR" sz="2000" dirty="0"/>
              <a:t>을 위해서도 별도의 </a:t>
            </a:r>
            <a:r>
              <a:rPr lang="en-US" altLang="ko-KR" sz="2000" dirty="0"/>
              <a:t>filter</a:t>
            </a:r>
            <a:r>
              <a:rPr lang="ko-KR" altLang="ko-KR" sz="2000" dirty="0"/>
              <a:t>를 사용합니다</a:t>
            </a:r>
            <a:r>
              <a:rPr lang="en-US" altLang="ko-KR" sz="2000" dirty="0"/>
              <a:t>. </a:t>
            </a:r>
            <a:r>
              <a:rPr lang="ko-KR" altLang="ko-KR" sz="2000" dirty="0"/>
              <a:t>하지만</a:t>
            </a:r>
            <a:r>
              <a:rPr lang="en-US" altLang="ko-KR" sz="2000" dirty="0"/>
              <a:t>, </a:t>
            </a:r>
            <a:r>
              <a:rPr lang="ko-KR" altLang="ko-KR" sz="2000" dirty="0"/>
              <a:t>해당 </a:t>
            </a:r>
            <a:r>
              <a:rPr lang="en-US" altLang="ko-KR" sz="2000" dirty="0"/>
              <a:t>filter</a:t>
            </a:r>
            <a:r>
              <a:rPr lang="ko-KR" altLang="ko-KR" sz="2000" dirty="0"/>
              <a:t>에는 가중치가 </a:t>
            </a:r>
            <a:r>
              <a:rPr lang="ko-KR" altLang="ko-KR" sz="2000" dirty="0" smtClean="0"/>
              <a:t>없습니다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Max pooling</a:t>
            </a:r>
            <a:r>
              <a:rPr lang="ko-KR" altLang="ko-KR" sz="2000" dirty="0"/>
              <a:t>은 </a:t>
            </a:r>
            <a:r>
              <a:rPr lang="en-US" altLang="ko-KR" sz="2000" dirty="0"/>
              <a:t>filter</a:t>
            </a:r>
            <a:r>
              <a:rPr lang="ko-KR" altLang="ko-KR" sz="2000" dirty="0"/>
              <a:t>가 적용되는 값들 중에서 가장 큰 값을 추출</a:t>
            </a:r>
            <a:r>
              <a:rPr lang="en-US" altLang="ko-KR" sz="2000" dirty="0"/>
              <a:t> (pooling)</a:t>
            </a:r>
            <a:r>
              <a:rPr lang="ko-KR" altLang="ko-KR" sz="2000" dirty="0"/>
              <a:t>하는 것이고</a:t>
            </a:r>
            <a:r>
              <a:rPr lang="en-US" altLang="ko-KR" sz="2000" dirty="0"/>
              <a:t>, average pooling</a:t>
            </a:r>
            <a:r>
              <a:rPr lang="ko-KR" altLang="ko-KR" sz="2000" dirty="0"/>
              <a:t>은 일련의 값들의 평균 값을 계산하여 사용하는 것입니다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pooling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1"/>
            <a:r>
              <a:rPr lang="en-US" altLang="ko-KR" dirty="0"/>
              <a:t>2x2 filter</a:t>
            </a:r>
            <a:r>
              <a:rPr lang="ko-KR" altLang="ko-KR" dirty="0"/>
              <a:t>를 적용해서</a:t>
            </a:r>
            <a:r>
              <a:rPr lang="en-US" altLang="ko-KR" dirty="0"/>
              <a:t> max pooling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267200" cy="28559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0" y="4114800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2x2</a:t>
            </a:r>
            <a:r>
              <a:rPr lang="ko-KR" altLang="en-US" dirty="0" smtClean="0"/>
              <a:t>를 적용하는 경우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stride =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8879" y="6130801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1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일반적인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971800"/>
            <a:ext cx="7156450" cy="24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71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CNN</a:t>
            </a:r>
            <a:r>
              <a:rPr lang="ko-KR" altLang="en-US" sz="2800" dirty="0" smtClean="0"/>
              <a:t>의 출력층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출력층의 형태는 </a:t>
            </a:r>
            <a:r>
              <a:rPr lang="en-US" altLang="ko-KR" sz="2400" dirty="0" smtClean="0"/>
              <a:t>FNN</a:t>
            </a:r>
            <a:r>
              <a:rPr lang="ko-KR" altLang="en-US" sz="2400" dirty="0" smtClean="0"/>
              <a:t>에서의 출력층의 형태와 동일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CNN</a:t>
            </a:r>
            <a:r>
              <a:rPr lang="ko-KR" altLang="en-US" sz="2400" dirty="0" smtClean="0"/>
              <a:t>은 분류문제에 적용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따라서 출력 노드의 수는 종속변수가 취할 수 있는 값의 수와 동일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각 출력 노드는 종속변수가 특정한 값을 취할 확률값을 출력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이는 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함수를 사용해서 계산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128838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 descr="Softmax Activation Function Explained | by Dario Radečić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5343525" cy="274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3313687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출력노드에 </a:t>
            </a:r>
            <a:endParaRPr lang="en-US" altLang="ko-KR" dirty="0" smtClean="0"/>
          </a:p>
          <a:p>
            <a:r>
              <a:rPr lang="ko-KR" altLang="en-US" dirty="0" smtClean="0"/>
              <a:t>입력되는 값들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>
            <a:off x="897098" y="3960018"/>
            <a:ext cx="1160302" cy="992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7963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</a:t>
            </a:r>
            <a:r>
              <a:rPr lang="ko-KR" altLang="en-US" sz="2400" dirty="0" smtClean="0"/>
              <a:t>의 구조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최종 출력층 앞에는 보통 일반적인 은닉층을 </a:t>
            </a:r>
            <a:r>
              <a:rPr lang="en-US" altLang="ko-KR" sz="2000" dirty="0" smtClean="0"/>
              <a:t>1 ~ 2 </a:t>
            </a:r>
            <a:r>
              <a:rPr lang="ko-KR" altLang="en-US" sz="2000" dirty="0" smtClean="0"/>
              <a:t>개 정도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이러한 은닉층을 </a:t>
            </a:r>
            <a:r>
              <a:rPr lang="en-US" altLang="ko-KR" sz="2000" dirty="0" smtClean="0"/>
              <a:t>fully connected layer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dense layer</a:t>
            </a:r>
            <a:r>
              <a:rPr lang="ko-KR" altLang="en-US" sz="2000" dirty="0" smtClean="0"/>
              <a:t>라고 표현하기 도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그런데 이러한 </a:t>
            </a:r>
            <a:r>
              <a:rPr lang="en-US" altLang="ko-KR" sz="2000" dirty="0" smtClean="0"/>
              <a:t>FCL</a:t>
            </a:r>
            <a:r>
              <a:rPr lang="ko-KR" altLang="en-US" sz="2000" dirty="0" smtClean="0"/>
              <a:t>는 일차원 벡터 형태임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ConvNet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pooling </a:t>
            </a:r>
            <a:r>
              <a:rPr lang="ko-KR" altLang="en-US" sz="2000" dirty="0" smtClean="0"/>
              <a:t>과정을 거쳐 출력된 결과물은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차원 형태로 이는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형태인 </a:t>
            </a:r>
            <a:r>
              <a:rPr lang="en-US" altLang="ko-KR" sz="2000" dirty="0" smtClean="0"/>
              <a:t>FCL</a:t>
            </a:r>
            <a:r>
              <a:rPr lang="ko-KR" altLang="en-US" sz="2000" dirty="0" smtClean="0"/>
              <a:t>에 입력될 수 없음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3</a:t>
            </a:r>
            <a:r>
              <a:rPr lang="ko-KR" altLang="en-US" sz="2000" dirty="0" smtClean="0"/>
              <a:t>차원 형태를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형태로 변환시키는 것이 필요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이를 </a:t>
            </a:r>
            <a:r>
              <a:rPr lang="en-US" altLang="ko-KR" sz="1600" dirty="0" smtClean="0"/>
              <a:t>Flattening </a:t>
            </a:r>
            <a:r>
              <a:rPr lang="ko-KR" altLang="en-US" sz="1600" dirty="0" smtClean="0"/>
              <a:t>이라고 표현함</a:t>
            </a:r>
            <a:endParaRPr lang="en-US" altLang="ko-KR" sz="16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픽셀 정보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16" y="2023587"/>
            <a:ext cx="3647505" cy="44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3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Flatten </a:t>
            </a:r>
          </a:p>
          <a:p>
            <a:pPr lvl="1"/>
            <a:r>
              <a:rPr lang="en-US" altLang="ko-KR" sz="2400" dirty="0" smtClean="0"/>
              <a:t>Pooling</a:t>
            </a:r>
            <a:r>
              <a:rPr lang="ko-KR" altLang="ko-KR" sz="2400" dirty="0"/>
              <a:t>을 한 다음에</a:t>
            </a:r>
            <a:r>
              <a:rPr lang="en-US" altLang="ko-KR" sz="2400" dirty="0"/>
              <a:t> FCN</a:t>
            </a:r>
            <a:r>
              <a:rPr lang="ko-KR" altLang="ko-KR" sz="2400" dirty="0"/>
              <a:t>로 변환하기 위해서는 중간에 반드시</a:t>
            </a:r>
            <a:r>
              <a:rPr lang="en-US" altLang="ko-KR" sz="2400" dirty="0"/>
              <a:t> Flatten </a:t>
            </a:r>
            <a:r>
              <a:rPr lang="ko-KR" altLang="ko-KR" sz="2400" dirty="0"/>
              <a:t>과정을 거쳐야 합니다</a:t>
            </a:r>
            <a:r>
              <a:rPr lang="en-US" altLang="ko-KR" sz="2400" dirty="0" smtClean="0"/>
              <a:t>. </a:t>
            </a:r>
          </a:p>
          <a:p>
            <a:pPr lvl="2"/>
            <a:r>
              <a:rPr lang="en-US" altLang="ko-KR" sz="2000" dirty="0" smtClean="0"/>
              <a:t>pooling</a:t>
            </a:r>
            <a:r>
              <a:rPr lang="ko-KR" altLang="ko-KR" sz="2000" dirty="0"/>
              <a:t>의 결과로 얻어진 값을 곧바로 이 출력 노드의 입력값으로 사용할 수 없기 때문입니다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7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Flatten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7024"/>
            <a:ext cx="4117340" cy="220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43" y="2847340"/>
            <a:ext cx="1950085" cy="33407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514975" y="1853148"/>
            <a:ext cx="362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Activation map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이 여러개인 경우는 </a:t>
            </a:r>
            <a:endParaRPr lang="en-US" altLang="ko-KR" dirty="0" smtClean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아래와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같이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flattening 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시켜 주게 </a:t>
            </a:r>
            <a:endParaRPr lang="en-US" altLang="ko-KR" dirty="0" smtClean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46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4733121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544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일반적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93" y="2713831"/>
            <a:ext cx="5168900" cy="24923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5030467"/>
            <a:ext cx="8562975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문제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분류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문제를 푸는데 사용되는 전체적인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CNN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보통 아래와 같은 구조를 갖습니다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[Convolution (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 가능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)+ pooling] (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 가능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=&gt; Fully connected network (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 가능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=&gt; Output layer (activation function =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20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관련 추가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Flatten</a:t>
            </a:r>
          </a:p>
          <a:p>
            <a:pPr lvl="1"/>
            <a:r>
              <a:rPr lang="en-US" altLang="ko-KR" dirty="0" smtClean="0"/>
              <a:t>Flattening</a:t>
            </a:r>
            <a:r>
              <a:rPr lang="ko-KR" altLang="en-US" dirty="0" smtClean="0"/>
              <a:t>을 한 다음에 보통 </a:t>
            </a:r>
            <a:r>
              <a:rPr lang="en-US" altLang="ko-KR" dirty="0" smtClean="0"/>
              <a:t>fully-connected layer</a:t>
            </a:r>
            <a:r>
              <a:rPr lang="ko-KR" altLang="en-US" dirty="0" smtClean="0"/>
              <a:t>를 추가함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87019"/>
            <a:ext cx="362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5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462-2951-4E16-9811-24185D7D1BC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을 이용한 이미지 분류 예제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MNIST_CNN_example.ipynb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예제 이미지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 descr="How to Develop a CNN for MNIST Handwritten Digit Classifica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81475"/>
            <a:ext cx="4596765" cy="344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71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743199"/>
            <a:ext cx="5549900" cy="3389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4000" y="2209800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why 26x26?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 flipH="1">
            <a:off x="5410200" y="2579132"/>
            <a:ext cx="623447" cy="697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2929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시도해 봐야 하는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stride </a:t>
            </a:r>
            <a:r>
              <a:rPr lang="ko-KR" altLang="en-US" dirty="0" smtClean="0"/>
              <a:t>값 변경해보기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padding </a:t>
            </a:r>
            <a:r>
              <a:rPr lang="ko-KR" altLang="en-US" dirty="0" smtClean="0"/>
              <a:t>방식 변경해 보기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3115270"/>
            <a:ext cx="6657975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model.add(Conv2D(32, kernel_size=(3, 3),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activation='relu',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input_shape=input_shape, strides=(2,2)))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791670"/>
            <a:ext cx="67818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/>
              <a:t>model.add(Conv2D(32, kernel_size=(3, 3),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activation='relu',</a:t>
            </a:r>
          </a:p>
          <a:p>
            <a:r>
              <a:rPr lang="ko-KR" altLang="en-US" sz="1600" dirty="0" smtClean="0"/>
              <a:t>                  </a:t>
            </a:r>
            <a:r>
              <a:rPr lang="ko-KR" altLang="en-US" sz="1600" dirty="0"/>
              <a:t>input_shape=input_shape, strides=(2,2), padding="same")) </a:t>
            </a:r>
          </a:p>
        </p:txBody>
      </p:sp>
    </p:spTree>
    <p:extLst>
      <p:ext uri="{BB962C8B-B14F-4D97-AF65-F5344CB8AC3E}">
        <p14:creationId xmlns:p14="http://schemas.microsoft.com/office/powerpoint/2010/main" val="1516857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을 이용한 이미지 분류 예제 </a:t>
            </a:r>
            <a:r>
              <a:rPr lang="en-US" altLang="ko-KR" sz="2400" dirty="0" smtClean="0"/>
              <a:t>2</a:t>
            </a:r>
          </a:p>
          <a:p>
            <a:pPr lvl="1"/>
            <a:r>
              <a:rPr lang="ko-KR" altLang="en-US" sz="2000" dirty="0" smtClean="0"/>
              <a:t>조금더 복잡한 모형 사용해 보기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MNIST_CNN_example2.ipynb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03" y="3132138"/>
            <a:ext cx="4641850" cy="334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0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칼라 이미지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칼라 이미지의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하나의 픽셀이 보통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색 정보를 지님 </a:t>
            </a:r>
            <a:r>
              <a:rPr lang="en-US" altLang="ko-KR" sz="2000" dirty="0" smtClean="0"/>
              <a:t>(Red, Green, Blue, a.k.a., RGB; </a:t>
            </a:r>
            <a:r>
              <a:rPr lang="ko-KR" altLang="en-US" sz="2000" dirty="0" smtClean="0"/>
              <a:t>이를 채널이라고 함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/>
              <a:t>흑백 이미지의 경우는 </a:t>
            </a:r>
            <a:r>
              <a:rPr lang="en-US" altLang="ko-KR" sz="1600" dirty="0"/>
              <a:t>channel 1</a:t>
            </a:r>
            <a:r>
              <a:rPr lang="ko-KR" altLang="en-US" sz="1600" dirty="0"/>
              <a:t>개인 이미지라고 생각할 수 있음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5989-4570-4068-A80F-F3C579DED79F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-1 Introduction to Digital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576638"/>
            <a:ext cx="62198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17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CIFAR-10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ko-KR" dirty="0"/>
              <a:t>두번째 예제</a:t>
            </a:r>
            <a:r>
              <a:rPr lang="en-US" altLang="ko-KR" dirty="0"/>
              <a:t>: CIFAR-10 </a:t>
            </a:r>
            <a:r>
              <a:rPr lang="ko-KR" altLang="ko-KR" dirty="0"/>
              <a:t>사진들 분류하기</a:t>
            </a:r>
          </a:p>
          <a:p>
            <a:pPr lvl="1" latinLnBrk="1"/>
            <a:r>
              <a:rPr lang="en-US" altLang="ko-KR" dirty="0"/>
              <a:t>CIFAR-10 60000</a:t>
            </a:r>
            <a:r>
              <a:rPr lang="ko-KR" altLang="ko-KR" dirty="0"/>
              <a:t>개의 칼라 사진</a:t>
            </a:r>
            <a:r>
              <a:rPr lang="en-US" altLang="ko-KR" dirty="0"/>
              <a:t>, 32x32x3</a:t>
            </a:r>
            <a:endParaRPr lang="ko-KR" altLang="ko-KR" dirty="0"/>
          </a:p>
          <a:p>
            <a:pPr lvl="1" latinLnBrk="1"/>
            <a:r>
              <a:rPr lang="en-US" altLang="ko-KR" dirty="0"/>
              <a:t>10 classes</a:t>
            </a:r>
            <a:endParaRPr lang="ko-KR" altLang="ko-KR" dirty="0"/>
          </a:p>
          <a:p>
            <a:pPr lvl="1" latinLnBrk="1"/>
            <a:r>
              <a:rPr lang="en-US" altLang="ko-KR" dirty="0"/>
              <a:t>each class contains 6000</a:t>
            </a:r>
            <a:endParaRPr lang="ko-KR" altLang="ko-KR" dirty="0"/>
          </a:p>
          <a:p>
            <a:r>
              <a:rPr lang="ko-KR" altLang="ko-KR" dirty="0"/>
              <a:t>파이썬 코드</a:t>
            </a:r>
            <a:r>
              <a:rPr lang="en-US" altLang="ko-KR" dirty="0"/>
              <a:t>: CNN_cifar10_simple.ipynb </a:t>
            </a:r>
            <a:r>
              <a:rPr lang="ko-KR" altLang="ko-KR" dirty="0"/>
              <a:t>참조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3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CIFAR-10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6" name="Picture 2" descr="CIFAR-10 - Object Recognition in Images |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78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35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6625"/>
            <a:ext cx="4859117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3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Fashion MNIST 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Feature map </a:t>
            </a:r>
            <a:r>
              <a:rPr lang="ko-KR" altLang="en-US" dirty="0" smtClean="0"/>
              <a:t>시각화 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CNN_fashion_MNIST_heatmap.ipynb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정답을 예측하는데 있어서 이미지의 어떠한 부분이 더 활성화되었는지 확인할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0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894C-FAB6-482B-83D5-7E5463463E2E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이미지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각 픽셀이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에 대해서 서로 다른 채널을 가지고 있다고 생각할 수 있음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형태의 </a:t>
            </a:r>
            <a:r>
              <a:rPr lang="en-US" altLang="ko-KR" sz="1400" dirty="0" smtClean="0"/>
              <a:t>matrix </a:t>
            </a:r>
            <a:r>
              <a:rPr lang="ko-KR" altLang="en-US" sz="1400" dirty="0" smtClean="0"/>
              <a:t>로 표현 </a:t>
            </a:r>
            <a:r>
              <a:rPr lang="en-US" altLang="ko-KR" sz="1400" dirty="0" smtClean="0"/>
              <a:t>(3D array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tensor </a:t>
            </a:r>
            <a:r>
              <a:rPr lang="ko-KR" altLang="en-US" sz="1400" dirty="0" smtClean="0"/>
              <a:t>라고 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083-1CA9-4B29-9D6A-96F0619C9F6B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3580783" cy="289851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676954" y="4075113"/>
            <a:ext cx="3317696" cy="1710040"/>
            <a:chOff x="5064304" y="3253234"/>
            <a:chExt cx="3317696" cy="1710040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5068888" y="3267735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507822" y="3266326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6934200" y="326632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084852" y="409425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068004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950466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382000" y="32663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6923926" y="412079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074578" y="4948718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6923926" y="356684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074578" y="4394770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6913652" y="382626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064304" y="465419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5364822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660756" y="3254643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6324600" y="325323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6629400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283504" y="34041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019800" y="3546296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601986" y="3780888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323726" y="39375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553200" y="3429000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5364822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659348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6324600" y="40839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651661" y="4094252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197904" y="3937570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7467600" y="3799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879422" y="35505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132852" y="3418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5832463" y="427783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83108" y="387603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95741" y="3261831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각 셀이 하나의 색상 정보를 지님</a:t>
            </a:r>
            <a:endParaRPr lang="ko-KR" altLang="en-US" sz="14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4977472" y="3535666"/>
            <a:ext cx="841461" cy="1294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7990726" y="407077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01000" y="4340468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G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11274" y="4610164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이미지 데이터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각 색 정보가 하나의 </a:t>
            </a:r>
            <a:r>
              <a:rPr lang="en-US" altLang="ko-KR" sz="2400" dirty="0" smtClean="0"/>
              <a:t>feature (</a:t>
            </a:r>
            <a:r>
              <a:rPr lang="ko-KR" altLang="en-US" sz="2400" dirty="0" smtClean="0"/>
              <a:t>독립변수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값이 됨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1000x1000 </a:t>
            </a:r>
            <a:r>
              <a:rPr lang="ko-KR" altLang="en-US" sz="2400" dirty="0" smtClean="0"/>
              <a:t>칼라 이미지의 경우</a:t>
            </a:r>
            <a:r>
              <a:rPr lang="en-US" altLang="ko-KR" sz="2400" dirty="0" smtClean="0"/>
              <a:t>, 1000x1000x3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가 존재한다는 것을 의미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이를 </a:t>
            </a:r>
            <a:r>
              <a:rPr lang="en-US" altLang="ko-KR" sz="2000" dirty="0" smtClean="0"/>
              <a:t>FNN</a:t>
            </a:r>
            <a:r>
              <a:rPr lang="ko-KR" altLang="en-US" sz="2000" dirty="0" smtClean="0"/>
              <a:t>을 가지고 다루는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입력층에만 </a:t>
            </a:r>
            <a:r>
              <a:rPr lang="en-US" altLang="ko-KR" sz="2000" dirty="0" smtClean="0"/>
              <a:t>1000x1000x3 </a:t>
            </a:r>
            <a:r>
              <a:rPr lang="ko-KR" altLang="en-US" sz="2000" dirty="0" smtClean="0"/>
              <a:t>개의 노드가 필요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ED46-1773-42B4-8D5B-2EA4AAA83750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CNN</a:t>
            </a:r>
          </a:p>
          <a:p>
            <a:pPr lvl="1"/>
            <a:r>
              <a:rPr lang="ko-KR" altLang="en-US" sz="2000" dirty="0" smtClean="0"/>
              <a:t>그렇다면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어떻게 공간적인 정보를 추출하는가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이미지의 정보를 추출하기 위해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적용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하나의 필터를 옆으로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아래로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이동시키면서 정보를 추출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크기는 </a:t>
            </a:r>
            <a:r>
              <a:rPr lang="en-US" altLang="ko-KR" sz="2000" dirty="0" err="1" smtClean="0"/>
              <a:t>FxFxD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D=</a:t>
            </a:r>
            <a:r>
              <a:rPr lang="ko-KR" altLang="en-US" sz="1800" dirty="0" smtClean="0"/>
              <a:t>입력이미지의 </a:t>
            </a:r>
            <a:r>
              <a:rPr lang="en-US" altLang="ko-KR" sz="1800" dirty="0" smtClean="0"/>
              <a:t>depth (</a:t>
            </a:r>
            <a:r>
              <a:rPr lang="en-US" altLang="ko-KR" sz="1800" dirty="0"/>
              <a:t>=</a:t>
            </a:r>
            <a:r>
              <a:rPr lang="ko-KR" altLang="en-US" sz="1800" dirty="0" smtClean="0"/>
              <a:t> 채널 수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F=</a:t>
            </a:r>
            <a:r>
              <a:rPr lang="ko-KR" altLang="en-US" sz="1800" dirty="0" smtClean="0"/>
              <a:t>가로 또는 세로의 길이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흑백 이미지</a:t>
            </a:r>
            <a:r>
              <a:rPr lang="en-US" altLang="ko-KR" sz="1800" dirty="0" smtClean="0"/>
              <a:t>: D=1</a:t>
            </a:r>
          </a:p>
          <a:p>
            <a:pPr lvl="3"/>
            <a:r>
              <a:rPr lang="ko-KR" altLang="en-US" sz="1600" dirty="0" smtClean="0"/>
              <a:t>즉</a:t>
            </a:r>
            <a:r>
              <a:rPr lang="en-US" altLang="ko-KR" sz="1600" dirty="0" smtClean="0"/>
              <a:t>, FxFx1 </a:t>
            </a:r>
            <a:r>
              <a:rPr lang="ko-KR" altLang="en-US" sz="1600" dirty="0" smtClean="0"/>
              <a:t>필터 사용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칼라 이미지</a:t>
            </a:r>
            <a:r>
              <a:rPr lang="en-US" altLang="ko-KR" sz="1800" dirty="0" smtClean="0"/>
              <a:t>: D=3</a:t>
            </a:r>
          </a:p>
          <a:p>
            <a:pPr lvl="3"/>
            <a:r>
              <a:rPr lang="ko-KR" altLang="en-US" sz="1600" dirty="0" smtClean="0"/>
              <a:t>즉</a:t>
            </a:r>
            <a:r>
              <a:rPr lang="en-US" altLang="ko-KR" sz="1600" dirty="0" smtClean="0"/>
              <a:t>, FxFx3 </a:t>
            </a:r>
            <a:r>
              <a:rPr lang="ko-KR" altLang="en-US" sz="1600" dirty="0" smtClean="0"/>
              <a:t>필터 사용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filter</a:t>
            </a:r>
            <a:r>
              <a:rPr lang="ko-KR" altLang="en-US" sz="2000" dirty="0" smtClean="0"/>
              <a:t>의 각 셀은 고유의 가중치를 갖음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E13A-6448-43AC-954F-F116BD81D918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75113"/>
            <a:ext cx="2031143" cy="1203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86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의 작동원리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D462-2951-4E16-9811-24185D7D1BC9}" type="datetime1">
              <a:rPr lang="en-US" altLang="ko-KR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0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27874</TotalTime>
  <Words>1984</Words>
  <Application>Microsoft Office PowerPoint</Application>
  <PresentationFormat>On-screen Show (4:3)</PresentationFormat>
  <Paragraphs>485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Convolutional Neural Network</vt:lpstr>
      <vt:lpstr>CNN (합성곱 신경망)</vt:lpstr>
      <vt:lpstr>CNN</vt:lpstr>
      <vt:lpstr>CNN</vt:lpstr>
      <vt:lpstr>CNN</vt:lpstr>
      <vt:lpstr>CNN</vt:lpstr>
      <vt:lpstr>CNN</vt:lpstr>
      <vt:lpstr>CNN</vt:lpstr>
      <vt:lpstr>CNN의 작동원리</vt:lpstr>
      <vt:lpstr>CNN의 작동원리</vt:lpstr>
      <vt:lpstr>CNN의 작동원리</vt:lpstr>
      <vt:lpstr>CNN 작동 원리</vt:lpstr>
      <vt:lpstr>CNN의 작동원리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CNN 작동 원리</vt:lpstr>
      <vt:lpstr>Review</vt:lpstr>
      <vt:lpstr>CNN 작동 원리</vt:lpstr>
      <vt:lpstr>CNN 작동 원리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CNN 작동 원리</vt:lpstr>
      <vt:lpstr>CNN 작동 원리</vt:lpstr>
      <vt:lpstr>Softmax 함수</vt:lpstr>
      <vt:lpstr>CNN 작동 원리</vt:lpstr>
      <vt:lpstr>CNN 관련 추가 용어</vt:lpstr>
      <vt:lpstr>CNN 관련 추가 용어</vt:lpstr>
      <vt:lpstr>CNN 관련 추가 용어</vt:lpstr>
      <vt:lpstr>CNN 관련 추가 용어</vt:lpstr>
      <vt:lpstr>CNN 관련 추가 용어</vt:lpstr>
      <vt:lpstr>Python coding</vt:lpstr>
      <vt:lpstr>MNIST</vt:lpstr>
      <vt:lpstr>MNIST</vt:lpstr>
      <vt:lpstr>MNIST</vt:lpstr>
      <vt:lpstr>MNIST</vt:lpstr>
      <vt:lpstr>CIFAR-10</vt:lpstr>
      <vt:lpstr>CIFAR-10</vt:lpstr>
      <vt:lpstr>CIFAR</vt:lpstr>
      <vt:lpstr>Fashion MNIST (참고용)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419</cp:revision>
  <dcterms:created xsi:type="dcterms:W3CDTF">2015-01-19T14:33:39Z</dcterms:created>
  <dcterms:modified xsi:type="dcterms:W3CDTF">2021-01-23T02:57:36Z</dcterms:modified>
</cp:coreProperties>
</file>