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8" r:id="rId2"/>
    <p:sldId id="276" r:id="rId3"/>
    <p:sldId id="279" r:id="rId4"/>
    <p:sldId id="303" r:id="rId5"/>
    <p:sldId id="280" r:id="rId6"/>
    <p:sldId id="304" r:id="rId7"/>
    <p:sldId id="257" r:id="rId8"/>
    <p:sldId id="259" r:id="rId9"/>
    <p:sldId id="258" r:id="rId10"/>
    <p:sldId id="260" r:id="rId11"/>
    <p:sldId id="261" r:id="rId12"/>
    <p:sldId id="262" r:id="rId13"/>
    <p:sldId id="263" r:id="rId14"/>
    <p:sldId id="264" r:id="rId15"/>
    <p:sldId id="266" r:id="rId16"/>
    <p:sldId id="299" r:id="rId17"/>
    <p:sldId id="265" r:id="rId18"/>
    <p:sldId id="273" r:id="rId19"/>
    <p:sldId id="284" r:id="rId20"/>
    <p:sldId id="285" r:id="rId21"/>
    <p:sldId id="286" r:id="rId22"/>
    <p:sldId id="300" r:id="rId23"/>
    <p:sldId id="301" r:id="rId24"/>
    <p:sldId id="302" r:id="rId25"/>
    <p:sldId id="274" r:id="rId26"/>
    <p:sldId id="305" r:id="rId27"/>
    <p:sldId id="306" r:id="rId28"/>
    <p:sldId id="290" r:id="rId29"/>
    <p:sldId id="307" r:id="rId30"/>
    <p:sldId id="309" r:id="rId31"/>
    <p:sldId id="310" r:id="rId32"/>
    <p:sldId id="308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5" autoAdjust="0"/>
    <p:restoredTop sz="92718" autoAdjust="0"/>
  </p:normalViewPr>
  <p:slideViewPr>
    <p:cSldViewPr>
      <p:cViewPr>
        <p:scale>
          <a:sx n="75" d="100"/>
          <a:sy n="75" d="100"/>
        </p:scale>
        <p:origin x="-51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765AC-4980-4ABD-BFA4-42DAC0BFB815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04BE2-1020-4EA8-BDBE-99341C12E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22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7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//new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的作用是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dog1.cunstructer == dog2.cunstructer ==“Dog” //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true</a:t>
            </a: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instanceof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Dog ;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dog2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instanceof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Dog //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 == dog2.bart  //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false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13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dog1.cunstructer == dog2.cunstructer ==Dog //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true</a:t>
            </a: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 == dog2.bart  //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true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35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35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9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35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35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3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OOP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Parker Z</a:t>
            </a:r>
            <a:r>
              <a:rPr lang="en-US" altLang="zh-CN" dirty="0" smtClean="0"/>
              <a:t>hou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06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7"/>
          <p:cNvSpPr txBox="1">
            <a:spLocks/>
          </p:cNvSpPr>
          <p:nvPr/>
        </p:nvSpPr>
        <p:spPr>
          <a:xfrm>
            <a:off x="457200" y="2276872"/>
            <a:ext cx="8229600" cy="384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+mj-lt"/>
                <a:ea typeface="微软雅黑" pitchFamily="34" charset="-122"/>
                <a:cs typeface="Meiryo UI" pitchFamily="34" charset="-128"/>
              </a:rPr>
              <a:t>function can not be reuse, memory waste.</a:t>
            </a:r>
          </a:p>
          <a:p>
            <a:r>
              <a:rPr lang="en-US" altLang="zh-CN" dirty="0" smtClean="0">
                <a:latin typeface="+mj-lt"/>
                <a:ea typeface="微软雅黑" pitchFamily="34" charset="-122"/>
                <a:cs typeface="Meiryo UI" pitchFamily="34" charset="-128"/>
              </a:rPr>
              <a:t>There are no relationship among instances, no concept of Class</a:t>
            </a:r>
          </a:p>
          <a:p>
            <a:endParaRPr lang="en-US" altLang="zh-CN" dirty="0" smtClean="0">
              <a:latin typeface="+mj-lt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484784"/>
            <a:ext cx="1849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Factory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38437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Dog(name){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    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.name = name;</a:t>
            </a:r>
          </a:p>
          <a:p>
            <a:pPr lvl="1">
              <a:buNone/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 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this.bart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function(){ 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new Function(…)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/>
            </a:r>
            <a:b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!’);</a:t>
            </a:r>
            <a:b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dog1 = 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new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Dog(‘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wangcai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dog2 = 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new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Dog(‘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gaofei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();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84784"/>
            <a:ext cx="2488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Construction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7"/>
          <p:cNvSpPr txBox="1">
            <a:spLocks/>
          </p:cNvSpPr>
          <p:nvPr/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+mj-lt"/>
                <a:ea typeface="微软雅黑" pitchFamily="34" charset="-122"/>
                <a:cs typeface="Meiryo UI" pitchFamily="34" charset="-128"/>
              </a:rPr>
              <a:t>function can not be reuse, memory waste.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1484784"/>
            <a:ext cx="2488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Construction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Dog(name){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this.name = name;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this.bart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bart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bart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(){</a:t>
            </a:r>
            <a:b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!’);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dog1 = new Dog(‘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wangcai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dog2 = new Dog(‘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gaofei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84784"/>
            <a:ext cx="367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Improved Construction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1484784"/>
            <a:ext cx="367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Improved Construction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  <p:sp>
        <p:nvSpPr>
          <p:cNvPr id="10" name="内容占位符 7"/>
          <p:cNvSpPr txBox="1">
            <a:spLocks/>
          </p:cNvSpPr>
          <p:nvPr/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+mj-lt"/>
                <a:ea typeface="微软雅黑" pitchFamily="34" charset="-122"/>
                <a:cs typeface="Meiryo UI" pitchFamily="34" charset="-128"/>
              </a:rPr>
              <a:t>function will be export to </a:t>
            </a:r>
            <a:r>
              <a:rPr lang="en-US" altLang="zh-CN" i="1" dirty="0" smtClean="0">
                <a:latin typeface="+mj-lt"/>
                <a:ea typeface="微软雅黑" pitchFamily="34" charset="-122"/>
                <a:cs typeface="Meiryo UI" pitchFamily="34" charset="-128"/>
              </a:rPr>
              <a:t>window</a:t>
            </a:r>
          </a:p>
          <a:p>
            <a:r>
              <a:rPr lang="en-US" altLang="zh-CN" dirty="0" smtClean="0">
                <a:latin typeface="+mj-lt"/>
                <a:ea typeface="微软雅黑" pitchFamily="34" charset="-122"/>
                <a:cs typeface="Meiryo UI" pitchFamily="34" charset="-128"/>
              </a:rPr>
              <a:t>easy to cause name conflict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Dog(name){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this.name = name;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Dog.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prototype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.bart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function (){</a:t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!’);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dog1 = new Dog(‘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wangcai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dog2 = new Dog(‘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gaofei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dog1.name; //’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wangcai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</a:t>
            </a:r>
          </a:p>
          <a:p>
            <a:pP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dog2.name; //’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gaofei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</a:t>
            </a:r>
          </a:p>
          <a:p>
            <a:pP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 == dog2.bart ==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Dog.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prototype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.bart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 //</a:t>
            </a:r>
            <a:r>
              <a:rPr lang="en-US" altLang="zh-CN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true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84784"/>
            <a:ext cx="4229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Prototype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and Construction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>
              <a:buNone/>
            </a:pPr>
            <a:endParaRPr lang="en-US" altLang="zh-CN" sz="2400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[Function]Dog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5" name="矩形 24"/>
          <p:cNvSpPr/>
          <p:nvPr/>
        </p:nvSpPr>
        <p:spPr>
          <a:xfrm>
            <a:off x="4500562" y="184824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 prototype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24" idx="3"/>
            <a:endCxn id="25" idx="1"/>
          </p:cNvCxnSpPr>
          <p:nvPr/>
        </p:nvCxnSpPr>
        <p:spPr>
          <a:xfrm>
            <a:off x="3357554" y="2035959"/>
            <a:ext cx="1143008" cy="2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500562" y="2296323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bart</a:t>
            </a:r>
          </a:p>
        </p:txBody>
      </p:sp>
      <p:sp>
        <p:nvSpPr>
          <p:cNvPr id="52" name="矩形 51"/>
          <p:cNvSpPr/>
          <p:nvPr/>
        </p:nvSpPr>
        <p:spPr>
          <a:xfrm>
            <a:off x="6072198" y="371475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[Function] 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072198" y="4143380"/>
            <a:ext cx="2786082" cy="11430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mtClean="0"/>
              <a:t>function(){</a:t>
            </a:r>
            <a:br>
              <a:rPr lang="en-US" altLang="zh-CN" smtClean="0"/>
            </a:br>
            <a:r>
              <a:rPr lang="en-US" altLang="zh-CN" smtClean="0"/>
              <a:t>    alert(this.name);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</p:txBody>
      </p:sp>
      <p:cxnSp>
        <p:nvCxnSpPr>
          <p:cNvPr id="57" name="肘形连接符 56"/>
          <p:cNvCxnSpPr>
            <a:stCxn id="51" idx="3"/>
            <a:endCxn id="52" idx="0"/>
          </p:cNvCxnSpPr>
          <p:nvPr/>
        </p:nvCxnSpPr>
        <p:spPr>
          <a:xfrm>
            <a:off x="7286644" y="2546356"/>
            <a:ext cx="178595" cy="11683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[Function]Dog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5" name="矩形 24"/>
          <p:cNvSpPr/>
          <p:nvPr/>
        </p:nvSpPr>
        <p:spPr>
          <a:xfrm>
            <a:off x="4500562" y="184824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prototype</a:t>
            </a:r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1785918" y="242886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00232" y="2500306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Dog()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71472" y="335756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 dog1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71472" y="3786190"/>
            <a:ext cx="1500198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_proto_</a:t>
            </a:r>
          </a:p>
        </p:txBody>
      </p:sp>
      <p:sp>
        <p:nvSpPr>
          <p:cNvPr id="47" name="矩形 46"/>
          <p:cNvSpPr/>
          <p:nvPr/>
        </p:nvSpPr>
        <p:spPr>
          <a:xfrm>
            <a:off x="571472" y="5000636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dog2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71472" y="5429264"/>
            <a:ext cx="1500198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_proto_</a:t>
            </a:r>
          </a:p>
        </p:txBody>
      </p:sp>
      <p:sp>
        <p:nvSpPr>
          <p:cNvPr id="51" name="矩形 50"/>
          <p:cNvSpPr/>
          <p:nvPr/>
        </p:nvSpPr>
        <p:spPr>
          <a:xfrm>
            <a:off x="4500562" y="2276872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bart</a:t>
            </a:r>
          </a:p>
        </p:txBody>
      </p:sp>
      <p:sp>
        <p:nvSpPr>
          <p:cNvPr id="52" name="矩形 51"/>
          <p:cNvSpPr/>
          <p:nvPr/>
        </p:nvSpPr>
        <p:spPr>
          <a:xfrm>
            <a:off x="6072198" y="371475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[Function] 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072198" y="4143380"/>
            <a:ext cx="2786082" cy="11430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function(){</a:t>
            </a:r>
            <a:br>
              <a:rPr lang="en-US" altLang="zh-CN" dirty="0" smtClean="0"/>
            </a:br>
            <a:r>
              <a:rPr lang="en-US" altLang="zh-CN" dirty="0" smtClean="0"/>
              <a:t>    alert(this.name);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</p:txBody>
      </p:sp>
      <p:cxnSp>
        <p:nvCxnSpPr>
          <p:cNvPr id="57" name="肘形连接符 56"/>
          <p:cNvCxnSpPr>
            <a:stCxn id="51" idx="3"/>
            <a:endCxn id="52" idx="0"/>
          </p:cNvCxnSpPr>
          <p:nvPr/>
        </p:nvCxnSpPr>
        <p:spPr>
          <a:xfrm>
            <a:off x="7286644" y="2526905"/>
            <a:ext cx="178595" cy="11878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71472" y="4286256"/>
            <a:ext cx="1500198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name</a:t>
            </a:r>
          </a:p>
        </p:txBody>
      </p:sp>
      <p:sp>
        <p:nvSpPr>
          <p:cNvPr id="62" name="矩形 61"/>
          <p:cNvSpPr/>
          <p:nvPr/>
        </p:nvSpPr>
        <p:spPr>
          <a:xfrm>
            <a:off x="571472" y="5929330"/>
            <a:ext cx="1500198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name</a:t>
            </a:r>
          </a:p>
        </p:txBody>
      </p:sp>
      <p:sp>
        <p:nvSpPr>
          <p:cNvPr id="69" name="矩形 68"/>
          <p:cNvSpPr/>
          <p:nvPr/>
        </p:nvSpPr>
        <p:spPr>
          <a:xfrm>
            <a:off x="2071670" y="3786190"/>
            <a:ext cx="1285884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mtClean="0"/>
          </a:p>
        </p:txBody>
      </p:sp>
      <p:sp>
        <p:nvSpPr>
          <p:cNvPr id="78" name="矩形 77"/>
          <p:cNvSpPr/>
          <p:nvPr/>
        </p:nvSpPr>
        <p:spPr>
          <a:xfrm>
            <a:off x="2071670" y="5429264"/>
            <a:ext cx="1285884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mtClean="0"/>
          </a:p>
        </p:txBody>
      </p:sp>
      <p:sp>
        <p:nvSpPr>
          <p:cNvPr id="80" name="矩形 79"/>
          <p:cNvSpPr/>
          <p:nvPr/>
        </p:nvSpPr>
        <p:spPr>
          <a:xfrm>
            <a:off x="2071670" y="4286256"/>
            <a:ext cx="1285884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‘wangwang’</a:t>
            </a:r>
          </a:p>
        </p:txBody>
      </p:sp>
      <p:sp>
        <p:nvSpPr>
          <p:cNvPr id="81" name="矩形 80"/>
          <p:cNvSpPr/>
          <p:nvPr/>
        </p:nvSpPr>
        <p:spPr>
          <a:xfrm>
            <a:off x="2071670" y="5929330"/>
            <a:ext cx="1285884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‘</a:t>
            </a:r>
            <a:r>
              <a:rPr lang="en-US" altLang="zh-CN" dirty="0" err="1" smtClean="0"/>
              <a:t>gaofei</a:t>
            </a:r>
            <a:r>
              <a:rPr lang="en-US" altLang="zh-CN" dirty="0" smtClean="0"/>
              <a:t>’</a:t>
            </a: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3357554" y="2035959"/>
            <a:ext cx="1143008" cy="2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69" idx="3"/>
            <a:endCxn id="25" idx="1"/>
          </p:cNvCxnSpPr>
          <p:nvPr/>
        </p:nvCxnSpPr>
        <p:spPr>
          <a:xfrm flipV="1">
            <a:off x="3357554" y="2062558"/>
            <a:ext cx="1143008" cy="197366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8" idx="3"/>
            <a:endCxn id="25" idx="1"/>
          </p:cNvCxnSpPr>
          <p:nvPr/>
        </p:nvCxnSpPr>
        <p:spPr>
          <a:xfrm flipV="1">
            <a:off x="3357554" y="2062558"/>
            <a:ext cx="1143008" cy="36167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374441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400" dirty="0" err="1" smtClean="0">
                <a:latin typeface="微软雅黑" pitchFamily="34" charset="-122"/>
                <a:ea typeface="微软雅黑" pitchFamily="34" charset="-122"/>
              </a:rPr>
              <a:t>this.species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= 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animal";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name,color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>
              <a:buNone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　this.name = name;</a:t>
            </a:r>
          </a:p>
          <a:p>
            <a:pPr>
              <a:buNone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sz="2400" dirty="0" err="1" smtClean="0">
                <a:latin typeface="微软雅黑" pitchFamily="34" charset="-122"/>
                <a:ea typeface="微软雅黑" pitchFamily="34" charset="-122"/>
              </a:rPr>
              <a:t>this.color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= color;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nheritance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99792" y="5805264"/>
            <a:ext cx="344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How let Dog </a:t>
            </a:r>
            <a:r>
              <a:rPr lang="en-US" altLang="zh-CN" dirty="0" smtClean="0"/>
              <a:t>inherit </a:t>
            </a:r>
            <a:r>
              <a:rPr lang="en-US" altLang="zh-CN" dirty="0"/>
              <a:t>from Animal?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Animal.prototype.species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"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animal";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Animal.prototype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 = new Dog()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dog.species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// ’animal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nheritance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484784"/>
            <a:ext cx="1351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Prototype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18499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` is a keyword used in function and refer to the object who invoke the function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`this`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2474420"/>
            <a:ext cx="4392488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worker = {};</a:t>
            </a: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worker.name = ‘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adam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’;</a:t>
            </a: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worker.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function(){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   alert(‘my name is’ +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.name);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};</a:t>
            </a: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worker.say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() ; 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2470055"/>
            <a:ext cx="457200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name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= ‘Big Brother’</a:t>
            </a: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(){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   alert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(‘my name is’ +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.name);</a:t>
            </a: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};</a:t>
            </a: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say() ;  // Big Brother</a:t>
            </a:r>
            <a:endParaRPr lang="en-US" altLang="zh-CN" sz="1050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Animal.prototype.species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"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animal";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Dog.prototype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Animal.prototype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//if add a property to the Dog, the parent Class Animal are also has the property</a:t>
            </a:r>
          </a:p>
          <a:p>
            <a:pPr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Dog.prototype.bart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‘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!’ 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animal = new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animal.bart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//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!’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nheritance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32403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Animal.prototype.species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"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animal ";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Animal();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dog= new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dog.species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// ‘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’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nheritance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484784"/>
            <a:ext cx="2038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Prototype chain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[Function]Animal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5" name="矩形 24"/>
          <p:cNvSpPr/>
          <p:nvPr/>
        </p:nvSpPr>
        <p:spPr>
          <a:xfrm>
            <a:off x="4500562" y="184824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prototype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500562" y="2276872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species</a:t>
            </a:r>
            <a:endParaRPr lang="en-US" altLang="zh-CN" dirty="0" smtClean="0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3357554" y="2035959"/>
            <a:ext cx="1143008" cy="2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71473" y="300436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[Function]Dog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71473" y="3432990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9" name="矩形 28"/>
          <p:cNvSpPr/>
          <p:nvPr/>
        </p:nvSpPr>
        <p:spPr>
          <a:xfrm>
            <a:off x="4494738" y="3446132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[Object]Animal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94738" y="3874760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cxnSp>
        <p:nvCxnSpPr>
          <p:cNvPr id="3" name="肘形连接符 2"/>
          <p:cNvCxnSpPr>
            <a:stCxn id="30" idx="3"/>
            <a:endCxn id="25" idx="3"/>
          </p:cNvCxnSpPr>
          <p:nvPr/>
        </p:nvCxnSpPr>
        <p:spPr>
          <a:xfrm flipV="1">
            <a:off x="7280820" y="2062558"/>
            <a:ext cx="5824" cy="2062235"/>
          </a:xfrm>
          <a:prstGeom prst="bentConnector3">
            <a:avLst>
              <a:gd name="adj1" fmla="val 40251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7" idx="3"/>
            <a:endCxn id="29" idx="1"/>
          </p:cNvCxnSpPr>
          <p:nvPr/>
        </p:nvCxnSpPr>
        <p:spPr>
          <a:xfrm flipV="1">
            <a:off x="3357555" y="3660446"/>
            <a:ext cx="1137183" cy="22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7"/>
          <p:cNvSpPr>
            <a:spLocks noGrp="1"/>
          </p:cNvSpPr>
          <p:nvPr>
            <p:ph idx="1"/>
          </p:nvPr>
        </p:nvSpPr>
        <p:spPr>
          <a:xfrm>
            <a:off x="6156176" y="0"/>
            <a:ext cx="2987824" cy="178592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Animal.prototype.species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"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animal ";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Animal();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dog= new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dog.species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// ‘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0672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[Function]Animal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5" name="矩形 24"/>
          <p:cNvSpPr/>
          <p:nvPr/>
        </p:nvSpPr>
        <p:spPr>
          <a:xfrm>
            <a:off x="4500562" y="184824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prototype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500562" y="2276872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species</a:t>
            </a:r>
            <a:endParaRPr lang="en-US" altLang="zh-CN" dirty="0" smtClean="0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3357554" y="2035959"/>
            <a:ext cx="1143008" cy="2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71473" y="300436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[Function]Dog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71473" y="3432990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9" name="矩形 28"/>
          <p:cNvSpPr/>
          <p:nvPr/>
        </p:nvSpPr>
        <p:spPr>
          <a:xfrm>
            <a:off x="4494738" y="3446132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[Object]Animal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94738" y="3874760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cxnSp>
        <p:nvCxnSpPr>
          <p:cNvPr id="3" name="肘形连接符 2"/>
          <p:cNvCxnSpPr>
            <a:stCxn id="30" idx="3"/>
            <a:endCxn id="25" idx="3"/>
          </p:cNvCxnSpPr>
          <p:nvPr/>
        </p:nvCxnSpPr>
        <p:spPr>
          <a:xfrm flipV="1">
            <a:off x="7280820" y="2062558"/>
            <a:ext cx="5824" cy="2062235"/>
          </a:xfrm>
          <a:prstGeom prst="bentConnector3">
            <a:avLst>
              <a:gd name="adj1" fmla="val 40251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7" idx="3"/>
            <a:endCxn id="29" idx="1"/>
          </p:cNvCxnSpPr>
          <p:nvPr/>
        </p:nvCxnSpPr>
        <p:spPr>
          <a:xfrm flipV="1">
            <a:off x="3357555" y="3660446"/>
            <a:ext cx="1137183" cy="22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1473" y="4941168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[Object]dog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1473" y="5369796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16" name="下箭头 15"/>
          <p:cNvSpPr/>
          <p:nvPr/>
        </p:nvSpPr>
        <p:spPr>
          <a:xfrm>
            <a:off x="1767662" y="4053355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81976" y="4124793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Dog()</a:t>
            </a:r>
            <a:endParaRPr lang="zh-CN" altLang="en-US" dirty="0"/>
          </a:p>
        </p:txBody>
      </p:sp>
      <p:cxnSp>
        <p:nvCxnSpPr>
          <p:cNvPr id="4" name="肘形连接符 3"/>
          <p:cNvCxnSpPr>
            <a:stCxn id="15" idx="3"/>
            <a:endCxn id="29" idx="1"/>
          </p:cNvCxnSpPr>
          <p:nvPr/>
        </p:nvCxnSpPr>
        <p:spPr>
          <a:xfrm flipV="1">
            <a:off x="3357555" y="3660446"/>
            <a:ext cx="1137183" cy="19593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3464560" y="2113280"/>
            <a:ext cx="4344469" cy="3825790"/>
          </a:xfrm>
          <a:custGeom>
            <a:avLst/>
            <a:gdLst>
              <a:gd name="connsiteX0" fmla="*/ 0 w 4344469"/>
              <a:gd name="connsiteY0" fmla="*/ 3657600 h 3825790"/>
              <a:gd name="connsiteX1" fmla="*/ 477520 w 4344469"/>
              <a:gd name="connsiteY1" fmla="*/ 3667760 h 3825790"/>
              <a:gd name="connsiteX2" fmla="*/ 863600 w 4344469"/>
              <a:gd name="connsiteY2" fmla="*/ 1991360 h 3825790"/>
              <a:gd name="connsiteX3" fmla="*/ 3992880 w 4344469"/>
              <a:gd name="connsiteY3" fmla="*/ 1442720 h 3825790"/>
              <a:gd name="connsiteX4" fmla="*/ 4135120 w 4344469"/>
              <a:gd name="connsiteY4" fmla="*/ 0 h 382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4469" h="3825790">
                <a:moveTo>
                  <a:pt x="0" y="3657600"/>
                </a:moveTo>
                <a:cubicBezTo>
                  <a:pt x="166793" y="3801533"/>
                  <a:pt x="333587" y="3945467"/>
                  <a:pt x="477520" y="3667760"/>
                </a:cubicBezTo>
                <a:cubicBezTo>
                  <a:pt x="621453" y="3390053"/>
                  <a:pt x="277707" y="2362200"/>
                  <a:pt x="863600" y="1991360"/>
                </a:cubicBezTo>
                <a:cubicBezTo>
                  <a:pt x="1449493" y="1620520"/>
                  <a:pt x="3447627" y="1774613"/>
                  <a:pt x="3992880" y="1442720"/>
                </a:cubicBezTo>
                <a:cubicBezTo>
                  <a:pt x="4538133" y="1110827"/>
                  <a:pt x="4336626" y="555413"/>
                  <a:pt x="4135120" y="0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84368" y="2271718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chain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内容占位符 7"/>
          <p:cNvSpPr>
            <a:spLocks noGrp="1"/>
          </p:cNvSpPr>
          <p:nvPr>
            <p:ph idx="1"/>
          </p:nvPr>
        </p:nvSpPr>
        <p:spPr>
          <a:xfrm>
            <a:off x="6156176" y="0"/>
            <a:ext cx="2987824" cy="178592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Animal.prototype.species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"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animal ";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Animal();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dog= new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dog.species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// ‘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103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[Function]Animal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5" name="矩形 24"/>
          <p:cNvSpPr/>
          <p:nvPr/>
        </p:nvSpPr>
        <p:spPr>
          <a:xfrm>
            <a:off x="4500562" y="184824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prototype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500562" y="2276872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species</a:t>
            </a:r>
            <a:endParaRPr lang="en-US" altLang="zh-CN" dirty="0" smtClean="0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3357554" y="2035959"/>
            <a:ext cx="1143008" cy="2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71473" y="300436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[Function]Dog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71473" y="3432990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9" name="矩形 28"/>
          <p:cNvSpPr/>
          <p:nvPr/>
        </p:nvSpPr>
        <p:spPr>
          <a:xfrm>
            <a:off x="4494738" y="3446132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[Object]Animal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94738" y="3874760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cxnSp>
        <p:nvCxnSpPr>
          <p:cNvPr id="3" name="肘形连接符 2"/>
          <p:cNvCxnSpPr>
            <a:stCxn id="30" idx="3"/>
            <a:endCxn id="25" idx="3"/>
          </p:cNvCxnSpPr>
          <p:nvPr/>
        </p:nvCxnSpPr>
        <p:spPr>
          <a:xfrm flipV="1">
            <a:off x="7280820" y="2062558"/>
            <a:ext cx="5824" cy="2062235"/>
          </a:xfrm>
          <a:prstGeom prst="bentConnector3">
            <a:avLst>
              <a:gd name="adj1" fmla="val 40251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7" idx="3"/>
            <a:endCxn id="29" idx="1"/>
          </p:cNvCxnSpPr>
          <p:nvPr/>
        </p:nvCxnSpPr>
        <p:spPr>
          <a:xfrm flipV="1">
            <a:off x="3357555" y="3660446"/>
            <a:ext cx="1137183" cy="22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850" y="4440193"/>
            <a:ext cx="3835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Dog.prototype.bart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‘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!’ </a:t>
            </a:r>
          </a:p>
        </p:txBody>
      </p:sp>
      <p:sp>
        <p:nvSpPr>
          <p:cNvPr id="15" name="矩形 14"/>
          <p:cNvSpPr/>
          <p:nvPr/>
        </p:nvSpPr>
        <p:spPr>
          <a:xfrm>
            <a:off x="4494738" y="4374826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bart</a:t>
            </a:r>
            <a:endParaRPr lang="en-US" altLang="zh-CN" dirty="0" smtClean="0"/>
          </a:p>
        </p:txBody>
      </p:sp>
      <p:sp>
        <p:nvSpPr>
          <p:cNvPr id="6" name="右箭头 5"/>
          <p:cNvSpPr/>
          <p:nvPr/>
        </p:nvSpPr>
        <p:spPr>
          <a:xfrm>
            <a:off x="3845939" y="4509120"/>
            <a:ext cx="438029" cy="300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7"/>
          <p:cNvSpPr>
            <a:spLocks noGrp="1"/>
          </p:cNvSpPr>
          <p:nvPr>
            <p:ph idx="1"/>
          </p:nvPr>
        </p:nvSpPr>
        <p:spPr>
          <a:xfrm>
            <a:off x="6156176" y="0"/>
            <a:ext cx="2987824" cy="178592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Animal.prototype.species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"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animal ";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Animal();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dog= new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dog.species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// ‘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7121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</a:p>
          <a:p>
            <a:pPr>
              <a:buNone/>
            </a:pP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//since `this` will refer to the instance who invokes the function, so color will be a instance property</a:t>
            </a: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this.color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Animal.call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 = new Dog()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dog.color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dog.color.push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(‘black’);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red’,’green’,’blue’,’black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dog2 = new Dog();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84784"/>
            <a:ext cx="362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Instance property Inheritance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[Function]Animal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9" name="矩形 8"/>
          <p:cNvSpPr/>
          <p:nvPr/>
        </p:nvSpPr>
        <p:spPr>
          <a:xfrm>
            <a:off x="571473" y="300436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[Function]Dog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1473" y="3432990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11" name="内容占位符 7"/>
          <p:cNvSpPr>
            <a:spLocks noGrp="1"/>
          </p:cNvSpPr>
          <p:nvPr>
            <p:ph idx="1"/>
          </p:nvPr>
        </p:nvSpPr>
        <p:spPr>
          <a:xfrm>
            <a:off x="4024480" y="1323628"/>
            <a:ext cx="5148064" cy="407248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</a:p>
          <a:p>
            <a:pPr>
              <a:buNone/>
            </a:pP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//since `this` will refer to the instance, so color will be a instance property</a:t>
            </a: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this.color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Animal.call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tihs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 = new Dog()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dog.color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dog.color.push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(‘black’);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red’,’green’,’blue’,’black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dog2 = new Dog();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//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bingo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473" y="4941168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[Object]dog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1473" y="5369796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14" name="下箭头 13"/>
          <p:cNvSpPr/>
          <p:nvPr/>
        </p:nvSpPr>
        <p:spPr>
          <a:xfrm>
            <a:off x="1767662" y="4053355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81976" y="4124793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Dog()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71472" y="5856987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color -&gt; […]</a:t>
            </a:r>
          </a:p>
        </p:txBody>
      </p:sp>
    </p:spTree>
    <p:extLst>
      <p:ext uri="{BB962C8B-B14F-4D97-AF65-F5344CB8AC3E}">
        <p14:creationId xmlns:p14="http://schemas.microsoft.com/office/powerpoint/2010/main" val="33280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[Function]Animal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9" name="矩形 8"/>
          <p:cNvSpPr/>
          <p:nvPr/>
        </p:nvSpPr>
        <p:spPr>
          <a:xfrm>
            <a:off x="571473" y="300436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[Function]Dog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1473" y="3432990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11" name="内容占位符 7"/>
          <p:cNvSpPr>
            <a:spLocks noGrp="1"/>
          </p:cNvSpPr>
          <p:nvPr>
            <p:ph idx="1"/>
          </p:nvPr>
        </p:nvSpPr>
        <p:spPr>
          <a:xfrm>
            <a:off x="4371362" y="1196752"/>
            <a:ext cx="4736608" cy="300775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</a:p>
          <a:p>
            <a:pPr>
              <a:buNone/>
            </a:pP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//since `this` will refer to the instance, so color will be a instance property</a:t>
            </a: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this.color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Animal.call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 = new Dog()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dog.color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dog.color.push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(‘black’);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red’,’green’,’blue’,’black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dog2 = new Dog();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473" y="4941168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[Object]dog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1473" y="5369796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14" name="下箭头 13"/>
          <p:cNvSpPr/>
          <p:nvPr/>
        </p:nvSpPr>
        <p:spPr>
          <a:xfrm>
            <a:off x="1767662" y="4053355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81976" y="4124793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Dog()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71472" y="5856987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color -&gt; […]</a:t>
            </a:r>
          </a:p>
        </p:txBody>
      </p:sp>
      <p:sp>
        <p:nvSpPr>
          <p:cNvPr id="17" name="矩形 16"/>
          <p:cNvSpPr/>
          <p:nvPr/>
        </p:nvSpPr>
        <p:spPr>
          <a:xfrm>
            <a:off x="3953585" y="4941168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[Object]dog2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53585" y="5369796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7984" y="4124793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Dog()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953584" y="5856987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color -&gt; […]</a:t>
            </a:r>
          </a:p>
        </p:txBody>
      </p:sp>
      <p:sp>
        <p:nvSpPr>
          <p:cNvPr id="3" name="右箭头 2"/>
          <p:cNvSpPr/>
          <p:nvPr/>
        </p:nvSpPr>
        <p:spPr>
          <a:xfrm rot="2274730">
            <a:off x="3466378" y="4248527"/>
            <a:ext cx="1185105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function Animal(name){</a:t>
            </a:r>
          </a:p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	this.name = name;</a:t>
            </a:r>
          </a:p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this.color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 = [‘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Animal.prototype.spices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= ‘animal’;</a:t>
            </a:r>
          </a:p>
          <a:p>
            <a:pPr>
              <a:buNone/>
            </a:pP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(name){</a:t>
            </a:r>
          </a:p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Animal.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call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9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this,name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Dog.prototype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= new Animal();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Dog.prototype.bart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= function(){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	alert( this.name +‘ 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!’)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dog1 = new Dog(‘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’);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dog1.spices </a:t>
            </a:r>
            <a:r>
              <a:rPr lang="en-US" altLang="zh-CN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</a:p>
          <a:p>
            <a:pPr>
              <a:buNone/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dog1.name //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’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dog1.bart</a:t>
            </a:r>
            <a:r>
              <a:rPr lang="en-US" altLang="zh-CN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()//</a:t>
            </a:r>
            <a:r>
              <a:rPr lang="en-US" altLang="zh-CN" sz="19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dog1.color //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dog1.color.push(‘black’); //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red’,’green’,’blue’,’black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dog2 = new Dog(‘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gaofei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’);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sz="19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19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19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dog2.bart()//</a:t>
            </a:r>
            <a:r>
              <a:rPr lang="en-US" altLang="zh-CN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gaofei</a:t>
            </a:r>
            <a:r>
              <a:rPr lang="en-US" altLang="zh-CN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dog2.spices </a:t>
            </a:r>
            <a:r>
              <a:rPr lang="en-US" altLang="zh-CN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animal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4621" y="26064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[Function]Animal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4621" y="68927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9" name="矩形 8"/>
          <p:cNvSpPr/>
          <p:nvPr/>
        </p:nvSpPr>
        <p:spPr>
          <a:xfrm>
            <a:off x="349223" y="184482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[Function]Dog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9223" y="2273452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11" name="内容占位符 7"/>
          <p:cNvSpPr>
            <a:spLocks noGrp="1"/>
          </p:cNvSpPr>
          <p:nvPr>
            <p:ph idx="1"/>
          </p:nvPr>
        </p:nvSpPr>
        <p:spPr>
          <a:xfrm>
            <a:off x="7596336" y="327599"/>
            <a:ext cx="4736608" cy="300775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function Animal(name){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this.name = name;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this.color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[‘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’];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Animal.prototype.spices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‘animal’;</a:t>
            </a:r>
          </a:p>
          <a:p>
            <a:pPr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function Dog(name){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Animal.call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this,name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Dog.prototype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new Animal();</a:t>
            </a:r>
          </a:p>
          <a:p>
            <a:pPr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Dog.prototype.bart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function(){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alert( this.name +‘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!’)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dog1 = new Dog(‘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’);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dog1.spices // animal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dog1.name //’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dog1.bart()//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dog1.color // [‘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’];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dog1.color.push(‘black’); // [‘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red’,’green’,’blue’,’black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’];</a:t>
            </a:r>
          </a:p>
          <a:p>
            <a:pPr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dog2 = new Dog(‘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gaofei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’);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altLang="zh-CN" sz="20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’]; 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dog2.bart()//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gaofei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dog2.spices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animal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1761" y="3915629"/>
            <a:ext cx="2080000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[Object]dog1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31761" y="4344257"/>
            <a:ext cx="2080000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14" name="下箭头 13"/>
          <p:cNvSpPr/>
          <p:nvPr/>
        </p:nvSpPr>
        <p:spPr>
          <a:xfrm>
            <a:off x="1527950" y="3027816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42264" y="3099254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Dog()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1760" y="4831448"/>
            <a:ext cx="2080000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name=</a:t>
            </a:r>
            <a:r>
              <a:rPr lang="en-US" altLang="zh-CN" dirty="0" err="1" smtClean="0">
                <a:solidFill>
                  <a:srgbClr val="FF0000"/>
                </a:solidFill>
              </a:rPr>
              <a:t>wangcai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58126" y="3915629"/>
            <a:ext cx="2282026" cy="4151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[Object]dog2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658126" y="4344257"/>
            <a:ext cx="2282026" cy="4843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19" name="矩形 18"/>
          <p:cNvSpPr/>
          <p:nvPr/>
        </p:nvSpPr>
        <p:spPr>
          <a:xfrm>
            <a:off x="3851920" y="26638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prototype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851920" y="695012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species</a:t>
            </a:r>
            <a:endParaRPr lang="en-US" altLang="zh-CN" dirty="0" smtClean="0"/>
          </a:p>
        </p:txBody>
      </p:sp>
      <p:sp>
        <p:nvSpPr>
          <p:cNvPr id="23" name="矩形 22"/>
          <p:cNvSpPr/>
          <p:nvPr/>
        </p:nvSpPr>
        <p:spPr>
          <a:xfrm>
            <a:off x="6444208" y="3980896"/>
            <a:ext cx="2520280" cy="434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[Function] 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44208" y="4415487"/>
            <a:ext cx="2520280" cy="11589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function(){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/>
              <a:t>   alert( this.name +‘ </a:t>
            </a:r>
            <a:r>
              <a:rPr lang="en-US" altLang="zh-CN" dirty="0" err="1"/>
              <a:t>wang</a:t>
            </a:r>
            <a:r>
              <a:rPr lang="en-US" altLang="zh-CN" dirty="0"/>
              <a:t>!’)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</p:txBody>
      </p:sp>
      <p:cxnSp>
        <p:nvCxnSpPr>
          <p:cNvPr id="8" name="直接箭头连接符 7"/>
          <p:cNvCxnSpPr>
            <a:stCxn id="7" idx="3"/>
            <a:endCxn id="22" idx="1"/>
          </p:cNvCxnSpPr>
          <p:nvPr/>
        </p:nvCxnSpPr>
        <p:spPr>
          <a:xfrm>
            <a:off x="3160703" y="939309"/>
            <a:ext cx="691217" cy="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851920" y="1831476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[Object]Animal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51920" y="2260104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27" name="矩形 26"/>
          <p:cNvSpPr/>
          <p:nvPr/>
        </p:nvSpPr>
        <p:spPr>
          <a:xfrm>
            <a:off x="3851920" y="2760170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bart</a:t>
            </a:r>
            <a:endParaRPr lang="en-US" altLang="zh-CN" dirty="0" smtClean="0"/>
          </a:p>
        </p:txBody>
      </p:sp>
      <p:cxnSp>
        <p:nvCxnSpPr>
          <p:cNvPr id="29" name="肘形连接符 28"/>
          <p:cNvCxnSpPr>
            <a:stCxn id="26" idx="3"/>
            <a:endCxn id="19" idx="3"/>
          </p:cNvCxnSpPr>
          <p:nvPr/>
        </p:nvCxnSpPr>
        <p:spPr>
          <a:xfrm flipV="1">
            <a:off x="6638002" y="480698"/>
            <a:ext cx="12700" cy="202943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7" idx="3"/>
            <a:endCxn id="23" idx="0"/>
          </p:cNvCxnSpPr>
          <p:nvPr/>
        </p:nvCxnSpPr>
        <p:spPr>
          <a:xfrm>
            <a:off x="6638002" y="3010203"/>
            <a:ext cx="1066346" cy="9706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3" idx="3"/>
            <a:endCxn id="25" idx="1"/>
          </p:cNvCxnSpPr>
          <p:nvPr/>
        </p:nvCxnSpPr>
        <p:spPr>
          <a:xfrm flipV="1">
            <a:off x="2411761" y="2045790"/>
            <a:ext cx="1440159" cy="2548500"/>
          </a:xfrm>
          <a:prstGeom prst="bentConnector3">
            <a:avLst>
              <a:gd name="adj1" fmla="val 711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1760" y="5331514"/>
            <a:ext cx="2080000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color -&gt; [</a:t>
            </a:r>
            <a:r>
              <a:rPr lang="en-US" altLang="zh-CN" dirty="0" err="1" smtClean="0">
                <a:solidFill>
                  <a:srgbClr val="FF0000"/>
                </a:solidFill>
              </a:rPr>
              <a:t>r,g,b,black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36" name="矩形 35"/>
          <p:cNvSpPr/>
          <p:nvPr/>
        </p:nvSpPr>
        <p:spPr>
          <a:xfrm>
            <a:off x="3658126" y="4847123"/>
            <a:ext cx="2282026" cy="4843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name=</a:t>
            </a:r>
            <a:r>
              <a:rPr lang="en-US" altLang="zh-CN" dirty="0" err="1" smtClean="0">
                <a:solidFill>
                  <a:srgbClr val="FF0000"/>
                </a:solidFill>
              </a:rPr>
              <a:t>gaofei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58126" y="5347189"/>
            <a:ext cx="2282026" cy="4843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color -&gt; [</a:t>
            </a:r>
            <a:r>
              <a:rPr lang="en-US" altLang="zh-CN" dirty="0" err="1" smtClean="0">
                <a:solidFill>
                  <a:srgbClr val="FF0000"/>
                </a:solidFill>
              </a:rPr>
              <a:t>r,g,b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39" name="肘形连接符 38"/>
          <p:cNvCxnSpPr>
            <a:stCxn id="18" idx="1"/>
            <a:endCxn id="25" idx="1"/>
          </p:cNvCxnSpPr>
          <p:nvPr/>
        </p:nvCxnSpPr>
        <p:spPr>
          <a:xfrm rot="10800000" flipH="1">
            <a:off x="3658126" y="2045791"/>
            <a:ext cx="193794" cy="2540663"/>
          </a:xfrm>
          <a:prstGeom prst="bentConnector3">
            <a:avLst>
              <a:gd name="adj1" fmla="val -1179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6"/>
          <p:cNvSpPr/>
          <p:nvPr/>
        </p:nvSpPr>
        <p:spPr>
          <a:xfrm>
            <a:off x="3847976" y="3242130"/>
            <a:ext cx="2786082" cy="2264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</a:t>
            </a:r>
            <a:endParaRPr lang="en-US" altLang="zh-CN" dirty="0" smtClean="0"/>
          </a:p>
        </p:txBody>
      </p:sp>
      <p:sp>
        <p:nvSpPr>
          <p:cNvPr id="32" name="矩形 26"/>
          <p:cNvSpPr/>
          <p:nvPr/>
        </p:nvSpPr>
        <p:spPr>
          <a:xfrm>
            <a:off x="3847976" y="3492163"/>
            <a:ext cx="2786082" cy="2500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color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11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1412776"/>
            <a:ext cx="6318448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Person(name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){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//this is {}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.name = ‘name’;</a:t>
            </a: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.say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function(){</a:t>
            </a: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	alert(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.name);</a:t>
            </a: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//{name:..,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say:function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p1 = new Person(‘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andy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.say();</a:t>
            </a:r>
            <a:endParaRPr lang="en-US" altLang="zh-CN" sz="1050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`this`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function Animal(name){</a:t>
            </a:r>
          </a:p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	this.name = name;</a:t>
            </a:r>
          </a:p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this.color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 = [‘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Animal.prototype.spices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= ‘animal’;</a:t>
            </a:r>
          </a:p>
          <a:p>
            <a:pPr>
              <a:buNone/>
            </a:pP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(name){</a:t>
            </a:r>
          </a:p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Animal.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call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9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this,name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9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Dog.prototype</a:t>
            </a:r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new Animal();</a:t>
            </a:r>
          </a:p>
          <a:p>
            <a:pPr>
              <a:buNone/>
            </a:pPr>
            <a:r>
              <a:rPr lang="en-US" altLang="zh-CN" sz="19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F = function(){}</a:t>
            </a:r>
          </a:p>
          <a:p>
            <a:pPr>
              <a:buNone/>
            </a:pPr>
            <a:r>
              <a:rPr lang="en-US" altLang="zh-CN" sz="19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F.prototype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9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Animal.prototype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9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Dog.prototype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=new F();</a:t>
            </a:r>
          </a:p>
          <a:p>
            <a:pPr>
              <a:buNone/>
            </a:pPr>
            <a:endParaRPr lang="en-US" altLang="zh-CN" sz="19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Dog.prototype.bart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= function(){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	alert( this.name +‘ 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!’)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dog1 = new Dog(‘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’);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dog1.spices </a:t>
            </a:r>
            <a:r>
              <a:rPr lang="en-US" altLang="zh-CN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</a:p>
          <a:p>
            <a:pPr>
              <a:buNone/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dog1.name //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’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dog1.bart</a:t>
            </a:r>
            <a:r>
              <a:rPr lang="en-US" altLang="zh-CN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()//</a:t>
            </a:r>
            <a:r>
              <a:rPr lang="en-US" altLang="zh-CN" sz="19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dog1.color //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dog1.color.push(‘black’); //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red’,’green’,’blue’,’black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dog2 = new Dog(‘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gaofei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’);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sz="19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19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19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dog2.bart()//</a:t>
            </a:r>
            <a:r>
              <a:rPr lang="en-US" altLang="zh-CN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gaofei</a:t>
            </a:r>
            <a:r>
              <a:rPr lang="en-US" altLang="zh-CN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dog2.spices </a:t>
            </a:r>
            <a:r>
              <a:rPr lang="en-US" altLang="zh-CN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animal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22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4621" y="26064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[Function]Animal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4621" y="68927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9" name="矩形 8"/>
          <p:cNvSpPr/>
          <p:nvPr/>
        </p:nvSpPr>
        <p:spPr>
          <a:xfrm>
            <a:off x="319119" y="2926730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[Function]Dog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9119" y="3355358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12" name="矩形 11"/>
          <p:cNvSpPr/>
          <p:nvPr/>
        </p:nvSpPr>
        <p:spPr>
          <a:xfrm>
            <a:off x="301657" y="4997535"/>
            <a:ext cx="2080000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[Object]dog1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01657" y="5426163"/>
            <a:ext cx="2080000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14" name="下箭头 13"/>
          <p:cNvSpPr/>
          <p:nvPr/>
        </p:nvSpPr>
        <p:spPr>
          <a:xfrm>
            <a:off x="1497846" y="4109722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12160" y="4181160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Dog()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01656" y="5913354"/>
            <a:ext cx="2080000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name=</a:t>
            </a:r>
            <a:r>
              <a:rPr lang="en-US" altLang="zh-CN" dirty="0" err="1" smtClean="0">
                <a:solidFill>
                  <a:srgbClr val="FF0000"/>
                </a:solidFill>
              </a:rPr>
              <a:t>wangcai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51920" y="26638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prototype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851920" y="695012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species</a:t>
            </a:r>
            <a:endParaRPr lang="en-US" altLang="zh-CN" dirty="0" smtClean="0"/>
          </a:p>
        </p:txBody>
      </p:sp>
      <p:sp>
        <p:nvSpPr>
          <p:cNvPr id="23" name="矩形 22"/>
          <p:cNvSpPr/>
          <p:nvPr/>
        </p:nvSpPr>
        <p:spPr>
          <a:xfrm>
            <a:off x="6444208" y="3980896"/>
            <a:ext cx="2520280" cy="434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[Function] 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44208" y="4415487"/>
            <a:ext cx="2520280" cy="11589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function(){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/>
              <a:t>   alert( this.name +‘ </a:t>
            </a:r>
            <a:r>
              <a:rPr lang="en-US" altLang="zh-CN" dirty="0" err="1"/>
              <a:t>wang</a:t>
            </a:r>
            <a:r>
              <a:rPr lang="en-US" altLang="zh-CN" dirty="0"/>
              <a:t>!’)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</p:txBody>
      </p:sp>
      <p:cxnSp>
        <p:nvCxnSpPr>
          <p:cNvPr id="8" name="直接箭头连接符 7"/>
          <p:cNvCxnSpPr>
            <a:stCxn id="7" idx="3"/>
            <a:endCxn id="22" idx="1"/>
          </p:cNvCxnSpPr>
          <p:nvPr/>
        </p:nvCxnSpPr>
        <p:spPr>
          <a:xfrm>
            <a:off x="3160703" y="939309"/>
            <a:ext cx="691217" cy="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851920" y="1831476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</a:t>
            </a:r>
            <a:r>
              <a:rPr lang="en-US" altLang="zh-CN" dirty="0" smtClean="0"/>
              <a:t>Object]F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51920" y="2260104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cxnSp>
        <p:nvCxnSpPr>
          <p:cNvPr id="29" name="肘形连接符 28"/>
          <p:cNvCxnSpPr>
            <a:stCxn id="26" idx="3"/>
            <a:endCxn id="19" idx="3"/>
          </p:cNvCxnSpPr>
          <p:nvPr/>
        </p:nvCxnSpPr>
        <p:spPr>
          <a:xfrm flipV="1">
            <a:off x="6638002" y="480698"/>
            <a:ext cx="12700" cy="202943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endCxn id="23" idx="0"/>
          </p:cNvCxnSpPr>
          <p:nvPr/>
        </p:nvCxnSpPr>
        <p:spPr>
          <a:xfrm>
            <a:off x="6638002" y="3010203"/>
            <a:ext cx="1066346" cy="9706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3" idx="3"/>
            <a:endCxn id="25" idx="1"/>
          </p:cNvCxnSpPr>
          <p:nvPr/>
        </p:nvCxnSpPr>
        <p:spPr>
          <a:xfrm flipV="1">
            <a:off x="2381657" y="2045790"/>
            <a:ext cx="1470263" cy="3630406"/>
          </a:xfrm>
          <a:prstGeom prst="bentConnector3">
            <a:avLst>
              <a:gd name="adj1" fmla="val 741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01656" y="6413420"/>
            <a:ext cx="2080000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color -&gt; [</a:t>
            </a:r>
            <a:r>
              <a:rPr lang="en-US" altLang="zh-CN" dirty="0" err="1" smtClean="0">
                <a:solidFill>
                  <a:srgbClr val="FF0000"/>
                </a:solidFill>
              </a:rPr>
              <a:t>r,g,b,black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39" name="肘形连接符 38"/>
          <p:cNvCxnSpPr>
            <a:stCxn id="10" idx="3"/>
            <a:endCxn id="25" idx="1"/>
          </p:cNvCxnSpPr>
          <p:nvPr/>
        </p:nvCxnSpPr>
        <p:spPr>
          <a:xfrm flipV="1">
            <a:off x="3105201" y="2045790"/>
            <a:ext cx="746719" cy="15596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8"/>
          <p:cNvSpPr/>
          <p:nvPr/>
        </p:nvSpPr>
        <p:spPr>
          <a:xfrm>
            <a:off x="343179" y="1416196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</a:t>
            </a:r>
            <a:r>
              <a:rPr lang="en-US" altLang="zh-CN" dirty="0" smtClean="0"/>
              <a:t>Function]F</a:t>
            </a:r>
            <a:endParaRPr lang="zh-CN" altLang="en-US" dirty="0"/>
          </a:p>
        </p:txBody>
      </p:sp>
      <p:sp>
        <p:nvSpPr>
          <p:cNvPr id="38" name="矩形 9"/>
          <p:cNvSpPr/>
          <p:nvPr/>
        </p:nvSpPr>
        <p:spPr>
          <a:xfrm>
            <a:off x="343179" y="1844824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cxnSp>
        <p:nvCxnSpPr>
          <p:cNvPr id="40" name="直接箭头连接符 7"/>
          <p:cNvCxnSpPr>
            <a:stCxn id="38" idx="3"/>
          </p:cNvCxnSpPr>
          <p:nvPr/>
        </p:nvCxnSpPr>
        <p:spPr>
          <a:xfrm flipV="1">
            <a:off x="3129261" y="689276"/>
            <a:ext cx="722659" cy="1405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74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nheritance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Constructor reset</a:t>
            </a:r>
          </a:p>
          <a:p>
            <a:r>
              <a:rPr lang="en-US" altLang="zh-CN" dirty="0" err="1" smtClean="0"/>
              <a:t>hasOwnProperty</a:t>
            </a:r>
            <a:endParaRPr lang="en-US" altLang="zh-CN" dirty="0" smtClean="0"/>
          </a:p>
          <a:p>
            <a:r>
              <a:rPr lang="en-US" altLang="zh-CN" dirty="0" err="1" smtClean="0"/>
              <a:t>isPrototypeOf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9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0243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cat1 = 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name : ‘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ketty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say(){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this.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name)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say.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apply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ketty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say.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call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ketty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556792"/>
            <a:ext cx="107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apply,call</a:t>
            </a:r>
            <a:endParaRPr lang="en-US" altLang="zh-CN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`this`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8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4973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cat1 = 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name : ‘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ketty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cat2 = 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name : ‘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jiafei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say(){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this.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name)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cat1.say = say;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cat2.say = say;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cat1.say.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apply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cat2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jiafei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cat1.say.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call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cat2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jiafei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12776"/>
            <a:ext cx="107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apply,call</a:t>
            </a:r>
            <a:endParaRPr lang="en-US" altLang="zh-CN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`this`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69856" y="1916832"/>
            <a:ext cx="8229600" cy="39604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cat1 = 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name : ‘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ketty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say(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arg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arg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+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this.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name)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say.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apply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cat1,[‘hello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’,arg2,arg3]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//hello 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jiafei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say.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call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cat1,’hello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,arg2,arg3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//hello 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jiafei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12776"/>
            <a:ext cx="107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apply,call</a:t>
            </a:r>
            <a:endParaRPr lang="en-US" altLang="zh-CN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`this`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5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dog1 = 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{}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dog1.name = ‘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wangcai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’;</a:t>
            </a:r>
          </a:p>
          <a:p>
            <a:pPr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 = function(){</a:t>
            </a:r>
            <a:b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!’);</a:t>
            </a:r>
          </a:p>
          <a:p>
            <a:pPr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dog2 = 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{}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dog2.name = ‘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gaofei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’;</a:t>
            </a:r>
          </a:p>
          <a:p>
            <a:pPr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dog2.bart = function(){</a:t>
            </a:r>
            <a:b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!’);</a:t>
            </a:r>
          </a:p>
          <a:p>
            <a:pPr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  <a:endParaRPr lang="zh-CN" altLang="en-US" sz="22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67544" y="1484784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Simple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en-US" altLang="zh-CN" dirty="0" smtClean="0">
                <a:latin typeface="+mj-lt"/>
                <a:ea typeface="微软雅黑" pitchFamily="34" charset="-122"/>
                <a:cs typeface="Meiryo UI" pitchFamily="34" charset="-128"/>
              </a:rPr>
              <a:t>Have to assign properties multiple times</a:t>
            </a:r>
            <a:endParaRPr lang="zh-CN" altLang="en-US" dirty="0">
              <a:latin typeface="+mj-lt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484784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Simple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Dog(name){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obj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{};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obj.name = name;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obj.bart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function(){</a:t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!’);</a:t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return 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obj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dog1 = Dog(‘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wangcai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dog1.bart();</a:t>
            </a:r>
          </a:p>
          <a:p>
            <a:pPr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84784"/>
            <a:ext cx="1849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Factory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719</Words>
  <Application>Microsoft Office PowerPoint</Application>
  <PresentationFormat>On-screen Show (4:3)</PresentationFormat>
  <Paragraphs>465</Paragraphs>
  <Slides>32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主题</vt:lpstr>
      <vt:lpstr>Javascript OOP</vt:lpstr>
      <vt:lpstr>`this`</vt:lpstr>
      <vt:lpstr>`this`</vt:lpstr>
      <vt:lpstr>`this`</vt:lpstr>
      <vt:lpstr>`this`</vt:lpstr>
      <vt:lpstr>`this`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PowerPoint Presentation</vt:lpstr>
      <vt:lpstr>PowerPoint Presentation</vt:lpstr>
      <vt:lpstr>PowerPoint Presentation</vt:lpstr>
      <vt:lpstr>PowerPoint Presentation</vt:lpstr>
      <vt:lpstr>Inheritance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jh</dc:creator>
  <cp:lastModifiedBy>Parker</cp:lastModifiedBy>
  <cp:revision>702</cp:revision>
  <dcterms:created xsi:type="dcterms:W3CDTF">2013-10-27T06:53:29Z</dcterms:created>
  <dcterms:modified xsi:type="dcterms:W3CDTF">2014-12-10T03:59:36Z</dcterms:modified>
</cp:coreProperties>
</file>