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4" autoAdjust="0"/>
    <p:restoredTop sz="94849" autoAdjust="0"/>
  </p:normalViewPr>
  <p:slideViewPr>
    <p:cSldViewPr>
      <p:cViewPr>
        <p:scale>
          <a:sx n="75" d="100"/>
          <a:sy n="75" d="100"/>
        </p:scale>
        <p:origin x="-5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5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DF63A-6DEE-48D8-8BE9-099E5948A2A7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17A3-021D-4870-87A9-D48B4BBB4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&lt;style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body{</a:t>
            </a:r>
          </a:p>
          <a:p>
            <a:r>
              <a:rPr lang="en-US" altLang="zh-CN" dirty="0" smtClean="0"/>
              <a:t>		font-family: '</a:t>
            </a:r>
            <a:r>
              <a:rPr lang="en-US" altLang="zh-CN" dirty="0" err="1" smtClean="0"/>
              <a:t>Arail</a:t>
            </a:r>
            <a:r>
              <a:rPr lang="en-US" altLang="zh-CN" dirty="0" smtClean="0"/>
              <a:t>',</a:t>
            </a:r>
            <a:r>
              <a:rPr lang="en-US" altLang="zh-CN" dirty="0" err="1" smtClean="0"/>
              <a:t>monospace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.form-row {</a:t>
            </a:r>
          </a:p>
          <a:p>
            <a:r>
              <a:rPr lang="en-US" altLang="zh-CN" dirty="0" smtClean="0"/>
              <a:t>		margin-top: 5px;</a:t>
            </a:r>
          </a:p>
          <a:p>
            <a:r>
              <a:rPr lang="en-US" altLang="zh-CN" dirty="0" smtClean="0"/>
              <a:t>		padding:5px;</a:t>
            </a:r>
          </a:p>
          <a:p>
            <a:r>
              <a:rPr lang="en-US" altLang="zh-CN" dirty="0" smtClean="0"/>
              <a:t>		width: 600px;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form-row:after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	content: " ";</a:t>
            </a:r>
          </a:p>
          <a:p>
            <a:r>
              <a:rPr lang="en-US" altLang="zh-CN" dirty="0" smtClean="0"/>
              <a:t>		display: block;</a:t>
            </a:r>
          </a:p>
          <a:p>
            <a:r>
              <a:rPr lang="en-US" altLang="zh-CN" dirty="0" smtClean="0"/>
              <a:t>		clear: both;</a:t>
            </a:r>
          </a:p>
          <a:p>
            <a:r>
              <a:rPr lang="en-US" altLang="zh-CN" dirty="0" smtClean="0"/>
              <a:t>		visibility: hidden;</a:t>
            </a:r>
          </a:p>
          <a:p>
            <a:r>
              <a:rPr lang="en-US" altLang="zh-CN" dirty="0" smtClean="0"/>
              <a:t>		height: 0px;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.form-row </a:t>
            </a:r>
            <a:r>
              <a:rPr lang="en-US" altLang="zh-CN" dirty="0" err="1" smtClean="0"/>
              <a:t>label:last-child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display: block;</a:t>
            </a:r>
          </a:p>
          <a:p>
            <a:r>
              <a:rPr lang="en-US" altLang="zh-CN" dirty="0" smtClean="0"/>
              <a:t>		width: 200px;</a:t>
            </a:r>
          </a:p>
          <a:p>
            <a:r>
              <a:rPr lang="en-US" altLang="zh-CN" dirty="0" smtClean="0"/>
              <a:t>		text-align: right;</a:t>
            </a:r>
          </a:p>
          <a:p>
            <a:r>
              <a:rPr lang="en-US" altLang="zh-CN" dirty="0" smtClean="0"/>
              <a:t>		margin-right:5px;</a:t>
            </a:r>
          </a:p>
          <a:p>
            <a:r>
              <a:rPr lang="en-US" altLang="zh-CN" dirty="0" smtClean="0"/>
              <a:t>		float: right;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.form-row input{</a:t>
            </a:r>
          </a:p>
          <a:p>
            <a:r>
              <a:rPr lang="en-US" altLang="zh-CN" dirty="0" smtClean="0"/>
              <a:t>		display: block;</a:t>
            </a:r>
          </a:p>
          <a:p>
            <a:r>
              <a:rPr lang="en-US" altLang="zh-CN" dirty="0" smtClean="0"/>
              <a:t>		float: right;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.form-row input[type="text"]</a:t>
            </a:r>
          </a:p>
          <a:p>
            <a:r>
              <a:rPr lang="en-US" altLang="zh-CN" dirty="0" smtClean="0"/>
              <a:t>	,.form-row input[type="password"]</a:t>
            </a:r>
          </a:p>
          <a:p>
            <a:r>
              <a:rPr lang="en-US" altLang="zh-CN" dirty="0" smtClean="0"/>
              <a:t>	,.form-row input[type="email"] {</a:t>
            </a:r>
          </a:p>
          <a:p>
            <a:r>
              <a:rPr lang="en-US" altLang="zh-CN" dirty="0" smtClean="0"/>
              <a:t>		height: 30px;</a:t>
            </a:r>
          </a:p>
          <a:p>
            <a:r>
              <a:rPr lang="en-US" altLang="zh-CN" dirty="0" smtClean="0"/>
              <a:t>		width: 300px;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.form-row input[required] + </a:t>
            </a:r>
            <a:r>
              <a:rPr lang="en-US" altLang="zh-CN" dirty="0" err="1" smtClean="0"/>
              <a:t>label:before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content: "*";</a:t>
            </a:r>
          </a:p>
          <a:p>
            <a:r>
              <a:rPr lang="en-US" altLang="zh-CN" dirty="0" smtClean="0"/>
              <a:t>		color: red;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&lt;/style&gt;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&lt;form id="</a:t>
            </a:r>
            <a:r>
              <a:rPr lang="en-US" altLang="zh-CN" dirty="0" err="1" smtClean="0"/>
              <a:t>myForm</a:t>
            </a:r>
            <a:r>
              <a:rPr lang="en-US" altLang="zh-CN" dirty="0" smtClean="0"/>
              <a:t>"&gt; 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&lt;input type="text" required="required" name="name" placeholder="John"&gt;</a:t>
            </a:r>
          </a:p>
          <a:p>
            <a:r>
              <a:rPr lang="en-US" altLang="zh-CN" dirty="0" smtClean="0"/>
              <a:t>		&lt;label&gt;Name:&lt;/label&gt;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&lt;input type="password" required="required" name="password"/&gt;</a:t>
            </a:r>
          </a:p>
          <a:p>
            <a:r>
              <a:rPr lang="en-US" altLang="zh-CN" dirty="0" smtClean="0"/>
              <a:t>		&lt;label&gt;Password:&lt;/label&gt;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&lt;input type="password" required="required" name="</a:t>
            </a:r>
            <a:r>
              <a:rPr lang="en-US" altLang="zh-CN" dirty="0" err="1" smtClean="0"/>
              <a:t>password_confirm</a:t>
            </a:r>
            <a:r>
              <a:rPr lang="en-US" altLang="zh-CN" dirty="0" smtClean="0"/>
              <a:t>"/&gt;		</a:t>
            </a:r>
          </a:p>
          <a:p>
            <a:r>
              <a:rPr lang="en-US" altLang="zh-CN" dirty="0" smtClean="0"/>
              <a:t>		&lt;label&gt;Password </a:t>
            </a:r>
            <a:r>
              <a:rPr lang="en-US" altLang="zh-CN" dirty="0" err="1" smtClean="0"/>
              <a:t>Comfirm</a:t>
            </a:r>
            <a:r>
              <a:rPr lang="en-US" altLang="zh-CN" dirty="0" smtClean="0"/>
              <a:t>:&lt;/label&gt;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&lt;input type="password" required="required" name="email" pattern=".+@.+" /&gt;		</a:t>
            </a:r>
          </a:p>
          <a:p>
            <a:r>
              <a:rPr lang="en-US" altLang="zh-CN" dirty="0" smtClean="0"/>
              <a:t>		&lt;label&gt;Email:&lt;/label&gt;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&lt;input type="text" name="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" pattern="\d+" /&gt;		</a:t>
            </a:r>
          </a:p>
          <a:p>
            <a:r>
              <a:rPr lang="en-US" altLang="zh-CN" dirty="0" smtClean="0"/>
              <a:t>		&lt;label&gt;QQ:&lt;/label&gt;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&lt;label&gt;&amp;</a:t>
            </a:r>
            <a:r>
              <a:rPr lang="en-US" altLang="zh-CN" dirty="0" err="1" smtClean="0"/>
              <a:t>nbsp</a:t>
            </a:r>
            <a:r>
              <a:rPr lang="en-US" altLang="zh-CN" dirty="0" smtClean="0"/>
              <a:t>;&lt;/label&gt;</a:t>
            </a:r>
          </a:p>
          <a:p>
            <a:r>
              <a:rPr lang="en-US" altLang="zh-CN" dirty="0" smtClean="0"/>
              <a:t>		&lt;input type="submit" value="submit"/&gt;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&lt;/form&gt;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 The user browses to a website, which causes the browser to initiate a request for a web </a:t>
            </a:r>
          </a:p>
          <a:p>
            <a:r>
              <a:rPr lang="en-US" altLang="zh-CN" dirty="0" smtClean="0"/>
              <a:t>server resource.</a:t>
            </a:r>
          </a:p>
          <a:p>
            <a:r>
              <a:rPr lang="en-US" altLang="zh-CN" dirty="0" smtClean="0"/>
              <a:t>2.  HTTP protocol sends a GET request to the web server.</a:t>
            </a:r>
          </a:p>
          <a:p>
            <a:r>
              <a:rPr lang="en-US" altLang="zh-CN" dirty="0" smtClean="0"/>
              <a:t>3.  The web server processes the request.</a:t>
            </a:r>
          </a:p>
          <a:p>
            <a:r>
              <a:rPr lang="en-US" altLang="zh-CN" dirty="0" smtClean="0"/>
              <a:t>4.  The web server sends a response to the web browser, also by using HTTP protocol.</a:t>
            </a:r>
          </a:p>
          <a:p>
            <a:r>
              <a:rPr lang="en-US" altLang="zh-CN" dirty="0" smtClean="0"/>
              <a:t>5.  The browser processes the response, causing a webpage to display.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&lt;form method="post" action="getCustomer.aspx" &gt;</a:t>
            </a:r>
          </a:p>
          <a:p>
            <a:r>
              <a:rPr lang="en-US" altLang="zh-CN" dirty="0" smtClean="0"/>
              <a:t>&lt;input type='color'&gt;color&lt;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type='date'&gt;date&lt;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'&gt;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-local'&gt;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-local&lt;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type='email'&gt;email&lt;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type='month'&gt; month&lt;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type='week'&gt;week&lt;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type='number'&gt;number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type='search'&gt;search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'&gt;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type='time'&gt;time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'&gt;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&lt;/form&gt;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Form Control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 Validation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556792"/>
            <a:ext cx="914400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&lt;form id="</a:t>
            </a:r>
            <a:r>
              <a:rPr lang="en-US" sz="2400" dirty="0" err="1"/>
              <a:t>myForm</a:t>
            </a:r>
            <a:r>
              <a:rPr lang="en-US" sz="2400" dirty="0"/>
              <a:t>"&gt; </a:t>
            </a:r>
          </a:p>
          <a:p>
            <a:r>
              <a:rPr lang="en-US" sz="2400" dirty="0"/>
              <a:t>    Current Age:  </a:t>
            </a:r>
          </a:p>
          <a:p>
            <a:r>
              <a:rPr lang="en-US" sz="2400" dirty="0"/>
              <a:t>    &lt;input type="number" name="age"  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min="18" max="99" </a:t>
            </a:r>
            <a:r>
              <a:rPr lang="en-US" sz="2400" dirty="0"/>
              <a:t>value="30"  </a:t>
            </a:r>
          </a:p>
          <a:p>
            <a:r>
              <a:rPr lang="en-US" sz="2400" dirty="0"/>
              <a:t>        required="required" /&gt;&lt;</a:t>
            </a:r>
            <a:r>
              <a:rPr lang="en-US" sz="2400" dirty="0" err="1"/>
              <a:t>br</a:t>
            </a:r>
            <a:r>
              <a:rPr lang="en-US" sz="2400" dirty="0"/>
              <a:t> /&gt; </a:t>
            </a:r>
          </a:p>
          <a:p>
            <a:r>
              <a:rPr lang="en-US" sz="2400" dirty="0"/>
              <a:t>    Rating:  </a:t>
            </a:r>
          </a:p>
          <a:p>
            <a:r>
              <a:rPr lang="en-US" sz="2400" dirty="0"/>
              <a:t>    &lt;input type="range" name="rating"  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min="1" max="7" </a:t>
            </a:r>
            <a:r>
              <a:rPr lang="en-US" sz="2400" dirty="0"/>
              <a:t>value="4" /&gt;&lt;</a:t>
            </a:r>
            <a:r>
              <a:rPr lang="en-US" sz="2400" dirty="0" err="1"/>
              <a:t>br</a:t>
            </a:r>
            <a:r>
              <a:rPr lang="en-US" sz="2400" dirty="0"/>
              <a:t> /&gt; </a:t>
            </a:r>
          </a:p>
          <a:p>
            <a:r>
              <a:rPr lang="en-US" sz="2400" dirty="0"/>
              <a:t>    &lt;button type="submit" name="submit"&gt;Submit&lt;/button&gt; </a:t>
            </a:r>
          </a:p>
          <a:p>
            <a:r>
              <a:rPr lang="en-US" sz="2400" dirty="0"/>
              <a:t>&lt;/form&gt;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2" r="71206" b="73177"/>
          <a:stretch/>
        </p:blipFill>
        <p:spPr bwMode="auto">
          <a:xfrm>
            <a:off x="2434297" y="5507876"/>
            <a:ext cx="37465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00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 Validation with 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556792"/>
            <a:ext cx="9144000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myField.addEventListener</a:t>
            </a:r>
            <a:r>
              <a:rPr lang="en-US" sz="2400" dirty="0"/>
              <a:t>("</a:t>
            </a:r>
            <a:r>
              <a:rPr lang="en-US" sz="2400" dirty="0">
                <a:solidFill>
                  <a:srgbClr val="FF0000"/>
                </a:solidFill>
              </a:rPr>
              <a:t>invalid</a:t>
            </a:r>
            <a:r>
              <a:rPr lang="en-US" sz="2400" dirty="0"/>
              <a:t>", </a:t>
            </a:r>
            <a:r>
              <a:rPr lang="en-US" sz="2400" dirty="0" err="1"/>
              <a:t>invalidHandler</a:t>
            </a:r>
            <a:r>
              <a:rPr lang="en-US" sz="2400" dirty="0"/>
              <a:t>, false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/>
              <a:t>function </a:t>
            </a:r>
            <a:r>
              <a:rPr lang="en-US" sz="2400" dirty="0" err="1"/>
              <a:t>invalidHandler</a:t>
            </a:r>
            <a:r>
              <a:rPr lang="en-US" sz="2400" dirty="0"/>
              <a:t>(</a:t>
            </a:r>
            <a:r>
              <a:rPr lang="en-US" sz="2400" dirty="0" err="1"/>
              <a:t>evt</a:t>
            </a:r>
            <a:r>
              <a:rPr lang="en-US" sz="2400" dirty="0" smtClean="0"/>
              <a:t>){</a:t>
            </a:r>
          </a:p>
          <a:p>
            <a:pPr lvl="1"/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validity = </a:t>
            </a:r>
            <a:r>
              <a:rPr lang="en-US" sz="2400" dirty="0" err="1"/>
              <a:t>evt.srcElement.</a:t>
            </a:r>
            <a:r>
              <a:rPr lang="en-US" sz="2400" dirty="0" err="1">
                <a:solidFill>
                  <a:srgbClr val="FF0000"/>
                </a:solidFill>
              </a:rPr>
              <a:t>validity</a:t>
            </a:r>
            <a:r>
              <a:rPr lang="en-US" sz="2400" dirty="0"/>
              <a:t>;</a:t>
            </a:r>
          </a:p>
          <a:p>
            <a:pPr lvl="1"/>
            <a:r>
              <a:rPr lang="en-US" sz="2400" dirty="0"/>
              <a:t>if (</a:t>
            </a:r>
            <a:r>
              <a:rPr lang="en-US" sz="2400" dirty="0" err="1"/>
              <a:t>validity.valueMissing</a:t>
            </a:r>
            <a:r>
              <a:rPr lang="en-US" sz="2400" dirty="0"/>
              <a:t>){</a:t>
            </a:r>
          </a:p>
          <a:p>
            <a:pPr lvl="1"/>
            <a:r>
              <a:rPr lang="en-US" sz="2400" dirty="0"/>
              <a:t>   …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01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99" y="5445224"/>
            <a:ext cx="6410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Style the form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form validation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js</a:t>
            </a:r>
            <a:r>
              <a:rPr lang="en-US" dirty="0" smtClean="0"/>
              <a:t> to check if password and password confirm are matched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37" y="1412776"/>
            <a:ext cx="746351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94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Form</a:t>
            </a:r>
          </a:p>
          <a:p>
            <a:pPr lvl="1"/>
            <a:r>
              <a:rPr lang="en-US" altLang="zh-CN" dirty="0"/>
              <a:t>Traditional Form </a:t>
            </a:r>
            <a:r>
              <a:rPr lang="en-US" altLang="zh-CN" dirty="0" smtClean="0"/>
              <a:t>Control</a:t>
            </a:r>
          </a:p>
          <a:p>
            <a:pPr lvl="1"/>
            <a:r>
              <a:rPr lang="en-US" altLang="zh-CN" dirty="0"/>
              <a:t>New Form </a:t>
            </a:r>
            <a:r>
              <a:rPr lang="en-US" altLang="zh-CN" dirty="0" smtClean="0"/>
              <a:t>Control</a:t>
            </a:r>
          </a:p>
          <a:p>
            <a:pPr lvl="1"/>
            <a:r>
              <a:rPr lang="en-US" altLang="zh-CN" dirty="0"/>
              <a:t>Form </a:t>
            </a:r>
            <a:r>
              <a:rPr lang="en-US" altLang="zh-CN" dirty="0" smtClean="0"/>
              <a:t>submission</a:t>
            </a:r>
          </a:p>
          <a:p>
            <a:pPr lvl="1"/>
            <a:r>
              <a:rPr lang="en-US" altLang="zh-CN" dirty="0"/>
              <a:t>Form </a:t>
            </a:r>
            <a:r>
              <a:rPr lang="en-US" altLang="zh-CN" dirty="0" smtClean="0"/>
              <a:t>Validation</a:t>
            </a:r>
          </a:p>
          <a:p>
            <a:pPr lvl="1"/>
            <a:r>
              <a:rPr lang="en-US" altLang="zh-CN" dirty="0"/>
              <a:t>Form Validation with </a:t>
            </a:r>
            <a:r>
              <a:rPr lang="en-US" altLang="zh-CN" dirty="0" err="1"/>
              <a:t>js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7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52" y="1772816"/>
            <a:ext cx="683860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1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You can use the HTML &lt;form&gt; element to create a web form that collects data and sends the </a:t>
            </a:r>
            <a:r>
              <a:rPr lang="en-US" altLang="zh-CN" dirty="0" smtClean="0"/>
              <a:t>data </a:t>
            </a:r>
            <a:r>
              <a:rPr lang="en-US" altLang="zh-CN" dirty="0"/>
              <a:t>to the web server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835696" y="3429000"/>
            <a:ext cx="547260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&lt;form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="post"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="getCustomer.aspx" &gt; </a:t>
            </a:r>
          </a:p>
          <a:p>
            <a:r>
              <a:rPr lang="en-US" dirty="0"/>
              <a:t>   Enter Customer ID: </a:t>
            </a:r>
          </a:p>
          <a:p>
            <a:r>
              <a:rPr lang="en-US" dirty="0"/>
              <a:t>   &lt;input type="text" name="Id" /&gt; </a:t>
            </a:r>
          </a:p>
          <a:p>
            <a:r>
              <a:rPr lang="en-US" dirty="0"/>
              <a:t>   &lt;input type="submit" value="Get Customer" /&gt; </a:t>
            </a:r>
          </a:p>
          <a:p>
            <a:r>
              <a:rPr lang="en-US" dirty="0"/>
              <a:t>&lt;/form&gt;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229200"/>
            <a:ext cx="3790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17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Traditional Form Control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 row=“5”&gt;&lt;/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/>
              <a:t>&lt;select</a:t>
            </a:r>
            <a:r>
              <a:rPr lang="en-US" altLang="zh-CN" dirty="0" smtClean="0"/>
              <a:t>&gt;&lt;option value=“1”&gt;</a:t>
            </a:r>
            <a:endParaRPr lang="en-US" altLang="zh-CN" dirty="0" smtClean="0"/>
          </a:p>
          <a:p>
            <a:r>
              <a:rPr lang="en-US" altLang="zh-CN" dirty="0"/>
              <a:t>&lt;input type=’text</a:t>
            </a:r>
            <a:r>
              <a:rPr lang="en-US" altLang="zh-CN" dirty="0" smtClean="0"/>
              <a:t>’&gt;</a:t>
            </a:r>
          </a:p>
          <a:p>
            <a:r>
              <a:rPr lang="en-US" altLang="zh-CN" dirty="0"/>
              <a:t>&lt;input type=’radio</a:t>
            </a:r>
            <a:r>
              <a:rPr lang="en-US" altLang="zh-CN" dirty="0" smtClean="0"/>
              <a:t>’&gt;</a:t>
            </a:r>
          </a:p>
          <a:p>
            <a:r>
              <a:rPr lang="en-US" altLang="zh-CN" dirty="0"/>
              <a:t>&lt;input type=’checkbox’&gt; </a:t>
            </a:r>
            <a:endParaRPr lang="en-US" altLang="zh-CN" dirty="0" smtClean="0"/>
          </a:p>
          <a:p>
            <a:r>
              <a:rPr lang="en-US" altLang="zh-CN" dirty="0"/>
              <a:t>&lt;input type=’password’&gt; </a:t>
            </a:r>
            <a:endParaRPr lang="en-US" altLang="zh-CN" dirty="0" smtClean="0"/>
          </a:p>
          <a:p>
            <a:r>
              <a:rPr lang="en-US" altLang="zh-CN" dirty="0"/>
              <a:t>&lt;input type=’hidden’&gt; </a:t>
            </a:r>
            <a:endParaRPr lang="en-US" altLang="zh-CN" dirty="0" smtClean="0"/>
          </a:p>
          <a:p>
            <a:r>
              <a:rPr lang="en-US" altLang="zh-CN" dirty="0"/>
              <a:t>&lt;input type=’file’&gt;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input type=’submit’&gt;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71" y="2099320"/>
            <a:ext cx="379142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55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Form Control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&lt;input type=</a:t>
            </a:r>
            <a:r>
              <a:rPr lang="en-US" altLang="zh-CN" dirty="0" smtClean="0"/>
              <a:t>'color‘ value=“”&gt;</a:t>
            </a:r>
            <a:endParaRPr lang="en-US" altLang="zh-CN" dirty="0"/>
          </a:p>
          <a:p>
            <a:r>
              <a:rPr lang="en-US" altLang="zh-CN" dirty="0"/>
              <a:t>&lt;input type='date'&gt;</a:t>
            </a:r>
          </a:p>
          <a:p>
            <a:r>
              <a:rPr lang="en-US" altLang="zh-CN" dirty="0"/>
              <a:t>&lt;input type='</a:t>
            </a:r>
            <a:r>
              <a:rPr lang="en-US" altLang="zh-CN" dirty="0" err="1"/>
              <a:t>datetime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&lt;input type='</a:t>
            </a:r>
            <a:r>
              <a:rPr lang="en-US" altLang="zh-CN" dirty="0" err="1"/>
              <a:t>datetime</a:t>
            </a:r>
            <a:r>
              <a:rPr lang="en-US" altLang="zh-CN" dirty="0"/>
              <a:t>-local'&gt;</a:t>
            </a:r>
          </a:p>
          <a:p>
            <a:r>
              <a:rPr lang="en-US" altLang="zh-CN" dirty="0"/>
              <a:t>&lt;input type='email'&gt;</a:t>
            </a:r>
          </a:p>
          <a:p>
            <a:r>
              <a:rPr lang="en-US" altLang="zh-CN" dirty="0"/>
              <a:t>&lt;input type='month'&gt;</a:t>
            </a:r>
          </a:p>
          <a:p>
            <a:r>
              <a:rPr lang="en-US" altLang="zh-CN" dirty="0"/>
              <a:t>&lt;input type='week'&gt;</a:t>
            </a:r>
          </a:p>
          <a:p>
            <a:r>
              <a:rPr lang="en-US" altLang="zh-CN" dirty="0"/>
              <a:t>&lt;input type='number'&gt;</a:t>
            </a:r>
          </a:p>
          <a:p>
            <a:r>
              <a:rPr lang="en-US" altLang="zh-CN" dirty="0"/>
              <a:t>&lt;input type='search'&gt;</a:t>
            </a:r>
          </a:p>
          <a:p>
            <a:r>
              <a:rPr lang="en-US" altLang="zh-CN" dirty="0"/>
              <a:t>&lt;input type='</a:t>
            </a:r>
            <a:r>
              <a:rPr lang="en-US" altLang="zh-CN" dirty="0" err="1"/>
              <a:t>tel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&lt;input type='time'&gt;</a:t>
            </a:r>
          </a:p>
          <a:p>
            <a:r>
              <a:rPr lang="en-US" altLang="zh-CN" dirty="0"/>
              <a:t>&lt;input </a:t>
            </a:r>
            <a:r>
              <a:rPr lang="en-US" altLang="zh-CN" dirty="0" smtClean="0"/>
              <a:t>type='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'&gt;</a:t>
            </a:r>
          </a:p>
          <a:p>
            <a:r>
              <a:rPr lang="en-US" altLang="zh-CN" dirty="0"/>
              <a:t>&lt;input </a:t>
            </a:r>
            <a:r>
              <a:rPr lang="en-US" altLang="zh-CN" dirty="0" smtClean="0"/>
              <a:t>type=</a:t>
            </a:r>
            <a:r>
              <a:rPr lang="en-US" altLang="zh-CN" dirty="0"/>
              <a:t>'</a:t>
            </a:r>
            <a:r>
              <a:rPr lang="en-US" altLang="zh-CN" dirty="0" smtClean="0"/>
              <a:t>range'&gt;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43348"/>
            <a:ext cx="3888432" cy="394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52" y="5653692"/>
            <a:ext cx="14287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22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 </a:t>
            </a:r>
            <a:r>
              <a:rPr lang="en-US" altLang="zh-CN" dirty="0"/>
              <a:t>submission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Triggering the form submission causes the browser to gather its associated form submission </a:t>
            </a:r>
            <a:r>
              <a:rPr lang="en-US" altLang="zh-CN" dirty="0" smtClean="0"/>
              <a:t>element </a:t>
            </a:r>
            <a:r>
              <a:rPr lang="en-US" altLang="zh-CN" dirty="0"/>
              <a:t>data and send it to the URI specified in the action attribute of the form, using the </a:t>
            </a:r>
            <a:r>
              <a:rPr lang="en-US" altLang="zh-CN" dirty="0" smtClean="0"/>
              <a:t>form’s </a:t>
            </a:r>
            <a:r>
              <a:rPr lang="en-US" altLang="zh-CN" dirty="0"/>
              <a:t>specified HTTP method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Two way to submit</a:t>
            </a:r>
          </a:p>
          <a:p>
            <a:pPr lvl="1"/>
            <a:r>
              <a:rPr lang="en-US" altLang="zh-CN" dirty="0" smtClean="0"/>
              <a:t>User click &lt;input type=“submit”/&gt;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javascript</a:t>
            </a:r>
            <a:r>
              <a:rPr lang="en-US" altLang="zh-CN" dirty="0"/>
              <a:t> : $('#</a:t>
            </a:r>
            <a:r>
              <a:rPr lang="en-US" altLang="zh-CN" dirty="0" err="1"/>
              <a:t>myForm</a:t>
            </a:r>
            <a:r>
              <a:rPr lang="en-US" altLang="zh-CN" dirty="0"/>
              <a:t>').submit();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31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 Validation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1340768"/>
            <a:ext cx="7776864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&lt;form id="</a:t>
            </a:r>
            <a:r>
              <a:rPr lang="en-US" dirty="0" err="1"/>
              <a:t>myForm</a:t>
            </a:r>
            <a:r>
              <a:rPr lang="en-US" dirty="0"/>
              <a:t>"&gt; </a:t>
            </a:r>
          </a:p>
          <a:p>
            <a:r>
              <a:rPr lang="en-US" dirty="0"/>
              <a:t>    Favorite Car: </a:t>
            </a:r>
          </a:p>
          <a:p>
            <a:r>
              <a:rPr lang="en-US" dirty="0"/>
              <a:t>    &lt;select name="</a:t>
            </a:r>
            <a:r>
              <a:rPr lang="en-US" dirty="0" err="1"/>
              <a:t>favoriteCar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required="required</a:t>
            </a:r>
            <a:r>
              <a:rPr lang="en-US" dirty="0"/>
              <a:t>"&gt; </a:t>
            </a:r>
          </a:p>
          <a:p>
            <a:r>
              <a:rPr lang="en-US" dirty="0"/>
              <a:t>        &lt;option&gt;Ford Fiesta&lt;/option&gt; </a:t>
            </a:r>
          </a:p>
          <a:p>
            <a:r>
              <a:rPr lang="en-US" dirty="0"/>
              <a:t>        &lt;option value="Chevy"&gt;Chevrolet&lt;/option&gt; </a:t>
            </a:r>
          </a:p>
          <a:p>
            <a:r>
              <a:rPr lang="en-US" dirty="0"/>
              <a:t>        &lt;option&gt;BMW&lt;/option&gt; </a:t>
            </a:r>
          </a:p>
          <a:p>
            <a:r>
              <a:rPr lang="en-US" dirty="0"/>
              <a:t>    &lt;/select&gt;&lt;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r>
              <a:rPr lang="en-US" dirty="0"/>
              <a:t>    Comment:  </a:t>
            </a:r>
          </a:p>
          <a:p>
            <a:r>
              <a:rPr lang="en-US" dirty="0"/>
              <a:t>    &lt;input type="text" name="comment" </a:t>
            </a:r>
            <a:r>
              <a:rPr lang="en-US" dirty="0">
                <a:solidFill>
                  <a:srgbClr val="FF0000"/>
                </a:solidFill>
              </a:rPr>
              <a:t>required="required"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r>
              <a:rPr lang="en-US" dirty="0"/>
              <a:t>    Email: </a:t>
            </a:r>
          </a:p>
          <a:p>
            <a:r>
              <a:rPr lang="en-US" dirty="0"/>
              <a:t>    &lt;input type="email" name="email" </a:t>
            </a:r>
            <a:r>
              <a:rPr lang="en-US" dirty="0">
                <a:solidFill>
                  <a:srgbClr val="FF0000"/>
                </a:solidFill>
              </a:rPr>
              <a:t>required="required"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r>
              <a:rPr lang="en-US" dirty="0"/>
              <a:t>    &lt;button type="submit" name="submit"&gt;Submit&lt;/button&gt; </a:t>
            </a:r>
          </a:p>
          <a:p>
            <a:r>
              <a:rPr lang="en-US" dirty="0"/>
              <a:t>&lt;/form&gt;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9" r="73939" b="72916"/>
          <a:stretch/>
        </p:blipFill>
        <p:spPr bwMode="auto">
          <a:xfrm>
            <a:off x="173460" y="5301208"/>
            <a:ext cx="3390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601" y="5313635"/>
            <a:ext cx="23907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1600" y="6444208"/>
            <a:ext cx="11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 Chrome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0797" y="6456382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smtClean="0"/>
              <a:t>IE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734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 Validation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556792"/>
            <a:ext cx="91440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&lt;form id="</a:t>
            </a:r>
            <a:r>
              <a:rPr lang="en-US" sz="2400" dirty="0" err="1"/>
              <a:t>myForm</a:t>
            </a:r>
            <a:r>
              <a:rPr lang="en-US" sz="2400" dirty="0"/>
              <a:t>"&gt; </a:t>
            </a:r>
          </a:p>
          <a:p>
            <a:r>
              <a:rPr lang="en-US" sz="2400" dirty="0"/>
              <a:t>  website:  </a:t>
            </a:r>
          </a:p>
          <a:p>
            <a:r>
              <a:rPr lang="en-US" sz="2400" dirty="0"/>
              <a:t>  &lt;input type="</a:t>
            </a:r>
            <a:r>
              <a:rPr lang="en-US" sz="2400" dirty="0" err="1"/>
              <a:t>url</a:t>
            </a:r>
            <a:r>
              <a:rPr lang="en-US" sz="2400" dirty="0"/>
              <a:t>" name="website" </a:t>
            </a:r>
          </a:p>
          <a:p>
            <a:r>
              <a:rPr lang="en-US" sz="2400" dirty="0"/>
              <a:t>    required="required" </a:t>
            </a:r>
            <a:r>
              <a:rPr lang="en-US" sz="2400" dirty="0">
                <a:solidFill>
                  <a:srgbClr val="FF0000"/>
                </a:solidFill>
              </a:rPr>
              <a:t>pattern="https?://.+" </a:t>
            </a:r>
            <a:r>
              <a:rPr lang="en-US" sz="2400" dirty="0"/>
              <a:t>/&gt; </a:t>
            </a:r>
          </a:p>
          <a:p>
            <a:r>
              <a:rPr lang="en-US" sz="2400" dirty="0"/>
              <a:t>    &lt;button type="submit" name="submit"&gt;Submit&lt;/button&gt; </a:t>
            </a:r>
          </a:p>
          <a:p>
            <a:r>
              <a:rPr lang="en-US" sz="2400" dirty="0"/>
              <a:t>&lt;/form&gt;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1" r="77452" b="77432"/>
          <a:stretch/>
        </p:blipFill>
        <p:spPr bwMode="auto">
          <a:xfrm>
            <a:off x="2253898" y="4108796"/>
            <a:ext cx="4636203" cy="126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1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812</Words>
  <Application>Microsoft Office PowerPoint</Application>
  <PresentationFormat>On-screen Show (4:3)</PresentationFormat>
  <Paragraphs>201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主题</vt:lpstr>
      <vt:lpstr>Form Control</vt:lpstr>
      <vt:lpstr>Topic</vt:lpstr>
      <vt:lpstr>HTTP</vt:lpstr>
      <vt:lpstr>Form</vt:lpstr>
      <vt:lpstr>Traditional Form Control</vt:lpstr>
      <vt:lpstr>New Form Control</vt:lpstr>
      <vt:lpstr>Form submission</vt:lpstr>
      <vt:lpstr>Form Validation</vt:lpstr>
      <vt:lpstr>Form Validation</vt:lpstr>
      <vt:lpstr>Form Validation</vt:lpstr>
      <vt:lpstr>Form Validation with js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Geolocation</dc:title>
  <dc:creator>Zhou Parker</dc:creator>
  <cp:lastModifiedBy>Parker</cp:lastModifiedBy>
  <cp:revision>125</cp:revision>
  <dcterms:created xsi:type="dcterms:W3CDTF">2014-12-02T05:36:27Z</dcterms:created>
  <dcterms:modified xsi:type="dcterms:W3CDTF">2014-12-10T08:57:23Z</dcterms:modified>
</cp:coreProperties>
</file>