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7" r:id="rId5"/>
    <p:sldId id="268" r:id="rId6"/>
    <p:sldId id="261" r:id="rId7"/>
    <p:sldId id="274" r:id="rId8"/>
    <p:sldId id="273" r:id="rId9"/>
    <p:sldId id="263" r:id="rId10"/>
    <p:sldId id="262" r:id="rId11"/>
    <p:sldId id="272" r:id="rId12"/>
    <p:sldId id="275" r:id="rId13"/>
    <p:sldId id="270" r:id="rId14"/>
    <p:sldId id="271" r:id="rId15"/>
    <p:sldId id="265" r:id="rId16"/>
    <p:sldId id="264" r:id="rId17"/>
    <p:sldId id="276" r:id="rId18"/>
    <p:sldId id="266" r:id="rId19"/>
    <p:sldId id="269" r:id="rId20"/>
    <p:sldId id="26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8E912E-CE03-45DD-9045-181630C567EA}">
          <p14:sldIdLst>
            <p14:sldId id="256"/>
            <p14:sldId id="257"/>
            <p14:sldId id="258"/>
            <p14:sldId id="267"/>
            <p14:sldId id="268"/>
            <p14:sldId id="261"/>
            <p14:sldId id="274"/>
            <p14:sldId id="273"/>
            <p14:sldId id="263"/>
            <p14:sldId id="262"/>
            <p14:sldId id="272"/>
            <p14:sldId id="275"/>
            <p14:sldId id="270"/>
            <p14:sldId id="271"/>
            <p14:sldId id="265"/>
            <p14:sldId id="264"/>
            <p14:sldId id="276"/>
            <p14:sldId id="266"/>
            <p14:sldId id="26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89" autoAdjust="0"/>
    <p:restoredTop sz="94834" autoAdjust="0"/>
  </p:normalViewPr>
  <p:slideViewPr>
    <p:cSldViewPr>
      <p:cViewPr>
        <p:scale>
          <a:sx n="75" d="100"/>
          <a:sy n="75" d="100"/>
        </p:scale>
        <p:origin x="-151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D51D38-D548-469D-8CA9-2C88D59EEED7}" type="datetimeFigureOut">
              <a:rPr lang="zh-CN" altLang="en-US" smtClean="0"/>
              <a:t>2014/12/10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F6B24-EF45-4E95-BC48-6FAB4CF87B9E}" type="slidenum">
              <a:rPr lang="zh-CN" altLang="en-US" smtClean="0"/>
              <a:t>‹#›</a:t>
            </a:fld>
            <a:endParaRPr lang="zh-CN" altLang="en-US"/>
          </a:p>
        </p:txBody>
      </p:sp>
    </p:spTree>
    <p:extLst>
      <p:ext uri="{BB962C8B-B14F-4D97-AF65-F5344CB8AC3E}">
        <p14:creationId xmlns:p14="http://schemas.microsoft.com/office/powerpoint/2010/main" val="87249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a:t>
            </a:fld>
            <a:endParaRPr lang="zh-CN" altLang="en-US"/>
          </a:p>
        </p:txBody>
      </p:sp>
    </p:spTree>
    <p:extLst>
      <p:ext uri="{BB962C8B-B14F-4D97-AF65-F5344CB8AC3E}">
        <p14:creationId xmlns:p14="http://schemas.microsoft.com/office/powerpoint/2010/main" val="408935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4</a:t>
            </a:fld>
            <a:endParaRPr lang="zh-CN" altLang="en-US"/>
          </a:p>
        </p:txBody>
      </p:sp>
    </p:spTree>
    <p:extLst>
      <p:ext uri="{BB962C8B-B14F-4D97-AF65-F5344CB8AC3E}">
        <p14:creationId xmlns:p14="http://schemas.microsoft.com/office/powerpoint/2010/main" val="120265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6</a:t>
            </a:fld>
            <a:endParaRPr lang="zh-CN" altLang="en-US"/>
          </a:p>
        </p:txBody>
      </p:sp>
    </p:spTree>
    <p:extLst>
      <p:ext uri="{BB962C8B-B14F-4D97-AF65-F5344CB8AC3E}">
        <p14:creationId xmlns:p14="http://schemas.microsoft.com/office/powerpoint/2010/main" val="121167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7</a:t>
            </a:fld>
            <a:endParaRPr lang="zh-CN" altLang="en-US"/>
          </a:p>
        </p:txBody>
      </p:sp>
    </p:spTree>
    <p:extLst>
      <p:ext uri="{BB962C8B-B14F-4D97-AF65-F5344CB8AC3E}">
        <p14:creationId xmlns:p14="http://schemas.microsoft.com/office/powerpoint/2010/main" val="1211670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 1 bit </a:t>
            </a:r>
          </a:p>
          <a:p>
            <a:r>
              <a:rPr lang="en-US" altLang="zh-CN" dirty="0" smtClean="0"/>
              <a:t>Indicates that this is the final fragment in a message. </a:t>
            </a:r>
          </a:p>
          <a:p>
            <a:r>
              <a:rPr lang="en-US" altLang="zh-CN" dirty="0" smtClean="0"/>
              <a:t>RSV1, RSV2, RSV3: </a:t>
            </a:r>
            <a:r>
              <a:rPr lang="en-US" altLang="zh-CN" dirty="0" smtClean="0"/>
              <a:t>reserved</a:t>
            </a:r>
            <a:r>
              <a:rPr lang="en-US" altLang="zh-CN" baseline="0" dirty="0" smtClean="0"/>
              <a:t> for extension</a:t>
            </a:r>
            <a:endParaRPr lang="en-US" altLang="zh-CN" dirty="0" smtClean="0"/>
          </a:p>
          <a:p>
            <a:r>
              <a:rPr lang="en-US" altLang="zh-CN" dirty="0" err="1" smtClean="0"/>
              <a:t>Opcode</a:t>
            </a:r>
            <a:r>
              <a:rPr lang="en-US" altLang="zh-CN" dirty="0" smtClean="0"/>
              <a:t>: </a:t>
            </a:r>
          </a:p>
          <a:p>
            <a:r>
              <a:rPr lang="en-US" altLang="zh-CN" dirty="0" smtClean="0"/>
              <a:t>4 bits Defines the interpretation of the payload data. If an unknown </a:t>
            </a:r>
            <a:r>
              <a:rPr lang="en-US" altLang="zh-CN" dirty="0" err="1" smtClean="0"/>
              <a:t>opcode</a:t>
            </a:r>
            <a:r>
              <a:rPr lang="en-US" altLang="zh-CN" dirty="0" smtClean="0"/>
              <a:t> is received, the receiving endpoint MUST _Fail the </a:t>
            </a:r>
            <a:r>
              <a:rPr lang="en-US" altLang="zh-CN" dirty="0" err="1" smtClean="0"/>
              <a:t>WebSocket</a:t>
            </a:r>
            <a:r>
              <a:rPr lang="en-US" altLang="zh-CN" dirty="0" smtClean="0"/>
              <a:t> Connection_. The following values are defined. </a:t>
            </a:r>
          </a:p>
          <a:p>
            <a:r>
              <a:rPr lang="en-US" altLang="zh-CN" dirty="0" smtClean="0"/>
              <a:t>	* %x0 denotes a continuation frame </a:t>
            </a:r>
          </a:p>
          <a:p>
            <a:r>
              <a:rPr lang="en-US" altLang="zh-CN" dirty="0" smtClean="0"/>
              <a:t>	* %x1 denotes a text frame </a:t>
            </a:r>
          </a:p>
          <a:p>
            <a:r>
              <a:rPr lang="en-US" altLang="zh-CN" dirty="0" smtClean="0"/>
              <a:t>	* %x2 denotes a binary frame </a:t>
            </a:r>
          </a:p>
          <a:p>
            <a:r>
              <a:rPr lang="en-US" altLang="zh-CN" dirty="0" smtClean="0"/>
              <a:t>	* %x3-7 are reserved for further non-control frames </a:t>
            </a:r>
          </a:p>
          <a:p>
            <a:r>
              <a:rPr lang="en-US" altLang="zh-CN" dirty="0" smtClean="0"/>
              <a:t>	* %x8 denotes a connection close</a:t>
            </a:r>
          </a:p>
          <a:p>
            <a:r>
              <a:rPr lang="en-US" altLang="zh-CN" dirty="0" smtClean="0"/>
              <a:t>	* %x9 denotes a ping </a:t>
            </a:r>
          </a:p>
          <a:p>
            <a:r>
              <a:rPr lang="en-US" altLang="zh-CN" dirty="0" smtClean="0"/>
              <a:t>	* %</a:t>
            </a:r>
            <a:r>
              <a:rPr lang="en-US" altLang="zh-CN" dirty="0" err="1" smtClean="0"/>
              <a:t>xA</a:t>
            </a:r>
            <a:r>
              <a:rPr lang="en-US" altLang="zh-CN" dirty="0" smtClean="0"/>
              <a:t> denotes a pong </a:t>
            </a:r>
          </a:p>
          <a:p>
            <a:r>
              <a:rPr lang="en-US" altLang="zh-CN" dirty="0" smtClean="0"/>
              <a:t>	* %</a:t>
            </a:r>
            <a:r>
              <a:rPr lang="en-US" altLang="zh-CN" dirty="0" err="1" smtClean="0"/>
              <a:t>xB</a:t>
            </a:r>
            <a:r>
              <a:rPr lang="en-US" altLang="zh-CN" dirty="0" smtClean="0"/>
              <a:t>-F are reserved for further control frames</a:t>
            </a:r>
          </a:p>
          <a:p>
            <a:endParaRPr lang="en-US" altLang="zh-CN" dirty="0" smtClean="0"/>
          </a:p>
          <a:p>
            <a:r>
              <a:rPr lang="en-US" altLang="zh-CN" dirty="0" smtClean="0"/>
              <a:t>Mask: 1 </a:t>
            </a:r>
          </a:p>
          <a:p>
            <a:r>
              <a:rPr lang="en-US" altLang="zh-CN" dirty="0" smtClean="0"/>
              <a:t>bit Defines whether the payload data is masked. If set to 1, a masking key is present in masking-key, and this is used to unmask the payload </a:t>
            </a:r>
            <a:r>
              <a:rPr lang="en-US" altLang="zh-CN" dirty="0" smtClean="0"/>
              <a:t>data. </a:t>
            </a:r>
            <a:r>
              <a:rPr lang="en-US" altLang="zh-CN" dirty="0" smtClean="0"/>
              <a:t/>
            </a:r>
            <a:br>
              <a:rPr lang="en-US" altLang="zh-CN" dirty="0" smtClean="0"/>
            </a:br>
            <a:endParaRPr lang="en-US" altLang="zh-CN" dirty="0" smtClean="0"/>
          </a:p>
          <a:p>
            <a:r>
              <a:rPr lang="en-US" altLang="zh-CN" dirty="0" smtClean="0"/>
              <a:t>Payload length: 7 bits, 7+16 bits, or 7+64 bits </a:t>
            </a:r>
          </a:p>
          <a:p>
            <a:r>
              <a:rPr lang="en-US" altLang="zh-CN" dirty="0" smtClean="0"/>
              <a:t>The length of the payload data, in bytes: if 0-125, that is the payload length. If 126, the following 2 bytes interpreted as a 16 bit unsigned integer are the payload length. If 127, the following 8 bytes interpreted as a 64-bit unsigned integer (the most significant bit MUST be 0) are the payload length. </a:t>
            </a:r>
            <a:r>
              <a:rPr lang="en-US" altLang="zh-CN" dirty="0" err="1" smtClean="0"/>
              <a:t>Multibyte</a:t>
            </a:r>
            <a:r>
              <a:rPr lang="en-US" altLang="zh-CN" dirty="0" smtClean="0"/>
              <a:t> length quantities are expressed in network byte order. Note that in all case the minimal number of bytes MUST be used to encode the length, for example the length of a 124 byte long string can't be encoded as the sequence 126, 0, 124. The payload length is the length of the extension data + the length of the application data. The length of the extension data may be zero, in which case the payload length is the length of the application data.</a:t>
            </a:r>
          </a:p>
          <a:p>
            <a:endParaRPr lang="en-US" altLang="zh-CN" dirty="0" smtClean="0"/>
          </a:p>
          <a:p>
            <a:r>
              <a:rPr lang="en-US" altLang="zh-CN" dirty="0" smtClean="0"/>
              <a:t>Masking-key: 0 or 4 bytes </a:t>
            </a:r>
          </a:p>
          <a:p>
            <a:r>
              <a:rPr lang="en-US" altLang="zh-CN" dirty="0" smtClean="0"/>
              <a:t>All frames sent from the client to the server are masked by a 32- bit value that is contained within the frame. This field is present if the mask bit is set to 1, and is absent if the mask bit is set to 0.</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16</a:t>
            </a:fld>
            <a:endParaRPr lang="zh-CN" altLang="en-US"/>
          </a:p>
        </p:txBody>
      </p:sp>
    </p:spTree>
    <p:extLst>
      <p:ext uri="{BB962C8B-B14F-4D97-AF65-F5344CB8AC3E}">
        <p14:creationId xmlns:p14="http://schemas.microsoft.com/office/powerpoint/2010/main" val="253823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 1 bit </a:t>
            </a:r>
          </a:p>
          <a:p>
            <a:r>
              <a:rPr lang="en-US" altLang="zh-CN" dirty="0" smtClean="0"/>
              <a:t>Indicates that this is the final fragment in a message. </a:t>
            </a:r>
          </a:p>
          <a:p>
            <a:r>
              <a:rPr lang="en-US" altLang="zh-CN" dirty="0" smtClean="0"/>
              <a:t>RSV1, RSV2, RSV3: </a:t>
            </a:r>
            <a:r>
              <a:rPr lang="en-US" altLang="zh-CN" dirty="0" smtClean="0"/>
              <a:t>reserved</a:t>
            </a:r>
            <a:r>
              <a:rPr lang="en-US" altLang="zh-CN" baseline="0" dirty="0" smtClean="0"/>
              <a:t> for extension</a:t>
            </a:r>
            <a:endParaRPr lang="en-US" altLang="zh-CN" dirty="0" smtClean="0"/>
          </a:p>
          <a:p>
            <a:r>
              <a:rPr lang="en-US" altLang="zh-CN" dirty="0" err="1" smtClean="0"/>
              <a:t>Opcode</a:t>
            </a:r>
            <a:r>
              <a:rPr lang="en-US" altLang="zh-CN" dirty="0" smtClean="0"/>
              <a:t>: </a:t>
            </a:r>
          </a:p>
          <a:p>
            <a:r>
              <a:rPr lang="en-US" altLang="zh-CN" dirty="0" smtClean="0"/>
              <a:t>4 bits Defines the interpretation of the payload data. If an unknown </a:t>
            </a:r>
            <a:r>
              <a:rPr lang="en-US" altLang="zh-CN" dirty="0" err="1" smtClean="0"/>
              <a:t>opcode</a:t>
            </a:r>
            <a:r>
              <a:rPr lang="en-US" altLang="zh-CN" dirty="0" smtClean="0"/>
              <a:t> is received, the receiving endpoint MUST _Fail the </a:t>
            </a:r>
            <a:r>
              <a:rPr lang="en-US" altLang="zh-CN" dirty="0" err="1" smtClean="0"/>
              <a:t>WebSocket</a:t>
            </a:r>
            <a:r>
              <a:rPr lang="en-US" altLang="zh-CN" dirty="0" smtClean="0"/>
              <a:t> Connection_. The following values are defined. </a:t>
            </a:r>
          </a:p>
          <a:p>
            <a:r>
              <a:rPr lang="en-US" altLang="zh-CN" dirty="0" smtClean="0"/>
              <a:t>	* %x0 denotes a continuation frame </a:t>
            </a:r>
          </a:p>
          <a:p>
            <a:r>
              <a:rPr lang="en-US" altLang="zh-CN" dirty="0" smtClean="0"/>
              <a:t>	* %x1 denotes a text frame </a:t>
            </a:r>
          </a:p>
          <a:p>
            <a:r>
              <a:rPr lang="en-US" altLang="zh-CN" dirty="0" smtClean="0"/>
              <a:t>	* %x2 denotes a binary frame </a:t>
            </a:r>
          </a:p>
          <a:p>
            <a:r>
              <a:rPr lang="en-US" altLang="zh-CN" dirty="0" smtClean="0"/>
              <a:t>	* %x3-7 are reserved for further non-control frames </a:t>
            </a:r>
          </a:p>
          <a:p>
            <a:r>
              <a:rPr lang="en-US" altLang="zh-CN" dirty="0" smtClean="0"/>
              <a:t>	* %x8 denotes a connection close</a:t>
            </a:r>
          </a:p>
          <a:p>
            <a:r>
              <a:rPr lang="en-US" altLang="zh-CN" dirty="0" smtClean="0"/>
              <a:t>	* %x9 denotes a ping </a:t>
            </a:r>
          </a:p>
          <a:p>
            <a:r>
              <a:rPr lang="en-US" altLang="zh-CN" dirty="0" smtClean="0"/>
              <a:t>	* %</a:t>
            </a:r>
            <a:r>
              <a:rPr lang="en-US" altLang="zh-CN" dirty="0" err="1" smtClean="0"/>
              <a:t>xA</a:t>
            </a:r>
            <a:r>
              <a:rPr lang="en-US" altLang="zh-CN" dirty="0" smtClean="0"/>
              <a:t> denotes a pong </a:t>
            </a:r>
          </a:p>
          <a:p>
            <a:r>
              <a:rPr lang="en-US" altLang="zh-CN" dirty="0" smtClean="0"/>
              <a:t>	* %</a:t>
            </a:r>
            <a:r>
              <a:rPr lang="en-US" altLang="zh-CN" dirty="0" err="1" smtClean="0"/>
              <a:t>xB</a:t>
            </a:r>
            <a:r>
              <a:rPr lang="en-US" altLang="zh-CN" dirty="0" smtClean="0"/>
              <a:t>-F are reserved for further control frames</a:t>
            </a:r>
          </a:p>
          <a:p>
            <a:endParaRPr lang="en-US" altLang="zh-CN" dirty="0" smtClean="0"/>
          </a:p>
          <a:p>
            <a:r>
              <a:rPr lang="en-US" altLang="zh-CN" dirty="0" smtClean="0"/>
              <a:t>Mask: 1 </a:t>
            </a:r>
          </a:p>
          <a:p>
            <a:r>
              <a:rPr lang="en-US" altLang="zh-CN" dirty="0" smtClean="0"/>
              <a:t>bit Defines whether the payload data is masked. If set to 1, a masking key is present in masking-key, and this is used to unmask the payload </a:t>
            </a:r>
            <a:r>
              <a:rPr lang="en-US" altLang="zh-CN" dirty="0" smtClean="0"/>
              <a:t>data. </a:t>
            </a:r>
            <a:r>
              <a:rPr lang="en-US" altLang="zh-CN" dirty="0" smtClean="0"/>
              <a:t/>
            </a:r>
            <a:br>
              <a:rPr lang="en-US" altLang="zh-CN" dirty="0" smtClean="0"/>
            </a:br>
            <a:endParaRPr lang="en-US" altLang="zh-CN" dirty="0" smtClean="0"/>
          </a:p>
          <a:p>
            <a:r>
              <a:rPr lang="en-US" altLang="zh-CN" dirty="0" smtClean="0"/>
              <a:t>Payload length: 7 bits, 7+16 bits, or 7+64 bits </a:t>
            </a:r>
          </a:p>
          <a:p>
            <a:r>
              <a:rPr lang="en-US" altLang="zh-CN" dirty="0" smtClean="0"/>
              <a:t>The length of the payload data, in bytes: if 0-125, that is the payload length. If 126, the following 2 bytes interpreted as a 16 bit unsigned integer are the payload length. If 127, the following 8 bytes interpreted as a 64-bit unsigned integer (the most significant bit MUST be 0) are the payload length. </a:t>
            </a:r>
            <a:r>
              <a:rPr lang="en-US" altLang="zh-CN" dirty="0" err="1" smtClean="0"/>
              <a:t>Multibyte</a:t>
            </a:r>
            <a:r>
              <a:rPr lang="en-US" altLang="zh-CN" dirty="0" smtClean="0"/>
              <a:t> length quantities are expressed in network byte order. Note that in all case the minimal number of bytes MUST be used to encode the length, for example the length of a 124 byte long string can't be encoded as the sequence 126, 0, 124. The payload length is the length of the extension data + the length of the application data. The length of the extension data may be zero, in which case the payload length is the length of the application data.</a:t>
            </a:r>
          </a:p>
          <a:p>
            <a:endParaRPr lang="en-US" altLang="zh-CN" dirty="0" smtClean="0"/>
          </a:p>
          <a:p>
            <a:r>
              <a:rPr lang="en-US" altLang="zh-CN" dirty="0" smtClean="0"/>
              <a:t>Masking-key: 0 or 4 bytes </a:t>
            </a:r>
          </a:p>
          <a:p>
            <a:r>
              <a:rPr lang="en-US" altLang="zh-CN" dirty="0" smtClean="0"/>
              <a:t>All frames sent from the client to the server are masked by a 32- bit value that is contained within the frame. This field is present if the mask bit is set to 1, and is absent if the mask bit is set to 0.</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17</a:t>
            </a:fld>
            <a:endParaRPr lang="zh-CN" altLang="en-US"/>
          </a:p>
        </p:txBody>
      </p:sp>
    </p:spTree>
    <p:extLst>
      <p:ext uri="{BB962C8B-B14F-4D97-AF65-F5344CB8AC3E}">
        <p14:creationId xmlns:p14="http://schemas.microsoft.com/office/powerpoint/2010/main" val="253823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ev.w3.org/html5/websockets/#handler-websocket-onmessage" TargetMode="External"/><Relationship Id="rId2" Type="http://schemas.openxmlformats.org/officeDocument/2006/relationships/hyperlink" Target="https://tools.ietf.org/html/draft-ietf-hybi-thewebsocketprotocol-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WebSocket</a:t>
            </a:r>
            <a:endParaRPr lang="zh-CN" altLang="en-US" dirty="0"/>
          </a:p>
        </p:txBody>
      </p:sp>
      <p:sp>
        <p:nvSpPr>
          <p:cNvPr id="3" name="副标题 2"/>
          <p:cNvSpPr>
            <a:spLocks noGrp="1"/>
          </p:cNvSpPr>
          <p:nvPr>
            <p:ph type="subTitle" idx="1"/>
          </p:nvPr>
        </p:nvSpPr>
        <p:spPr/>
        <p:txBody>
          <a:bodyPr/>
          <a:lstStyle/>
          <a:p>
            <a:r>
              <a:rPr lang="en-US" altLang="zh-CN" dirty="0" smtClean="0"/>
              <a:t>Parker </a:t>
            </a:r>
            <a:r>
              <a:rPr lang="en-US" altLang="zh-CN" dirty="0" err="1" smtClean="0"/>
              <a:t>zhou</a:t>
            </a:r>
            <a:endParaRPr lang="en-US" altLang="zh-CN" dirty="0" smtClean="0"/>
          </a:p>
        </p:txBody>
      </p:sp>
      <p:sp>
        <p:nvSpPr>
          <p:cNvPr id="4" name="矩形 3"/>
          <p:cNvSpPr/>
          <p:nvPr/>
        </p:nvSpPr>
        <p:spPr>
          <a:xfrm>
            <a:off x="6345693" y="6456402"/>
            <a:ext cx="2768963" cy="369332"/>
          </a:xfrm>
          <a:prstGeom prst="rect">
            <a:avLst/>
          </a:prstGeom>
        </p:spPr>
        <p:txBody>
          <a:bodyPr wrap="none">
            <a:spAutoFit/>
          </a:bodyPr>
          <a:lstStyle/>
          <a:p>
            <a:r>
              <a:rPr lang="en-US" altLang="zh-CN" dirty="0"/>
              <a:t>parkerzho2010@gmail.com</a:t>
            </a:r>
            <a:endParaRPr lang="zh-CN" altLang="en-US" dirty="0"/>
          </a:p>
        </p:txBody>
      </p:sp>
    </p:spTree>
    <p:extLst>
      <p:ext uri="{BB962C8B-B14F-4D97-AF65-F5344CB8AC3E}">
        <p14:creationId xmlns:p14="http://schemas.microsoft.com/office/powerpoint/2010/main" val="9808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pic>
        <p:nvPicPr>
          <p:cNvPr id="1026" name="Picture 2" descr="http://images.cnblogs.com/cnblogs_com/hsxixi/201112/2011122421214089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144000" cy="4438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7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a:t>Connection: </a:t>
            </a:r>
            <a:r>
              <a:rPr lang="en-US" altLang="zh-CN" dirty="0" smtClean="0"/>
              <a:t>Upgrade</a:t>
            </a:r>
          </a:p>
          <a:p>
            <a:r>
              <a:rPr lang="en-US" altLang="zh-CN" dirty="0"/>
              <a:t>Upgrade: </a:t>
            </a:r>
            <a:r>
              <a:rPr lang="en-US" altLang="zh-CN" dirty="0" err="1"/>
              <a:t>websocket</a:t>
            </a:r>
            <a:r>
              <a:rPr lang="en-US" altLang="zh-CN" dirty="0"/>
              <a:t> </a:t>
            </a:r>
          </a:p>
          <a:p>
            <a:pPr lvl="1"/>
            <a:r>
              <a:rPr lang="en-US" altLang="zh-CN" dirty="0"/>
              <a:t>complete the HTTP </a:t>
            </a:r>
            <a:r>
              <a:rPr lang="en-US" altLang="zh-CN" dirty="0" smtClean="0"/>
              <a:t>Upgrade to </a:t>
            </a:r>
            <a:r>
              <a:rPr lang="en-US" altLang="zh-CN" dirty="0" err="1" smtClean="0"/>
              <a:t>WebSocket</a:t>
            </a:r>
            <a:r>
              <a:rPr lang="en-US" altLang="zh-CN" dirty="0" smtClean="0"/>
              <a:t> </a:t>
            </a:r>
          </a:p>
          <a:p>
            <a:pPr lvl="1"/>
            <a:endParaRPr lang="en-US" altLang="zh-CN" dirty="0" smtClean="0"/>
          </a:p>
          <a:p>
            <a:pPr lvl="1"/>
            <a:endParaRPr lang="zh-CN" altLang="en-US" dirty="0"/>
          </a:p>
        </p:txBody>
      </p:sp>
      <p:sp>
        <p:nvSpPr>
          <p:cNvPr id="4" name="TextBox 3"/>
          <p:cNvSpPr txBox="1"/>
          <p:nvPr/>
        </p:nvSpPr>
        <p:spPr>
          <a:xfrm>
            <a:off x="4860032" y="1820555"/>
            <a:ext cx="1724126"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Required</a:t>
            </a:r>
            <a:endParaRPr lang="zh-CN" altLang="en-US" sz="3200" b="1" dirty="0">
              <a:solidFill>
                <a:srgbClr val="FF0000"/>
              </a:solidFill>
            </a:endParaRPr>
          </a:p>
        </p:txBody>
      </p:sp>
    </p:spTree>
    <p:extLst>
      <p:ext uri="{BB962C8B-B14F-4D97-AF65-F5344CB8AC3E}">
        <p14:creationId xmlns:p14="http://schemas.microsoft.com/office/powerpoint/2010/main" val="291861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a:t>Sec- </a:t>
            </a:r>
            <a:r>
              <a:rPr lang="en-US" altLang="zh-CN" dirty="0" err="1" smtClean="0"/>
              <a:t>WebSocket</a:t>
            </a:r>
            <a:r>
              <a:rPr lang="en-US" altLang="zh-CN" dirty="0" smtClean="0"/>
              <a:t>-Version</a:t>
            </a:r>
          </a:p>
          <a:p>
            <a:pPr lvl="1"/>
            <a:r>
              <a:rPr lang="en-US" altLang="zh-CN" dirty="0"/>
              <a:t>The value of this header field MUST be 13</a:t>
            </a:r>
            <a:endParaRPr lang="en-US" altLang="zh-CN" dirty="0" smtClean="0"/>
          </a:p>
          <a:p>
            <a:pPr lvl="1"/>
            <a:endParaRPr lang="zh-CN" altLang="en-US" dirty="0"/>
          </a:p>
        </p:txBody>
      </p:sp>
      <p:sp>
        <p:nvSpPr>
          <p:cNvPr id="3" name="TextBox 2"/>
          <p:cNvSpPr txBox="1"/>
          <p:nvPr/>
        </p:nvSpPr>
        <p:spPr>
          <a:xfrm>
            <a:off x="5076056" y="1551484"/>
            <a:ext cx="1724126"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Required</a:t>
            </a:r>
            <a:endParaRPr lang="zh-CN" altLang="en-US" sz="3200" b="1" dirty="0">
              <a:solidFill>
                <a:srgbClr val="FF0000"/>
              </a:solidFill>
            </a:endParaRPr>
          </a:p>
        </p:txBody>
      </p:sp>
    </p:spTree>
    <p:extLst>
      <p:ext uri="{BB962C8B-B14F-4D97-AF65-F5344CB8AC3E}">
        <p14:creationId xmlns:p14="http://schemas.microsoft.com/office/powerpoint/2010/main" val="153247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smtClean="0"/>
              <a:t>Sec-</a:t>
            </a:r>
            <a:r>
              <a:rPr lang="en-US" altLang="zh-CN" dirty="0" err="1" smtClean="0"/>
              <a:t>WebSocket</a:t>
            </a:r>
            <a:r>
              <a:rPr lang="en-US" altLang="zh-CN" dirty="0" smtClean="0"/>
              <a:t>-Key</a:t>
            </a:r>
          </a:p>
          <a:p>
            <a:pPr lvl="1"/>
            <a:r>
              <a:rPr lang="en-US" altLang="zh-CN" dirty="0"/>
              <a:t>if decoded, is 16 bytes in length</a:t>
            </a:r>
            <a:endParaRPr lang="en-US" altLang="zh-CN" dirty="0" smtClean="0"/>
          </a:p>
          <a:p>
            <a:r>
              <a:rPr lang="en-US" altLang="zh-CN" dirty="0" smtClean="0"/>
              <a:t>Sec-</a:t>
            </a:r>
            <a:r>
              <a:rPr lang="en-US" altLang="zh-CN" dirty="0" err="1" smtClean="0"/>
              <a:t>WebSocket</a:t>
            </a:r>
            <a:r>
              <a:rPr lang="en-US" altLang="zh-CN" dirty="0" smtClean="0"/>
              <a:t>-Accept</a:t>
            </a:r>
          </a:p>
          <a:p>
            <a:pPr lvl="1"/>
            <a:r>
              <a:rPr lang="en-US" altLang="zh-CN" dirty="0" smtClean="0"/>
              <a:t>base64encode(sha1(</a:t>
            </a:r>
            <a:r>
              <a:rPr lang="en-US" altLang="zh-CN" dirty="0" smtClean="0">
                <a:solidFill>
                  <a:srgbClr val="FF0000"/>
                </a:solidFill>
              </a:rPr>
              <a:t>Sec-WebSocket-Key</a:t>
            </a:r>
            <a:r>
              <a:rPr lang="en-US" altLang="zh-CN" dirty="0" smtClean="0"/>
              <a:t>+</a:t>
            </a:r>
            <a:r>
              <a:rPr lang="en-US" altLang="zh-CN" dirty="0">
                <a:solidFill>
                  <a:srgbClr val="FF0000"/>
                </a:solidFill>
              </a:rPr>
              <a:t>258EAFA5-E914-47DA-</a:t>
            </a:r>
          </a:p>
          <a:p>
            <a:pPr lvl="1"/>
            <a:r>
              <a:rPr lang="en-US" altLang="zh-CN" dirty="0">
                <a:solidFill>
                  <a:srgbClr val="FF0000"/>
                </a:solidFill>
              </a:rPr>
              <a:t>   95CA-C5AB0DC85B11</a:t>
            </a:r>
            <a:r>
              <a:rPr lang="en-US" altLang="zh-CN" dirty="0" smtClean="0"/>
              <a:t>))</a:t>
            </a:r>
            <a:endParaRPr lang="en-US" altLang="zh-CN" dirty="0"/>
          </a:p>
          <a:p>
            <a:pPr lvl="1"/>
            <a:endParaRPr lang="zh-CN" altLang="en-US" dirty="0"/>
          </a:p>
        </p:txBody>
      </p:sp>
      <p:sp>
        <p:nvSpPr>
          <p:cNvPr id="10" name="TextBox 9"/>
          <p:cNvSpPr txBox="1"/>
          <p:nvPr/>
        </p:nvSpPr>
        <p:spPr>
          <a:xfrm>
            <a:off x="4932040" y="1628800"/>
            <a:ext cx="1724126"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Required</a:t>
            </a:r>
            <a:endParaRPr lang="zh-CN" altLang="en-US" sz="3200" b="1" dirty="0">
              <a:solidFill>
                <a:srgbClr val="FF0000"/>
              </a:solidFill>
            </a:endParaRPr>
          </a:p>
        </p:txBody>
      </p:sp>
    </p:spTree>
    <p:extLst>
      <p:ext uri="{BB962C8B-B14F-4D97-AF65-F5344CB8AC3E}">
        <p14:creationId xmlns:p14="http://schemas.microsoft.com/office/powerpoint/2010/main" val="256586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7" name="内容占位符 2"/>
          <p:cNvSpPr>
            <a:spLocks noGrp="1"/>
          </p:cNvSpPr>
          <p:nvPr>
            <p:ph idx="1"/>
          </p:nvPr>
        </p:nvSpPr>
        <p:spPr>
          <a:xfrm>
            <a:off x="457200" y="1600200"/>
            <a:ext cx="8229600" cy="4525963"/>
          </a:xfrm>
        </p:spPr>
        <p:txBody>
          <a:bodyPr/>
          <a:lstStyle/>
          <a:p>
            <a:r>
              <a:rPr lang="en-US" altLang="zh-CN" dirty="0" smtClean="0"/>
              <a:t>Sec-</a:t>
            </a:r>
            <a:r>
              <a:rPr lang="en-US" altLang="zh-CN" dirty="0" err="1" smtClean="0"/>
              <a:t>WebSocket</a:t>
            </a:r>
            <a:r>
              <a:rPr lang="en-US" altLang="zh-CN" dirty="0" smtClean="0"/>
              <a:t>-Protocol</a:t>
            </a:r>
          </a:p>
          <a:p>
            <a:pPr lvl="1"/>
            <a:r>
              <a:rPr lang="en-US" altLang="zh-CN" dirty="0" smtClean="0"/>
              <a:t>Custom application-level </a:t>
            </a:r>
            <a:r>
              <a:rPr lang="en-US" altLang="zh-CN" dirty="0"/>
              <a:t>protocols layered over the </a:t>
            </a:r>
            <a:r>
              <a:rPr lang="en-US" altLang="zh-CN" dirty="0" err="1"/>
              <a:t>WebSocket</a:t>
            </a:r>
            <a:r>
              <a:rPr lang="en-US" altLang="zh-CN" dirty="0"/>
              <a:t> protocol</a:t>
            </a:r>
            <a:endParaRPr lang="zh-CN" altLang="en-US" dirty="0"/>
          </a:p>
        </p:txBody>
      </p:sp>
      <p:sp>
        <p:nvSpPr>
          <p:cNvPr id="4" name="TextBox 3"/>
          <p:cNvSpPr txBox="1"/>
          <p:nvPr/>
        </p:nvSpPr>
        <p:spPr>
          <a:xfrm>
            <a:off x="5220072" y="1628799"/>
            <a:ext cx="1667444"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smtClean="0">
                <a:solidFill>
                  <a:srgbClr val="FF0000"/>
                </a:solidFill>
              </a:rPr>
              <a:t>Optional</a:t>
            </a:r>
            <a:endParaRPr lang="zh-CN" altLang="en-US" sz="3200" b="1" dirty="0">
              <a:solidFill>
                <a:srgbClr val="FF0000"/>
              </a:solidFill>
            </a:endParaRPr>
          </a:p>
        </p:txBody>
      </p:sp>
    </p:spTree>
    <p:extLst>
      <p:ext uri="{BB962C8B-B14F-4D97-AF65-F5344CB8AC3E}">
        <p14:creationId xmlns:p14="http://schemas.microsoft.com/office/powerpoint/2010/main" val="291861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Interface</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4000" cy="5749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75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Frame</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96" y="1268760"/>
            <a:ext cx="8247063"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91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Frame</a:t>
            </a:r>
            <a:endParaRPr lang="zh-CN" altLang="en-US" dirty="0"/>
          </a:p>
        </p:txBody>
      </p:sp>
      <p:sp>
        <p:nvSpPr>
          <p:cNvPr id="3" name="矩形 2"/>
          <p:cNvSpPr/>
          <p:nvPr/>
        </p:nvSpPr>
        <p:spPr>
          <a:xfrm>
            <a:off x="913160" y="1628800"/>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MSK0</a:t>
            </a:r>
            <a:endParaRPr lang="zh-CN" altLang="en-US" dirty="0"/>
          </a:p>
        </p:txBody>
      </p:sp>
      <p:sp>
        <p:nvSpPr>
          <p:cNvPr id="5" name="矩形 4"/>
          <p:cNvSpPr/>
          <p:nvPr/>
        </p:nvSpPr>
        <p:spPr>
          <a:xfrm>
            <a:off x="1849264" y="1628428"/>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MSK1</a:t>
            </a:r>
            <a:endParaRPr lang="zh-CN" altLang="en-US" dirty="0"/>
          </a:p>
        </p:txBody>
      </p:sp>
      <p:sp>
        <p:nvSpPr>
          <p:cNvPr id="6" name="矩形 5"/>
          <p:cNvSpPr/>
          <p:nvPr/>
        </p:nvSpPr>
        <p:spPr>
          <a:xfrm>
            <a:off x="2785368" y="1628800"/>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MSK2</a:t>
            </a:r>
            <a:endParaRPr lang="zh-CN" altLang="en-US" dirty="0"/>
          </a:p>
        </p:txBody>
      </p:sp>
      <p:sp>
        <p:nvSpPr>
          <p:cNvPr id="7" name="矩形 6"/>
          <p:cNvSpPr/>
          <p:nvPr/>
        </p:nvSpPr>
        <p:spPr>
          <a:xfrm>
            <a:off x="3707904" y="1628800"/>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MSK3</a:t>
            </a:r>
            <a:endParaRPr lang="zh-CN" altLang="en-US" dirty="0"/>
          </a:p>
        </p:txBody>
      </p:sp>
      <p:sp>
        <p:nvSpPr>
          <p:cNvPr id="8" name="矩形 7"/>
          <p:cNvSpPr/>
          <p:nvPr/>
        </p:nvSpPr>
        <p:spPr>
          <a:xfrm>
            <a:off x="913160"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PLB0</a:t>
            </a:r>
            <a:endParaRPr lang="zh-CN" altLang="en-US" dirty="0"/>
          </a:p>
        </p:txBody>
      </p:sp>
      <p:sp>
        <p:nvSpPr>
          <p:cNvPr id="9" name="矩形 8"/>
          <p:cNvSpPr/>
          <p:nvPr/>
        </p:nvSpPr>
        <p:spPr>
          <a:xfrm>
            <a:off x="1849264"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PLB1</a:t>
            </a:r>
            <a:endParaRPr lang="zh-CN" altLang="en-US" dirty="0"/>
          </a:p>
        </p:txBody>
      </p:sp>
      <p:sp>
        <p:nvSpPr>
          <p:cNvPr id="10" name="矩形 9"/>
          <p:cNvSpPr/>
          <p:nvPr/>
        </p:nvSpPr>
        <p:spPr>
          <a:xfrm>
            <a:off x="2793008"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PLB2</a:t>
            </a:r>
            <a:endParaRPr lang="zh-CN" altLang="en-US" dirty="0"/>
          </a:p>
        </p:txBody>
      </p:sp>
      <p:sp>
        <p:nvSpPr>
          <p:cNvPr id="11" name="矩形 10"/>
          <p:cNvSpPr/>
          <p:nvPr/>
        </p:nvSpPr>
        <p:spPr>
          <a:xfrm>
            <a:off x="3729112"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PLB3</a:t>
            </a:r>
            <a:endParaRPr lang="zh-CN" altLang="en-US" dirty="0"/>
          </a:p>
        </p:txBody>
      </p:sp>
      <p:sp>
        <p:nvSpPr>
          <p:cNvPr id="12" name="矩形 11"/>
          <p:cNvSpPr/>
          <p:nvPr/>
        </p:nvSpPr>
        <p:spPr>
          <a:xfrm>
            <a:off x="4665216"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PLB4</a:t>
            </a:r>
            <a:endParaRPr lang="zh-CN" altLang="en-US" dirty="0"/>
          </a:p>
        </p:txBody>
      </p:sp>
      <p:sp>
        <p:nvSpPr>
          <p:cNvPr id="13" name="矩形 12"/>
          <p:cNvSpPr/>
          <p:nvPr/>
        </p:nvSpPr>
        <p:spPr>
          <a:xfrm>
            <a:off x="5610324"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PLB5</a:t>
            </a:r>
            <a:endParaRPr lang="zh-CN" altLang="en-US" dirty="0"/>
          </a:p>
        </p:txBody>
      </p:sp>
      <p:sp>
        <p:nvSpPr>
          <p:cNvPr id="14" name="矩形 13"/>
          <p:cNvSpPr/>
          <p:nvPr/>
        </p:nvSpPr>
        <p:spPr>
          <a:xfrm>
            <a:off x="6546428"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PLB5</a:t>
            </a:r>
            <a:endParaRPr lang="zh-CN" altLang="en-US" dirty="0"/>
          </a:p>
        </p:txBody>
      </p:sp>
      <p:sp>
        <p:nvSpPr>
          <p:cNvPr id="17" name="TextBox 16"/>
          <p:cNvSpPr txBox="1"/>
          <p:nvPr/>
        </p:nvSpPr>
        <p:spPr>
          <a:xfrm>
            <a:off x="291972" y="2233092"/>
            <a:ext cx="588751" cy="369332"/>
          </a:xfrm>
          <a:prstGeom prst="rect">
            <a:avLst/>
          </a:prstGeom>
          <a:noFill/>
        </p:spPr>
        <p:txBody>
          <a:bodyPr wrap="none" rtlCol="0">
            <a:spAutoFit/>
          </a:bodyPr>
          <a:lstStyle/>
          <a:p>
            <a:r>
              <a:rPr lang="en-US" altLang="zh-CN" b="1" dirty="0" smtClean="0"/>
              <a:t>XOR</a:t>
            </a:r>
            <a:endParaRPr lang="zh-CN" altLang="en-US" b="1" dirty="0"/>
          </a:p>
        </p:txBody>
      </p:sp>
      <p:cxnSp>
        <p:nvCxnSpPr>
          <p:cNvPr id="18" name="直接箭头连接符 17"/>
          <p:cNvCxnSpPr>
            <a:stCxn id="3" idx="2"/>
            <a:endCxn id="8" idx="0"/>
          </p:cNvCxnSpPr>
          <p:nvPr/>
        </p:nvCxnSpPr>
        <p:spPr>
          <a:xfrm>
            <a:off x="1381212" y="1988840"/>
            <a:ext cx="0" cy="729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3" idx="2"/>
            <a:endCxn id="12" idx="0"/>
          </p:cNvCxnSpPr>
          <p:nvPr/>
        </p:nvCxnSpPr>
        <p:spPr>
          <a:xfrm>
            <a:off x="1381212" y="1988840"/>
            <a:ext cx="3752056" cy="729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5" idx="2"/>
            <a:endCxn id="9" idx="0"/>
          </p:cNvCxnSpPr>
          <p:nvPr/>
        </p:nvCxnSpPr>
        <p:spPr>
          <a:xfrm>
            <a:off x="2317316" y="1988468"/>
            <a:ext cx="0" cy="7297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接箭头连接符 23"/>
          <p:cNvCxnSpPr>
            <a:stCxn id="6" idx="2"/>
            <a:endCxn id="10" idx="0"/>
          </p:cNvCxnSpPr>
          <p:nvPr/>
        </p:nvCxnSpPr>
        <p:spPr>
          <a:xfrm>
            <a:off x="3253420" y="1988840"/>
            <a:ext cx="764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直接箭头连接符 25"/>
          <p:cNvCxnSpPr>
            <a:stCxn id="7" idx="2"/>
            <a:endCxn id="11" idx="0"/>
          </p:cNvCxnSpPr>
          <p:nvPr/>
        </p:nvCxnSpPr>
        <p:spPr>
          <a:xfrm>
            <a:off x="4175956" y="1988840"/>
            <a:ext cx="21208"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5" idx="2"/>
            <a:endCxn id="13" idx="0"/>
          </p:cNvCxnSpPr>
          <p:nvPr/>
        </p:nvCxnSpPr>
        <p:spPr>
          <a:xfrm>
            <a:off x="2317316" y="1988468"/>
            <a:ext cx="3761060" cy="7297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stCxn id="6" idx="2"/>
            <a:endCxn id="14" idx="0"/>
          </p:cNvCxnSpPr>
          <p:nvPr/>
        </p:nvCxnSpPr>
        <p:spPr>
          <a:xfrm>
            <a:off x="3253420" y="1988840"/>
            <a:ext cx="376106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矩形 32"/>
          <p:cNvSpPr/>
          <p:nvPr/>
        </p:nvSpPr>
        <p:spPr>
          <a:xfrm>
            <a:off x="7484764" y="2718212"/>
            <a:ext cx="93610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PLB6</a:t>
            </a:r>
            <a:endParaRPr lang="zh-CN" altLang="en-US" dirty="0"/>
          </a:p>
        </p:txBody>
      </p:sp>
      <p:cxnSp>
        <p:nvCxnSpPr>
          <p:cNvPr id="34" name="直接箭头连接符 33"/>
          <p:cNvCxnSpPr>
            <a:stCxn id="7" idx="2"/>
            <a:endCxn id="33" idx="0"/>
          </p:cNvCxnSpPr>
          <p:nvPr/>
        </p:nvCxnSpPr>
        <p:spPr>
          <a:xfrm>
            <a:off x="4175956" y="1988840"/>
            <a:ext cx="3776860"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矩形 35"/>
          <p:cNvSpPr/>
          <p:nvPr/>
        </p:nvSpPr>
        <p:spPr>
          <a:xfrm>
            <a:off x="909939"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MPLB0</a:t>
            </a:r>
            <a:endParaRPr lang="zh-CN" altLang="en-US" dirty="0"/>
          </a:p>
        </p:txBody>
      </p:sp>
      <p:sp>
        <p:nvSpPr>
          <p:cNvPr id="37" name="矩形 36"/>
          <p:cNvSpPr/>
          <p:nvPr/>
        </p:nvSpPr>
        <p:spPr>
          <a:xfrm>
            <a:off x="1846043"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MPLB1</a:t>
            </a:r>
            <a:endParaRPr lang="zh-CN" altLang="en-US" dirty="0"/>
          </a:p>
        </p:txBody>
      </p:sp>
      <p:sp>
        <p:nvSpPr>
          <p:cNvPr id="38" name="矩形 37"/>
          <p:cNvSpPr/>
          <p:nvPr/>
        </p:nvSpPr>
        <p:spPr>
          <a:xfrm>
            <a:off x="2789787"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MPLB2</a:t>
            </a:r>
            <a:endParaRPr lang="zh-CN" altLang="en-US" dirty="0"/>
          </a:p>
        </p:txBody>
      </p:sp>
      <p:sp>
        <p:nvSpPr>
          <p:cNvPr id="39" name="矩形 38"/>
          <p:cNvSpPr/>
          <p:nvPr/>
        </p:nvSpPr>
        <p:spPr>
          <a:xfrm>
            <a:off x="3725891"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MPLB3</a:t>
            </a:r>
            <a:endParaRPr lang="zh-CN" altLang="en-US" dirty="0"/>
          </a:p>
        </p:txBody>
      </p:sp>
      <p:sp>
        <p:nvSpPr>
          <p:cNvPr id="40" name="矩形 39"/>
          <p:cNvSpPr/>
          <p:nvPr/>
        </p:nvSpPr>
        <p:spPr>
          <a:xfrm>
            <a:off x="4661995"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MPLB4</a:t>
            </a:r>
            <a:endParaRPr lang="zh-CN" altLang="en-US" dirty="0"/>
          </a:p>
        </p:txBody>
      </p:sp>
      <p:sp>
        <p:nvSpPr>
          <p:cNvPr id="41" name="矩形 40"/>
          <p:cNvSpPr/>
          <p:nvPr/>
        </p:nvSpPr>
        <p:spPr>
          <a:xfrm>
            <a:off x="5607103"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MPLB5</a:t>
            </a:r>
            <a:endParaRPr lang="zh-CN" altLang="en-US" dirty="0"/>
          </a:p>
        </p:txBody>
      </p:sp>
      <p:sp>
        <p:nvSpPr>
          <p:cNvPr id="42" name="矩形 41"/>
          <p:cNvSpPr/>
          <p:nvPr/>
        </p:nvSpPr>
        <p:spPr>
          <a:xfrm>
            <a:off x="6543207"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MPLB5</a:t>
            </a:r>
            <a:endParaRPr lang="zh-CN" altLang="en-US" dirty="0"/>
          </a:p>
        </p:txBody>
      </p:sp>
      <p:sp>
        <p:nvSpPr>
          <p:cNvPr id="43" name="矩形 42"/>
          <p:cNvSpPr/>
          <p:nvPr/>
        </p:nvSpPr>
        <p:spPr>
          <a:xfrm>
            <a:off x="7481543" y="3825044"/>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MPLB6</a:t>
            </a:r>
            <a:endParaRPr lang="zh-CN" altLang="en-US" dirty="0"/>
          </a:p>
        </p:txBody>
      </p:sp>
      <p:cxnSp>
        <p:nvCxnSpPr>
          <p:cNvPr id="44" name="直接箭头连接符 43"/>
          <p:cNvCxnSpPr>
            <a:stCxn id="8" idx="2"/>
            <a:endCxn id="36" idx="0"/>
          </p:cNvCxnSpPr>
          <p:nvPr/>
        </p:nvCxnSpPr>
        <p:spPr>
          <a:xfrm flipH="1">
            <a:off x="1377991" y="3078252"/>
            <a:ext cx="3221" cy="746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9" idx="2"/>
            <a:endCxn id="37" idx="0"/>
          </p:cNvCxnSpPr>
          <p:nvPr/>
        </p:nvCxnSpPr>
        <p:spPr>
          <a:xfrm flipH="1">
            <a:off x="2314095" y="3078252"/>
            <a:ext cx="3221" cy="746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接箭头连接符 49"/>
          <p:cNvCxnSpPr/>
          <p:nvPr/>
        </p:nvCxnSpPr>
        <p:spPr>
          <a:xfrm>
            <a:off x="3261060" y="3078252"/>
            <a:ext cx="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1" name="直接箭头连接符 50"/>
          <p:cNvCxnSpPr/>
          <p:nvPr/>
        </p:nvCxnSpPr>
        <p:spPr>
          <a:xfrm>
            <a:off x="4197846" y="3078252"/>
            <a:ext cx="0"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2" name="直接箭头连接符 51"/>
          <p:cNvCxnSpPr/>
          <p:nvPr/>
        </p:nvCxnSpPr>
        <p:spPr>
          <a:xfrm>
            <a:off x="5133950" y="3095672"/>
            <a:ext cx="0" cy="729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p:nvPr/>
        </p:nvCxnSpPr>
        <p:spPr>
          <a:xfrm>
            <a:off x="6064386" y="3086962"/>
            <a:ext cx="0" cy="729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接箭头连接符 53"/>
          <p:cNvCxnSpPr/>
          <p:nvPr/>
        </p:nvCxnSpPr>
        <p:spPr>
          <a:xfrm>
            <a:off x="7011259" y="3078252"/>
            <a:ext cx="0" cy="7293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5" name="直接箭头连接符 54"/>
          <p:cNvCxnSpPr/>
          <p:nvPr/>
        </p:nvCxnSpPr>
        <p:spPr>
          <a:xfrm>
            <a:off x="7949595" y="3078252"/>
            <a:ext cx="0" cy="7293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0217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 Example</a:t>
            </a:r>
            <a:endParaRPr lang="zh-CN" altLang="en-US" dirty="0"/>
          </a:p>
        </p:txBody>
      </p:sp>
      <p:sp>
        <p:nvSpPr>
          <p:cNvPr id="3" name="内容占位符 2"/>
          <p:cNvSpPr>
            <a:spLocks noGrp="1"/>
          </p:cNvSpPr>
          <p:nvPr>
            <p:ph idx="1"/>
          </p:nvPr>
        </p:nvSpPr>
        <p:spPr/>
        <p:txBody>
          <a:bodyPr/>
          <a:lstStyle/>
          <a:p>
            <a:r>
              <a:rPr lang="en-US" altLang="zh-CN" dirty="0" smtClean="0"/>
              <a:t>See how to write a simple </a:t>
            </a:r>
            <a:r>
              <a:rPr lang="en-US" altLang="zh-CN" dirty="0" err="1" smtClean="0"/>
              <a:t>websocket</a:t>
            </a:r>
            <a:r>
              <a:rPr lang="en-US" altLang="zh-CN" dirty="0" smtClean="0"/>
              <a:t> server </a:t>
            </a:r>
            <a:r>
              <a:rPr lang="en-US" altLang="zh-CN" dirty="0"/>
              <a:t>using </a:t>
            </a:r>
            <a:r>
              <a:rPr lang="en-US" altLang="zh-CN" dirty="0" smtClean="0"/>
              <a:t>python(</a:t>
            </a:r>
            <a:r>
              <a:rPr lang="en-US" altLang="zh-CN" dirty="0" err="1" smtClean="0"/>
              <a:t>asyncore</a:t>
            </a:r>
            <a:r>
              <a:rPr lang="en-US" altLang="zh-CN" dirty="0" smtClean="0"/>
              <a:t>)</a:t>
            </a:r>
          </a:p>
          <a:p>
            <a:r>
              <a:rPr lang="en-US" altLang="zh-CN" dirty="0" smtClean="0"/>
              <a:t>See how to use </a:t>
            </a:r>
            <a:r>
              <a:rPr lang="en-US" altLang="zh-CN" dirty="0" err="1" smtClean="0"/>
              <a:t>websocket</a:t>
            </a:r>
            <a:r>
              <a:rPr lang="en-US" altLang="zh-CN" dirty="0" smtClean="0"/>
              <a:t> interface in </a:t>
            </a:r>
            <a:r>
              <a:rPr lang="en-US" altLang="zh-CN" dirty="0" err="1" smtClean="0"/>
              <a:t>javascript</a:t>
            </a:r>
            <a:r>
              <a:rPr lang="en-US" altLang="zh-CN" dirty="0" smtClean="0"/>
              <a:t> client</a:t>
            </a:r>
            <a:endParaRPr lang="zh-CN" altLang="en-US" dirty="0"/>
          </a:p>
        </p:txBody>
      </p:sp>
    </p:spTree>
    <p:extLst>
      <p:ext uri="{BB962C8B-B14F-4D97-AF65-F5344CB8AC3E}">
        <p14:creationId xmlns:p14="http://schemas.microsoft.com/office/powerpoint/2010/main" val="302728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Browser Support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1806"/>
            <a:ext cx="9144000" cy="515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51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Not HTTP?</a:t>
            </a:r>
            <a:endParaRPr lang="zh-CN" altLang="en-US" dirty="0"/>
          </a:p>
        </p:txBody>
      </p:sp>
      <p:sp>
        <p:nvSpPr>
          <p:cNvPr id="3" name="内容占位符 2"/>
          <p:cNvSpPr>
            <a:spLocks noGrp="1"/>
          </p:cNvSpPr>
          <p:nvPr>
            <p:ph idx="1"/>
          </p:nvPr>
        </p:nvSpPr>
        <p:spPr/>
        <p:txBody>
          <a:bodyPr/>
          <a:lstStyle/>
          <a:p>
            <a:r>
              <a:rPr lang="en-US" altLang="zh-CN" dirty="0" smtClean="0"/>
              <a:t>HTTP is </a:t>
            </a:r>
            <a:r>
              <a:rPr lang="en-US" altLang="zh-CN" dirty="0" smtClean="0">
                <a:solidFill>
                  <a:srgbClr val="FF0000"/>
                </a:solidFill>
              </a:rPr>
              <a:t>not duplex</a:t>
            </a:r>
            <a:r>
              <a:rPr lang="en-US" altLang="zh-CN" dirty="0" smtClean="0"/>
              <a:t>, each response from server must have a corresponding request from client(browser)</a:t>
            </a:r>
          </a:p>
          <a:p>
            <a:r>
              <a:rPr lang="en-US" altLang="zh-CN" dirty="0" smtClean="0"/>
              <a:t>HTTP can not support Real-time application(monitor\chat\stock)</a:t>
            </a:r>
          </a:p>
          <a:p>
            <a:r>
              <a:rPr lang="en-US" altLang="zh-CN" dirty="0" err="1" smtClean="0"/>
              <a:t>ajax</a:t>
            </a:r>
            <a:r>
              <a:rPr lang="en-US" altLang="zh-CN" dirty="0" smtClean="0"/>
              <a:t>-long-pulling and Comet are both waste server and bandwidth, and also have latency</a:t>
            </a:r>
            <a:endParaRPr lang="zh-CN" altLang="en-US" dirty="0"/>
          </a:p>
        </p:txBody>
      </p:sp>
    </p:spTree>
    <p:extLst>
      <p:ext uri="{BB962C8B-B14F-4D97-AF65-F5344CB8AC3E}">
        <p14:creationId xmlns:p14="http://schemas.microsoft.com/office/powerpoint/2010/main" val="428531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92444"/>
            <a:ext cx="7416824" cy="369332"/>
          </a:xfrm>
          <a:prstGeom prst="rect">
            <a:avLst/>
          </a:prstGeom>
        </p:spPr>
        <p:txBody>
          <a:bodyPr wrap="square">
            <a:spAutoFit/>
          </a:bodyPr>
          <a:lstStyle/>
          <a:p>
            <a:r>
              <a:rPr lang="en-US" altLang="zh-CN" b="1" dirty="0">
                <a:hlinkClick r:id="rId2"/>
              </a:rPr>
              <a:t>The </a:t>
            </a:r>
            <a:r>
              <a:rPr lang="en-US" altLang="zh-CN" b="1" dirty="0" err="1">
                <a:hlinkClick r:id="rId2"/>
              </a:rPr>
              <a:t>WebSocket</a:t>
            </a:r>
            <a:r>
              <a:rPr lang="en-US" altLang="zh-CN" b="1" dirty="0">
                <a:hlinkClick r:id="rId2"/>
              </a:rPr>
              <a:t> protocol draft-ietf-hybi-thewebsocketprotocol-17</a:t>
            </a:r>
            <a:endParaRPr lang="en-US" altLang="zh-CN" b="1" dirty="0"/>
          </a:p>
        </p:txBody>
      </p:sp>
      <p:sp>
        <p:nvSpPr>
          <p:cNvPr id="5" name="TextBox 4"/>
          <p:cNvSpPr txBox="1"/>
          <p:nvPr/>
        </p:nvSpPr>
        <p:spPr>
          <a:xfrm>
            <a:off x="539552" y="423113"/>
            <a:ext cx="1676485" cy="461665"/>
          </a:xfrm>
          <a:prstGeom prst="rect">
            <a:avLst/>
          </a:prstGeom>
          <a:noFill/>
        </p:spPr>
        <p:txBody>
          <a:bodyPr wrap="none" rtlCol="0">
            <a:spAutoFit/>
          </a:bodyPr>
          <a:lstStyle/>
          <a:p>
            <a:r>
              <a:rPr lang="en-US" altLang="zh-CN" sz="2400" dirty="0" smtClean="0"/>
              <a:t>References</a:t>
            </a:r>
            <a:r>
              <a:rPr lang="en-US" altLang="zh-CN" dirty="0" smtClean="0"/>
              <a:t>: </a:t>
            </a:r>
            <a:endParaRPr lang="zh-CN" altLang="en-US" dirty="0"/>
          </a:p>
        </p:txBody>
      </p:sp>
      <p:sp>
        <p:nvSpPr>
          <p:cNvPr id="6" name="矩形 5"/>
          <p:cNvSpPr/>
          <p:nvPr/>
        </p:nvSpPr>
        <p:spPr>
          <a:xfrm>
            <a:off x="579884" y="1556792"/>
            <a:ext cx="6224364" cy="369332"/>
          </a:xfrm>
          <a:prstGeom prst="rect">
            <a:avLst/>
          </a:prstGeom>
        </p:spPr>
        <p:txBody>
          <a:bodyPr wrap="square">
            <a:spAutoFit/>
          </a:bodyPr>
          <a:lstStyle/>
          <a:p>
            <a:r>
              <a:rPr lang="en-US" altLang="zh-CN" b="1" dirty="0">
                <a:hlinkClick r:id="rId3"/>
              </a:rPr>
              <a:t>(W3C)The </a:t>
            </a:r>
            <a:r>
              <a:rPr lang="en-US" altLang="zh-CN" b="1" dirty="0" err="1">
                <a:hlinkClick r:id="rId3"/>
              </a:rPr>
              <a:t>WebSocket</a:t>
            </a:r>
            <a:r>
              <a:rPr lang="en-US" altLang="zh-CN" b="1" dirty="0">
                <a:hlinkClick r:id="rId3"/>
              </a:rPr>
              <a:t> API</a:t>
            </a:r>
            <a:endParaRPr lang="zh-CN" altLang="en-US" b="1" dirty="0"/>
          </a:p>
        </p:txBody>
      </p:sp>
    </p:spTree>
    <p:extLst>
      <p:ext uri="{BB962C8B-B14F-4D97-AF65-F5344CB8AC3E}">
        <p14:creationId xmlns:p14="http://schemas.microsoft.com/office/powerpoint/2010/main" val="358003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en-US" altLang="zh-CN" dirty="0" err="1" smtClean="0"/>
              <a:t>WebSocket</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After create a connection, sever is able to send message to client at any time, in other words, client can listen the message from server, without any additional request. </a:t>
            </a:r>
          </a:p>
          <a:p>
            <a:r>
              <a:rPr lang="en-US" altLang="zh-CN" dirty="0" smtClean="0"/>
              <a:t>Sounds like socket, but implemented in application layer.</a:t>
            </a:r>
            <a:endParaRPr lang="zh-CN" altLang="en-US" dirty="0"/>
          </a:p>
        </p:txBody>
      </p:sp>
    </p:spTree>
    <p:extLst>
      <p:ext uri="{BB962C8B-B14F-4D97-AF65-F5344CB8AC3E}">
        <p14:creationId xmlns:p14="http://schemas.microsoft.com/office/powerpoint/2010/main" val="356943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HTTP vs </a:t>
            </a:r>
            <a:r>
              <a:rPr lang="en-US" altLang="zh-CN" dirty="0" err="1" smtClean="0"/>
              <a:t>Websocket</a:t>
            </a:r>
            <a:endParaRPr lang="en-US" altLang="zh-CN" dirty="0"/>
          </a:p>
        </p:txBody>
      </p:sp>
      <p:sp>
        <p:nvSpPr>
          <p:cNvPr id="3" name="内容占位符 2"/>
          <p:cNvSpPr>
            <a:spLocks noGrp="1"/>
          </p:cNvSpPr>
          <p:nvPr>
            <p:ph idx="1"/>
          </p:nvPr>
        </p:nvSpPr>
        <p:spPr>
          <a:xfrm>
            <a:off x="395536" y="4797152"/>
            <a:ext cx="3779912" cy="1772816"/>
          </a:xfrm>
        </p:spPr>
        <p:txBody>
          <a:bodyPr/>
          <a:lstStyle/>
          <a:p>
            <a:r>
              <a:rPr lang="en-US" altLang="zh-CN" dirty="0" smtClean="0"/>
              <a:t>Latency</a:t>
            </a:r>
          </a:p>
          <a:p>
            <a:r>
              <a:rPr lang="en-US" altLang="zh-CN" dirty="0" smtClean="0"/>
              <a:t>More bandwidth</a:t>
            </a:r>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856984" cy="329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 vs </a:t>
            </a:r>
            <a:r>
              <a:rPr lang="en-US" altLang="zh-CN" dirty="0" err="1" smtClean="0"/>
              <a:t>Websocket</a:t>
            </a:r>
            <a:endParaRPr lang="en-US" altLang="zh-CN" dirty="0"/>
          </a:p>
        </p:txBody>
      </p:sp>
      <p:sp>
        <p:nvSpPr>
          <p:cNvPr id="4" name="内容占位符 2"/>
          <p:cNvSpPr txBox="1">
            <a:spLocks/>
          </p:cNvSpPr>
          <p:nvPr/>
        </p:nvSpPr>
        <p:spPr>
          <a:xfrm>
            <a:off x="346712" y="4521781"/>
            <a:ext cx="4264913" cy="15726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Real-time</a:t>
            </a:r>
          </a:p>
          <a:p>
            <a:r>
              <a:rPr lang="en-US" altLang="zh-CN" dirty="0" smtClean="0">
                <a:solidFill>
                  <a:srgbClr val="FF0000"/>
                </a:solidFill>
              </a:rPr>
              <a:t>Simple data frame</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196752"/>
            <a:ext cx="867067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20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Example</a:t>
            </a:r>
            <a:endParaRPr lang="zh-CN" altLang="en-US" dirty="0"/>
          </a:p>
        </p:txBody>
      </p:sp>
      <p:sp>
        <p:nvSpPr>
          <p:cNvPr id="3" name="内容占位符 2"/>
          <p:cNvSpPr>
            <a:spLocks noGrp="1"/>
          </p:cNvSpPr>
          <p:nvPr>
            <p:ph idx="1"/>
          </p:nvPr>
        </p:nvSpPr>
        <p:spPr/>
        <p:txBody>
          <a:bodyPr/>
          <a:lstStyle/>
          <a:p>
            <a:r>
              <a:rPr lang="en-US" altLang="zh-CN" dirty="0" smtClean="0"/>
              <a:t>Chat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2276872"/>
            <a:ext cx="7512923" cy="4325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739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Example</a:t>
            </a:r>
            <a:endParaRPr lang="zh-CN" altLang="en-US" dirty="0"/>
          </a:p>
        </p:txBody>
      </p:sp>
      <p:sp>
        <p:nvSpPr>
          <p:cNvPr id="3" name="内容占位符 2"/>
          <p:cNvSpPr>
            <a:spLocks noGrp="1"/>
          </p:cNvSpPr>
          <p:nvPr>
            <p:ph idx="1"/>
          </p:nvPr>
        </p:nvSpPr>
        <p:spPr/>
        <p:txBody>
          <a:bodyPr/>
          <a:lstStyle/>
          <a:p>
            <a:r>
              <a:rPr lang="en-US" altLang="zh-CN" dirty="0"/>
              <a:t>http://www.websocket.org/echo.html</a:t>
            </a: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8880"/>
            <a:ext cx="6469533" cy="421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704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a:t>
            </a:r>
            <a:r>
              <a:rPr lang="en-US" altLang="zh-CN" dirty="0" smtClean="0"/>
              <a:t>And HTTP</a:t>
            </a:r>
            <a:endParaRPr lang="zh-CN" altLang="en-US" dirty="0"/>
          </a:p>
        </p:txBody>
      </p:sp>
      <p:pic>
        <p:nvPicPr>
          <p:cNvPr id="2059" name="Picture 11" descr="C:\Users\Zhou\Desktop\u=3736492123,3566526634&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2" y="2204864"/>
            <a:ext cx="7063953" cy="302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26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URI</a:t>
            </a:r>
            <a:endParaRPr lang="zh-CN" altLang="en-US" dirty="0"/>
          </a:p>
        </p:txBody>
      </p:sp>
      <p:sp>
        <p:nvSpPr>
          <p:cNvPr id="3" name="内容占位符 2"/>
          <p:cNvSpPr>
            <a:spLocks noGrp="1"/>
          </p:cNvSpPr>
          <p:nvPr>
            <p:ph idx="1"/>
          </p:nvPr>
        </p:nvSpPr>
        <p:spPr/>
        <p:txBody>
          <a:bodyPr/>
          <a:lstStyle/>
          <a:p>
            <a:r>
              <a:rPr lang="fr-FR" altLang="zh-CN" dirty="0"/>
              <a:t>ws-URI = "ws:" "//" host [ ":" port ] path [ "?" query </a:t>
            </a:r>
            <a:r>
              <a:rPr lang="fr-FR" altLang="zh-CN" dirty="0" smtClean="0"/>
              <a:t>]</a:t>
            </a:r>
          </a:p>
          <a:p>
            <a:r>
              <a:rPr lang="en-US" altLang="zh-CN" dirty="0" err="1"/>
              <a:t>wss</a:t>
            </a:r>
            <a:r>
              <a:rPr lang="en-US" altLang="zh-CN" dirty="0"/>
              <a:t>-URI = "</a:t>
            </a:r>
            <a:r>
              <a:rPr lang="en-US" altLang="zh-CN" dirty="0" err="1"/>
              <a:t>wss</a:t>
            </a:r>
            <a:r>
              <a:rPr lang="en-US" altLang="zh-CN" dirty="0"/>
              <a:t>:" "//" host [ ":" port ] path [ "?" query ]</a:t>
            </a:r>
            <a:endParaRPr lang="zh-CN" altLang="en-US" dirty="0"/>
          </a:p>
        </p:txBody>
      </p:sp>
    </p:spTree>
    <p:extLst>
      <p:ext uri="{BB962C8B-B14F-4D97-AF65-F5344CB8AC3E}">
        <p14:creationId xmlns:p14="http://schemas.microsoft.com/office/powerpoint/2010/main" val="1364223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392</Words>
  <Application>Microsoft Office PowerPoint</Application>
  <PresentationFormat>全屏显示(4:3)</PresentationFormat>
  <Paragraphs>124</Paragraphs>
  <Slides>20</Slides>
  <Notes>6</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WebSocket</vt:lpstr>
      <vt:lpstr>Why Not HTTP?</vt:lpstr>
      <vt:lpstr>Why WebSocket?</vt:lpstr>
      <vt:lpstr>HTTP vs Websocket</vt:lpstr>
      <vt:lpstr>HTTP vs Websocket</vt:lpstr>
      <vt:lpstr>Quick Example</vt:lpstr>
      <vt:lpstr>Quick Example</vt:lpstr>
      <vt:lpstr>WebSocket And HTTP</vt:lpstr>
      <vt:lpstr>WebSocket URI</vt:lpstr>
      <vt:lpstr>Handshake</vt:lpstr>
      <vt:lpstr>Handshake</vt:lpstr>
      <vt:lpstr>Handshake</vt:lpstr>
      <vt:lpstr>Handshake</vt:lpstr>
      <vt:lpstr>Handshake</vt:lpstr>
      <vt:lpstr>WebSocket Interface</vt:lpstr>
      <vt:lpstr>Data Frame</vt:lpstr>
      <vt:lpstr>Data Frame</vt:lpstr>
      <vt:lpstr>Detail Example</vt:lpstr>
      <vt:lpstr>Browser Support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Parker</dc:creator>
  <cp:lastModifiedBy>Zhou Parker</cp:lastModifiedBy>
  <cp:revision>95</cp:revision>
  <dcterms:created xsi:type="dcterms:W3CDTF">2014-12-01T03:49:20Z</dcterms:created>
  <dcterms:modified xsi:type="dcterms:W3CDTF">2014-12-10T14:13:24Z</dcterms:modified>
</cp:coreProperties>
</file>