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5" r:id="rId10"/>
    <p:sldId id="269" r:id="rId11"/>
    <p:sldId id="266" r:id="rId12"/>
    <p:sldId id="263" r:id="rId13"/>
    <p:sldId id="264" r:id="rId14"/>
    <p:sldId id="267" r:id="rId15"/>
    <p:sldId id="270" r:id="rId16"/>
    <p:sldId id="274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59" autoAdjust="0"/>
    <p:restoredTop sz="93911" autoAdjust="0"/>
  </p:normalViewPr>
  <p:slideViewPr>
    <p:cSldViewPr>
      <p:cViewPr varScale="1">
        <p:scale>
          <a:sx n="65" d="100"/>
          <a:sy n="65" d="100"/>
        </p:scale>
        <p:origin x="-7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96FD1-80F9-49B6-B6B8-7A0B76821DE9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31C2A-6019-43E5-AFA9-2AE224C2F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921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31C2A-6019-43E5-AFA9-2AE224C2F29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928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exclamation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31C2A-6019-43E5-AFA9-2AE224C2F29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126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31C2A-6019-43E5-AFA9-2AE224C2F29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109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31C2A-6019-43E5-AFA9-2AE224C2F29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109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31C2A-6019-43E5-AFA9-2AE224C2F29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109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31C2A-6019-43E5-AFA9-2AE224C2F29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109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31C2A-6019-43E5-AFA9-2AE224C2F29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533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31C2A-6019-43E5-AFA9-2AE224C2F29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973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expand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31C2A-6019-43E5-AFA9-2AE224C2F29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594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31C2A-6019-43E5-AFA9-2AE224C2F29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126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31C2A-6019-43E5-AFA9-2AE224C2F29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126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31C2A-6019-43E5-AFA9-2AE224C2F29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126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31C2A-6019-43E5-AFA9-2AE224C2F29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55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31C2A-6019-43E5-AFA9-2AE224C2F29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55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31C2A-6019-43E5-AFA9-2AE224C2F29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55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Parker Z</a:t>
            </a:r>
            <a:r>
              <a:rPr lang="en-US" altLang="zh-CN" dirty="0" smtClean="0"/>
              <a:t>hou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345693" y="6456402"/>
            <a:ext cx="2768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parkerzho2010@gmail.com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1398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Directly assign property to object without predefinition</a:t>
            </a:r>
          </a:p>
          <a:p>
            <a:r>
              <a:rPr lang="en-US" altLang="zh-CN" dirty="0" smtClean="0"/>
              <a:t>Iterate properties of object using `for`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841" y="2429082"/>
            <a:ext cx="9014655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 smtClean="0"/>
              <a:t>global.config.path</a:t>
            </a:r>
            <a:r>
              <a:rPr lang="en-US" altLang="zh-CN" dirty="0"/>
              <a:t> </a:t>
            </a:r>
            <a:r>
              <a:rPr lang="en-US" altLang="zh-CN" dirty="0" smtClean="0"/>
              <a:t>			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//undefined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global.config.path</a:t>
            </a:r>
            <a:r>
              <a:rPr lang="en-US" altLang="zh-CN" dirty="0" smtClean="0"/>
              <a:t> = ‘/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/v1/lessons’ 	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//OK</a:t>
            </a:r>
          </a:p>
          <a:p>
            <a:r>
              <a:rPr lang="en-US" altLang="zh-CN" dirty="0" err="1" smtClean="0"/>
              <a:t>global.config.path</a:t>
            </a:r>
            <a:r>
              <a:rPr lang="en-US" altLang="zh-CN" dirty="0" smtClean="0"/>
              <a:t> 			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‘/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api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/v1/lessons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’</a:t>
            </a: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err="1" smtClean="0"/>
              <a:t>global.config</a:t>
            </a:r>
            <a:r>
              <a:rPr lang="en-US" altLang="zh-CN" dirty="0" smtClean="0"/>
              <a:t>[‘path’]		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// ‘/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api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/v1/lessons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’</a:t>
            </a: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/>
              <a:t>for(var </a:t>
            </a:r>
            <a:r>
              <a:rPr lang="en-US" altLang="zh-CN" dirty="0"/>
              <a:t>name in </a:t>
            </a:r>
            <a:r>
              <a:rPr lang="en-US" altLang="zh-CN" dirty="0" err="1"/>
              <a:t>global.config</a:t>
            </a:r>
            <a:r>
              <a:rPr lang="en-US" altLang="zh-CN" dirty="0" smtClean="0"/>
              <a:t>){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global.config</a:t>
            </a:r>
            <a:r>
              <a:rPr lang="en-US" altLang="zh-CN" dirty="0" smtClean="0"/>
              <a:t>[name]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80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en-US" altLang="zh-CN" dirty="0" smtClean="0"/>
              <a:t>function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2391189"/>
            <a:ext cx="252028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var a = function(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   …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19872" y="2391189"/>
            <a:ext cx="252028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function a(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   …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28184" y="2411596"/>
            <a:ext cx="252028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ar a = new Function(…)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9058" y="3689330"/>
            <a:ext cx="791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invoke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99058" y="4365104"/>
            <a:ext cx="8149406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()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//OK </a:t>
            </a:r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</a:rPr>
              <a:t>args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 in function will be undefined</a:t>
            </a:r>
          </a:p>
          <a:p>
            <a:r>
              <a:rPr lang="en-US" altLang="zh-CN" dirty="0"/>
              <a:t>a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’)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//OK </a:t>
            </a:r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</a:rPr>
              <a:t>args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 in function will be ‘</a:t>
            </a:r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</a:rPr>
              <a:t>param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’</a:t>
            </a:r>
          </a:p>
          <a:p>
            <a:r>
              <a:rPr lang="en-US" altLang="zh-CN" dirty="0" smtClean="0"/>
              <a:t>a(1,‘param</a:t>
            </a:r>
            <a:r>
              <a:rPr lang="en-US" altLang="zh-CN" dirty="0"/>
              <a:t>’)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//OK 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args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in function will be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//typically used in </a:t>
            </a:r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</a:rPr>
              <a:t>javascript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 library</a:t>
            </a:r>
          </a:p>
          <a:p>
            <a:r>
              <a:rPr lang="en-US" altLang="zh-CN" dirty="0" err="1" smtClean="0"/>
              <a:t>a.call</a:t>
            </a:r>
            <a:r>
              <a:rPr lang="en-US" altLang="zh-CN" dirty="0" smtClean="0"/>
              <a:t>(…)</a:t>
            </a:r>
          </a:p>
          <a:p>
            <a:r>
              <a:rPr lang="en-US" altLang="zh-CN" dirty="0" err="1" smtClean="0"/>
              <a:t>a.apply</a:t>
            </a:r>
            <a:r>
              <a:rPr lang="en-US" altLang="zh-CN" dirty="0" smtClean="0"/>
              <a:t>(…)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475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Difference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en-US" altLang="zh-CN" dirty="0" smtClean="0"/>
              <a:t>true or false?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899592" y="2276872"/>
            <a:ext cx="6614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null,undefined,0,false</a:t>
            </a:r>
            <a:r>
              <a:rPr lang="en-US" altLang="zh-CN" dirty="0" smtClean="0">
                <a:solidFill>
                  <a:srgbClr val="FF0000"/>
                </a:solidFill>
              </a:rPr>
              <a:t>,”” </a:t>
            </a:r>
            <a:r>
              <a:rPr lang="en-US" altLang="zh-CN" dirty="0" smtClean="0"/>
              <a:t>will be </a:t>
            </a:r>
            <a:r>
              <a:rPr lang="en-US" altLang="zh-CN" dirty="0" smtClean="0">
                <a:solidFill>
                  <a:srgbClr val="FF0000"/>
                </a:solidFill>
              </a:rPr>
              <a:t>false</a:t>
            </a:r>
            <a:r>
              <a:rPr lang="en-US" altLang="zh-CN" dirty="0" smtClean="0"/>
              <a:t> in `if`, anything else will be </a:t>
            </a:r>
            <a:r>
              <a:rPr lang="en-US" altLang="zh-CN" dirty="0" smtClean="0">
                <a:solidFill>
                  <a:srgbClr val="FF0000"/>
                </a:solidFill>
              </a:rPr>
              <a:t>true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84" y="2875002"/>
            <a:ext cx="230425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var </a:t>
            </a:r>
            <a:r>
              <a:rPr lang="en-US" altLang="zh-CN" dirty="0" smtClean="0"/>
              <a:t>a = new Date();</a:t>
            </a:r>
          </a:p>
          <a:p>
            <a:r>
              <a:rPr lang="en-US" altLang="zh-CN" dirty="0" smtClean="0"/>
              <a:t>if(a</a:t>
            </a:r>
            <a:r>
              <a:rPr lang="en-US" altLang="zh-CN" dirty="0"/>
              <a:t>){ 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//a should be true 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91880" y="2875001"/>
            <a:ext cx="2736304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//var a = new Date();</a:t>
            </a:r>
          </a:p>
          <a:p>
            <a:r>
              <a:rPr lang="en-US" altLang="zh-CN" dirty="0" smtClean="0"/>
              <a:t>if(!a</a:t>
            </a:r>
            <a:r>
              <a:rPr lang="en-US" altLang="zh-CN" dirty="0"/>
              <a:t>){ 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//a should be undefined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 //!a should be true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7584" y="4653136"/>
            <a:ext cx="324036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var a = function(){}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/>
              <a:t>if(a</a:t>
            </a:r>
            <a:r>
              <a:rPr lang="en-US" altLang="zh-CN" dirty="0"/>
              <a:t>){ 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//a should be a type of function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 //a should be true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427984" y="4653136"/>
            <a:ext cx="216024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var a = -1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/>
              <a:t>if(a</a:t>
            </a:r>
            <a:r>
              <a:rPr lang="en-US" altLang="zh-CN" dirty="0"/>
              <a:t>){ 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   //a should be true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876256" y="4639784"/>
            <a:ext cx="216024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var a = ‘’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/>
              <a:t>if(a</a:t>
            </a:r>
            <a:r>
              <a:rPr lang="en-US" altLang="zh-CN" dirty="0"/>
              <a:t>){ 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   //a should be false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606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en-US" altLang="zh-CN" dirty="0" smtClean="0"/>
              <a:t>A trick using logic expression</a:t>
            </a:r>
          </a:p>
        </p:txBody>
      </p:sp>
      <p:sp>
        <p:nvSpPr>
          <p:cNvPr id="4" name="矩形 3"/>
          <p:cNvSpPr/>
          <p:nvPr/>
        </p:nvSpPr>
        <p:spPr>
          <a:xfrm>
            <a:off x="811957" y="4832945"/>
            <a:ext cx="482453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var </a:t>
            </a:r>
            <a:r>
              <a:rPr lang="en-US" altLang="zh-CN" dirty="0" smtClean="0"/>
              <a:t>a = function(){}</a:t>
            </a:r>
          </a:p>
          <a:p>
            <a:r>
              <a:rPr lang="en-US" altLang="zh-CN" dirty="0" smtClean="0"/>
              <a:t>a &amp;&amp; </a:t>
            </a:r>
            <a:r>
              <a:rPr lang="en-US" altLang="zh-CN" dirty="0" err="1" smtClean="0"/>
              <a:t>typeof</a:t>
            </a:r>
            <a:r>
              <a:rPr lang="en-US" altLang="zh-CN" dirty="0" smtClean="0"/>
              <a:t>(a) == “function” &amp;&amp; a();</a:t>
            </a:r>
          </a:p>
        </p:txBody>
      </p:sp>
      <p:sp>
        <p:nvSpPr>
          <p:cNvPr id="7" name="矩形 6"/>
          <p:cNvSpPr/>
          <p:nvPr/>
        </p:nvSpPr>
        <p:spPr>
          <a:xfrm>
            <a:off x="827584" y="2420888"/>
            <a:ext cx="482453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var </a:t>
            </a:r>
            <a:r>
              <a:rPr lang="en-US" altLang="zh-CN" dirty="0" smtClean="0"/>
              <a:t>a = function(){}</a:t>
            </a:r>
          </a:p>
          <a:p>
            <a:r>
              <a:rPr lang="en-US" altLang="zh-CN" dirty="0" smtClean="0"/>
              <a:t>if(a &amp;&amp; </a:t>
            </a:r>
            <a:r>
              <a:rPr lang="en-US" altLang="zh-CN" dirty="0" err="1" smtClean="0"/>
              <a:t>typeof</a:t>
            </a:r>
            <a:r>
              <a:rPr lang="en-US" altLang="zh-CN" dirty="0" smtClean="0"/>
              <a:t>(a) == “function”){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a();</a:t>
            </a:r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8" name="下箭头 7"/>
          <p:cNvSpPr/>
          <p:nvPr/>
        </p:nvSpPr>
        <p:spPr>
          <a:xfrm>
            <a:off x="2915816" y="3861048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92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en-US" altLang="zh-CN" dirty="0" smtClean="0"/>
              <a:t>A trick using logic expression</a:t>
            </a:r>
          </a:p>
        </p:txBody>
      </p:sp>
      <p:sp>
        <p:nvSpPr>
          <p:cNvPr id="5" name="矩形 4"/>
          <p:cNvSpPr/>
          <p:nvPr/>
        </p:nvSpPr>
        <p:spPr>
          <a:xfrm>
            <a:off x="899592" y="2348880"/>
            <a:ext cx="4824536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var a = function(options){</a:t>
            </a:r>
          </a:p>
          <a:p>
            <a:r>
              <a:rPr lang="en-US" altLang="zh-CN" dirty="0" smtClean="0"/>
              <a:t>    var _options = {};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if(options) _options = options;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//use _options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…</a:t>
            </a:r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871786" y="5013176"/>
            <a:ext cx="4824536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var a = function(options){</a:t>
            </a:r>
          </a:p>
          <a:p>
            <a:r>
              <a:rPr lang="en-US" altLang="zh-CN" dirty="0" smtClean="0"/>
              <a:t>    var _options = options || {};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//use _options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…</a:t>
            </a:r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10" name="下箭头 9"/>
          <p:cNvSpPr/>
          <p:nvPr/>
        </p:nvSpPr>
        <p:spPr>
          <a:xfrm>
            <a:off x="3068030" y="4221088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217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9269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Two ways to determine </a:t>
            </a:r>
            <a:r>
              <a:rPr lang="en-US" altLang="zh-CN" dirty="0"/>
              <a:t>whether two </a:t>
            </a:r>
            <a:r>
              <a:rPr lang="en-US" altLang="zh-CN" dirty="0" smtClean="0"/>
              <a:t>values are </a:t>
            </a:r>
            <a:r>
              <a:rPr lang="en-US" altLang="zh-CN" dirty="0"/>
              <a:t>equal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898287" y="2636912"/>
            <a:ext cx="482453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var a = 0;</a:t>
            </a:r>
          </a:p>
          <a:p>
            <a:r>
              <a:rPr lang="en-US" altLang="zh-CN" dirty="0" smtClean="0"/>
              <a:t>var b = ‘0’;</a:t>
            </a:r>
          </a:p>
          <a:p>
            <a:r>
              <a:rPr lang="en-US" altLang="zh-CN" dirty="0" smtClean="0"/>
              <a:t>a == b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//will be true</a:t>
            </a:r>
          </a:p>
          <a:p>
            <a:r>
              <a:rPr lang="en-US" altLang="zh-CN" dirty="0" smtClean="0"/>
              <a:t>a === b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//will be false</a:t>
            </a:r>
          </a:p>
        </p:txBody>
      </p:sp>
      <p:sp>
        <p:nvSpPr>
          <p:cNvPr id="7" name="矩形 6"/>
          <p:cNvSpPr/>
          <p:nvPr/>
        </p:nvSpPr>
        <p:spPr>
          <a:xfrm>
            <a:off x="898287" y="3962976"/>
            <a:ext cx="4824536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var a = </a:t>
            </a:r>
            <a:r>
              <a:rPr lang="en-US" altLang="zh-CN" dirty="0" smtClean="0"/>
              <a:t>undefined;</a:t>
            </a:r>
          </a:p>
          <a:p>
            <a:r>
              <a:rPr lang="en-US" altLang="zh-CN" dirty="0" smtClean="0"/>
              <a:t>var </a:t>
            </a:r>
            <a:r>
              <a:rPr lang="en-US" altLang="zh-CN" dirty="0"/>
              <a:t>b = null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a == b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//will be true</a:t>
            </a:r>
          </a:p>
          <a:p>
            <a:r>
              <a:rPr lang="en-US" altLang="zh-CN" dirty="0"/>
              <a:t>a === b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//will be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false</a:t>
            </a:r>
          </a:p>
          <a:p>
            <a:r>
              <a:rPr lang="en-US" altLang="zh-CN" dirty="0" smtClean="0"/>
              <a:t>a != b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//will be false</a:t>
            </a:r>
          </a:p>
          <a:p>
            <a:r>
              <a:rPr lang="en-US" altLang="zh-CN" dirty="0"/>
              <a:t>a</a:t>
            </a:r>
            <a:r>
              <a:rPr lang="en-US" altLang="zh-CN" dirty="0" smtClean="0"/>
              <a:t> !== b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//will be true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085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9269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Array</a:t>
            </a:r>
          </a:p>
        </p:txBody>
      </p:sp>
      <p:sp>
        <p:nvSpPr>
          <p:cNvPr id="5" name="矩形 4"/>
          <p:cNvSpPr/>
          <p:nvPr/>
        </p:nvSpPr>
        <p:spPr>
          <a:xfrm>
            <a:off x="898287" y="2636912"/>
            <a:ext cx="4824536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var a = [1,2,3];</a:t>
            </a:r>
          </a:p>
          <a:p>
            <a:r>
              <a:rPr lang="en-US" altLang="zh-CN" dirty="0" smtClean="0"/>
              <a:t>var a = new Array(1,2,3);</a:t>
            </a:r>
          </a:p>
          <a:p>
            <a:r>
              <a:rPr lang="en-US" altLang="zh-CN" dirty="0" smtClean="0"/>
              <a:t>a[0] = 1;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for</a:t>
            </a:r>
            <a:r>
              <a:rPr lang="en-US" altLang="zh-CN" dirty="0" smtClean="0">
                <a:solidFill>
                  <a:schemeClr val="tx1"/>
                </a:solidFill>
              </a:rPr>
              <a:t>(var </a:t>
            </a:r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=0; </a:t>
            </a:r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&lt;</a:t>
            </a:r>
            <a:r>
              <a:rPr lang="en-US" altLang="zh-CN" dirty="0" err="1" smtClean="0">
                <a:solidFill>
                  <a:schemeClr val="tx1"/>
                </a:solidFill>
              </a:rPr>
              <a:t>a.length;i</a:t>
            </a:r>
            <a:r>
              <a:rPr lang="en-US" altLang="zh-CN" dirty="0" smtClean="0">
                <a:solidFill>
                  <a:schemeClr val="tx1"/>
                </a:solidFill>
              </a:rPr>
              <a:t>++)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a[</a:t>
            </a:r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a.</a:t>
            </a:r>
            <a:r>
              <a:rPr lang="en-US" altLang="zh-CN" dirty="0" err="1" smtClean="0">
                <a:solidFill>
                  <a:srgbClr val="FF0000"/>
                </a:solidFill>
              </a:rPr>
              <a:t>forEach</a:t>
            </a:r>
            <a:r>
              <a:rPr lang="en-US" altLang="zh-CN" dirty="0" smtClean="0">
                <a:solidFill>
                  <a:schemeClr val="tx1"/>
                </a:solidFill>
              </a:rPr>
              <a:t>(function(</a:t>
            </a:r>
            <a:r>
              <a:rPr lang="en-US" altLang="zh-CN" dirty="0" err="1" smtClean="0">
                <a:solidFill>
                  <a:schemeClr val="tx1"/>
                </a:solidFill>
              </a:rPr>
              <a:t>item,index</a:t>
            </a:r>
            <a:r>
              <a:rPr lang="en-US" altLang="zh-CN" dirty="0" smtClean="0">
                <a:solidFill>
                  <a:schemeClr val="tx1"/>
                </a:solidFill>
              </a:rPr>
              <a:t>){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console.log(item + ' is at index of ' + index);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})</a:t>
            </a:r>
          </a:p>
          <a:p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875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/>
          <a:lstStyle/>
          <a:p>
            <a:r>
              <a:rPr lang="en-US" altLang="zh-CN" dirty="0" smtClean="0"/>
              <a:t>Variable scope</a:t>
            </a:r>
          </a:p>
          <a:p>
            <a:pPr lvl="1"/>
            <a:r>
              <a:rPr lang="en-US" altLang="zh-CN" dirty="0" smtClean="0"/>
              <a:t>global(export to </a:t>
            </a:r>
            <a:r>
              <a:rPr lang="en-US" altLang="zh-CN" i="1" dirty="0" smtClean="0"/>
              <a:t>window</a:t>
            </a:r>
            <a:r>
              <a:rPr lang="en-US" altLang="zh-CN" dirty="0" smtClean="0"/>
              <a:t> object)</a:t>
            </a:r>
          </a:p>
        </p:txBody>
      </p:sp>
      <p:sp>
        <p:nvSpPr>
          <p:cNvPr id="4" name="矩形 3"/>
          <p:cNvSpPr/>
          <p:nvPr/>
        </p:nvSpPr>
        <p:spPr>
          <a:xfrm>
            <a:off x="827584" y="3356992"/>
            <a:ext cx="194421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a = </a:t>
            </a:r>
            <a:r>
              <a:rPr lang="en-US" altLang="zh-CN" dirty="0" smtClean="0"/>
              <a:t>1;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//no `var`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dirty="0" smtClean="0">
                <a:solidFill>
                  <a:schemeClr val="tx1"/>
                </a:solidFill>
              </a:rPr>
              <a:t>onsole.log(a)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 //1</a:t>
            </a:r>
          </a:p>
          <a:p>
            <a:r>
              <a:rPr lang="en-US" altLang="zh-CN" dirty="0" err="1" smtClean="0"/>
              <a:t>window.a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//1</a:t>
            </a:r>
          </a:p>
        </p:txBody>
      </p:sp>
    </p:spTree>
    <p:extLst>
      <p:ext uri="{BB962C8B-B14F-4D97-AF65-F5344CB8AC3E}">
        <p14:creationId xmlns:p14="http://schemas.microsoft.com/office/powerpoint/2010/main" val="2641454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/>
          <a:lstStyle/>
          <a:p>
            <a:r>
              <a:rPr lang="en-US" altLang="zh-CN" dirty="0" smtClean="0"/>
              <a:t>Variable scope</a:t>
            </a:r>
          </a:p>
          <a:p>
            <a:pPr lvl="1"/>
            <a:r>
              <a:rPr lang="en-US" altLang="zh-CN" dirty="0" smtClean="0"/>
              <a:t>local(in the scope of the parent </a:t>
            </a:r>
            <a:r>
              <a:rPr lang="en-US" altLang="zh-CN" i="1" dirty="0" smtClean="0"/>
              <a:t>function</a:t>
            </a:r>
            <a:r>
              <a:rPr lang="en-US" altLang="zh-CN" dirty="0" smtClean="0"/>
              <a:t>)</a:t>
            </a:r>
          </a:p>
          <a:p>
            <a:pPr lvl="1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71600" y="2782442"/>
            <a:ext cx="7272808" cy="36933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function outer</a:t>
            </a:r>
            <a:r>
              <a:rPr lang="en-US" altLang="zh-CN" dirty="0" smtClean="0"/>
              <a:t>(){</a:t>
            </a:r>
          </a:p>
          <a:p>
            <a:r>
              <a:rPr lang="en-US" altLang="zh-CN" dirty="0" smtClean="0"/>
              <a:t>   var 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 = 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function inner</a:t>
            </a:r>
            <a:r>
              <a:rPr lang="en-US" altLang="zh-CN" dirty="0" smtClean="0"/>
              <a:t>(){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console.log(a);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//1</a:t>
            </a:r>
          </a:p>
          <a:p>
            <a:r>
              <a:rPr lang="en-US" altLang="zh-CN" dirty="0" smtClean="0"/>
              <a:t>      console.log(b);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//2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}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//although b is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defined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later than `inner`, it can be also access by inner. Since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`b`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and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`inner`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is in the same parent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function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var </a:t>
            </a:r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en-US" altLang="zh-CN" dirty="0" smtClean="0"/>
              <a:t> = 2;</a:t>
            </a:r>
          </a:p>
          <a:p>
            <a:r>
              <a:rPr lang="en-US" altLang="zh-CN" dirty="0" smtClean="0"/>
              <a:t>   </a:t>
            </a:r>
            <a:r>
              <a:rPr lang="en-US" altLang="zh-CN" dirty="0"/>
              <a:t>inner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/>
              <a:t>console.log(a</a:t>
            </a:r>
            <a:r>
              <a:rPr lang="en-US" altLang="zh-CN" dirty="0" smtClean="0"/>
              <a:t>);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//not in the same scope, so undefined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/>
              <a:t>outer</a:t>
            </a:r>
            <a:r>
              <a:rPr lang="en-US" altLang="zh-CN" dirty="0" smtClean="0"/>
              <a:t>();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8852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210" y="2204864"/>
            <a:ext cx="3573666" cy="3103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799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Understanding </a:t>
            </a:r>
            <a:r>
              <a:rPr lang="en-US" altLang="zh-CN" dirty="0" err="1" smtClean="0"/>
              <a:t>javascript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JavaScript </a:t>
            </a:r>
            <a:r>
              <a:rPr lang="en-US" altLang="zh-CN" dirty="0" smtClean="0"/>
              <a:t>is </a:t>
            </a:r>
            <a:r>
              <a:rPr lang="en-US" altLang="zh-CN" dirty="0"/>
              <a:t>not related to </a:t>
            </a:r>
            <a:r>
              <a:rPr lang="en-US" altLang="zh-CN" dirty="0" smtClean="0"/>
              <a:t>Java totally</a:t>
            </a:r>
          </a:p>
          <a:p>
            <a:r>
              <a:rPr lang="en-US" altLang="zh-CN" dirty="0" smtClean="0"/>
              <a:t>JavaScript </a:t>
            </a:r>
            <a:r>
              <a:rPr lang="en-US" altLang="zh-CN" dirty="0"/>
              <a:t>is related to </a:t>
            </a:r>
            <a:r>
              <a:rPr lang="en-US" altLang="zh-CN" dirty="0" smtClean="0"/>
              <a:t>ECMAScript which </a:t>
            </a:r>
            <a:r>
              <a:rPr lang="en-US" altLang="zh-CN" dirty="0"/>
              <a:t>is widely used for client-side scripting on the web</a:t>
            </a:r>
            <a:endParaRPr lang="zh-CN" altLang="en-US" dirty="0"/>
          </a:p>
          <a:p>
            <a:r>
              <a:rPr lang="en-US" altLang="zh-CN" dirty="0" smtClean="0"/>
              <a:t>Well-known implementation </a:t>
            </a:r>
            <a:r>
              <a:rPr lang="en-US" altLang="zh-CN" dirty="0"/>
              <a:t>of </a:t>
            </a:r>
            <a:r>
              <a:rPr lang="en-US" altLang="zh-CN" dirty="0" smtClean="0"/>
              <a:t>ECMAScript : JavaScript</a:t>
            </a:r>
            <a:r>
              <a:rPr lang="en-US" altLang="zh-CN" dirty="0"/>
              <a:t>, JScript, and ActionScript</a:t>
            </a:r>
          </a:p>
        </p:txBody>
      </p:sp>
    </p:spTree>
    <p:extLst>
      <p:ext uri="{BB962C8B-B14F-4D97-AF65-F5344CB8AC3E}">
        <p14:creationId xmlns:p14="http://schemas.microsoft.com/office/powerpoint/2010/main" val="186359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Understanding </a:t>
            </a:r>
            <a:r>
              <a:rPr lang="en-US" altLang="zh-CN" dirty="0" err="1"/>
              <a:t>javascript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07904" y="1988840"/>
            <a:ext cx="165618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javascript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7664" y="3861048"/>
            <a:ext cx="1656184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ECMAScript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07904" y="3870621"/>
            <a:ext cx="1656184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DOM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0152" y="3870621"/>
            <a:ext cx="1656184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BOM</a:t>
            </a:r>
            <a:endParaRPr lang="zh-CN" altLang="en-US" dirty="0"/>
          </a:p>
        </p:txBody>
      </p:sp>
      <p:cxnSp>
        <p:nvCxnSpPr>
          <p:cNvPr id="9" name="肘形连接符 8"/>
          <p:cNvCxnSpPr>
            <a:stCxn id="4" idx="2"/>
            <a:endCxn id="5" idx="0"/>
          </p:cNvCxnSpPr>
          <p:nvPr/>
        </p:nvCxnSpPr>
        <p:spPr>
          <a:xfrm rot="5400000">
            <a:off x="2987824" y="2312876"/>
            <a:ext cx="936104" cy="2160240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4" idx="2"/>
            <a:endCxn id="7" idx="0"/>
          </p:cNvCxnSpPr>
          <p:nvPr/>
        </p:nvCxnSpPr>
        <p:spPr>
          <a:xfrm rot="16200000" flipH="1">
            <a:off x="5179282" y="2281658"/>
            <a:ext cx="945677" cy="2232248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" idx="2"/>
            <a:endCxn id="6" idx="0"/>
          </p:cNvCxnSpPr>
          <p:nvPr/>
        </p:nvCxnSpPr>
        <p:spPr>
          <a:xfrm>
            <a:off x="4535996" y="2924944"/>
            <a:ext cx="0" cy="9456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707904" y="5013176"/>
            <a:ext cx="2664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Document Object Model</a:t>
            </a:r>
          </a:p>
          <a:p>
            <a:r>
              <a:rPr lang="en-US" altLang="zh-CN" dirty="0"/>
              <a:t>Browser Object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2641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Understanding </a:t>
            </a:r>
            <a:r>
              <a:rPr lang="en-US" altLang="zh-CN" dirty="0" err="1"/>
              <a:t>javascript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2"/>
          </a:xfrm>
        </p:spPr>
        <p:txBody>
          <a:bodyPr/>
          <a:lstStyle/>
          <a:p>
            <a:r>
              <a:rPr lang="en-US" altLang="zh-CN" dirty="0" smtClean="0"/>
              <a:t>Document Object Model</a:t>
            </a:r>
          </a:p>
          <a:p>
            <a:pPr lvl="1"/>
            <a:r>
              <a:rPr lang="en-US" altLang="zh-CN" dirty="0" smtClean="0"/>
              <a:t>The Document Object Model is an interface that will allow programs and scripts to dynamically access and update the content, structure and style of documents</a:t>
            </a:r>
            <a:endParaRPr lang="zh-CN" altLang="en-US" dirty="0" smtClean="0"/>
          </a:p>
          <a:p>
            <a:pPr lvl="1"/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267744" y="4407495"/>
            <a:ext cx="455515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var main = </a:t>
            </a:r>
            <a:r>
              <a:rPr lang="en-US" altLang="zh-CN" dirty="0" smtClean="0">
                <a:solidFill>
                  <a:srgbClr val="FF0000"/>
                </a:solidFill>
              </a:rPr>
              <a:t>document.getELementById</a:t>
            </a:r>
            <a:r>
              <a:rPr lang="en-US" altLang="zh-CN" dirty="0" smtClean="0"/>
              <a:t>(‘main’);</a:t>
            </a:r>
          </a:p>
          <a:p>
            <a:r>
              <a:rPr lang="en-US" altLang="zh-CN" dirty="0" smtClean="0"/>
              <a:t>var p = </a:t>
            </a:r>
            <a:r>
              <a:rPr lang="en-US" altLang="zh-CN" dirty="0" smtClean="0">
                <a:solidFill>
                  <a:srgbClr val="FF0000"/>
                </a:solidFill>
              </a:rPr>
              <a:t>document.createElement</a:t>
            </a:r>
            <a:r>
              <a:rPr lang="en-US" altLang="zh-CN" dirty="0" smtClean="0"/>
              <a:t>(‘p’);</a:t>
            </a:r>
          </a:p>
          <a:p>
            <a:r>
              <a:rPr lang="en-US" altLang="zh-CN" dirty="0" smtClean="0"/>
              <a:t>main.</a:t>
            </a:r>
            <a:r>
              <a:rPr lang="en-US" altLang="zh-CN" dirty="0" smtClean="0">
                <a:solidFill>
                  <a:srgbClr val="FF0000"/>
                </a:solidFill>
              </a:rPr>
              <a:t>appendChild</a:t>
            </a:r>
            <a:r>
              <a:rPr lang="en-US" altLang="zh-CN" dirty="0" smtClean="0"/>
              <a:t>(p);</a:t>
            </a:r>
          </a:p>
        </p:txBody>
      </p:sp>
    </p:spTree>
    <p:extLst>
      <p:ext uri="{BB962C8B-B14F-4D97-AF65-F5344CB8AC3E}">
        <p14:creationId xmlns:p14="http://schemas.microsoft.com/office/powerpoint/2010/main" val="4817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Understanding </a:t>
            </a:r>
            <a:r>
              <a:rPr lang="en-US" altLang="zh-CN" dirty="0" err="1"/>
              <a:t>javascript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/>
          <a:lstStyle/>
          <a:p>
            <a:r>
              <a:rPr lang="en-US" altLang="zh-CN" dirty="0" smtClean="0"/>
              <a:t>Browser Object Model</a:t>
            </a:r>
          </a:p>
          <a:p>
            <a:pPr lvl="1"/>
            <a:r>
              <a:rPr lang="en-US" altLang="zh-CN" dirty="0"/>
              <a:t>The Browser Object Model (BOM) allows JavaScript to "talk to" the browser</a:t>
            </a:r>
          </a:p>
        </p:txBody>
      </p:sp>
      <p:sp>
        <p:nvSpPr>
          <p:cNvPr id="5" name="矩形 4"/>
          <p:cNvSpPr/>
          <p:nvPr/>
        </p:nvSpPr>
        <p:spPr>
          <a:xfrm>
            <a:off x="2699792" y="3645024"/>
            <a:ext cx="284475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err="1" smtClean="0"/>
              <a:t>window.history</a:t>
            </a:r>
            <a:endParaRPr lang="en-US" altLang="zh-CN" dirty="0" smtClean="0"/>
          </a:p>
          <a:p>
            <a:r>
              <a:rPr lang="en-US" altLang="zh-CN" dirty="0" err="1" smtClean="0"/>
              <a:t>window.location</a:t>
            </a:r>
            <a:endParaRPr lang="en-US" altLang="zh-CN" dirty="0" smtClean="0"/>
          </a:p>
          <a:p>
            <a:r>
              <a:rPr lang="en-US" altLang="zh-CN" dirty="0" err="1"/>
              <a:t>window.navigator.userAgent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330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Difference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en-US" altLang="zh-CN" dirty="0" smtClean="0"/>
              <a:t>Just talk about the difference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892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Difference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en-US" altLang="zh-CN" dirty="0" smtClean="0"/>
              <a:t>weak type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67744" y="2403376"/>
            <a:ext cx="4572000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a = 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var</a:t>
            </a:r>
            <a:r>
              <a:rPr lang="en-US" altLang="zh-CN" dirty="0" smtClean="0"/>
              <a:t> a = 0.5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a </a:t>
            </a:r>
            <a:r>
              <a:rPr lang="en-US" altLang="zh-CN" dirty="0" smtClean="0"/>
              <a:t>= ‘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’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var</a:t>
            </a:r>
            <a:r>
              <a:rPr lang="en-US" altLang="zh-CN" dirty="0" smtClean="0"/>
              <a:t> a = “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”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var</a:t>
            </a:r>
            <a:r>
              <a:rPr lang="en-US" altLang="zh-CN" dirty="0" smtClean="0"/>
              <a:t> a = [1,2]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var</a:t>
            </a:r>
            <a:r>
              <a:rPr lang="en-US" altLang="zh-CN" dirty="0" smtClean="0"/>
              <a:t> a = function(){…}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1544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Difference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7"/>
          </a:xfrm>
        </p:spPr>
        <p:txBody>
          <a:bodyPr/>
          <a:lstStyle/>
          <a:p>
            <a:r>
              <a:rPr lang="en-US" altLang="zh-CN" dirty="0" smtClean="0"/>
              <a:t>Types</a:t>
            </a:r>
          </a:p>
          <a:p>
            <a:pPr lvl="1"/>
            <a:r>
              <a:rPr lang="en-US" altLang="zh-CN" dirty="0" smtClean="0"/>
              <a:t>number</a:t>
            </a:r>
          </a:p>
          <a:p>
            <a:pPr lvl="1"/>
            <a:r>
              <a:rPr lang="en-US" altLang="zh-CN" dirty="0" smtClean="0"/>
              <a:t>string</a:t>
            </a:r>
          </a:p>
          <a:p>
            <a:pPr lvl="1"/>
            <a:r>
              <a:rPr lang="en-US" altLang="zh-CN" dirty="0" err="1" smtClean="0"/>
              <a:t>boolean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object</a:t>
            </a:r>
          </a:p>
          <a:p>
            <a:pPr lvl="1"/>
            <a:r>
              <a:rPr lang="en-US" altLang="zh-CN" dirty="0" smtClean="0"/>
              <a:t>function</a:t>
            </a:r>
          </a:p>
          <a:p>
            <a:pPr lvl="1"/>
            <a:r>
              <a:rPr lang="en-US" altLang="zh-CN" dirty="0" smtClean="0"/>
              <a:t>undefined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23928" y="2132856"/>
            <a:ext cx="4464496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typeof</a:t>
            </a:r>
            <a:r>
              <a:rPr lang="en-US" altLang="zh-CN" dirty="0"/>
              <a:t>(1): number</a:t>
            </a:r>
            <a:br>
              <a:rPr lang="en-US" altLang="zh-CN" dirty="0"/>
            </a:br>
            <a:r>
              <a:rPr lang="en-US" altLang="zh-CN" dirty="0" err="1"/>
              <a:t>typeof</a:t>
            </a:r>
            <a:r>
              <a:rPr lang="en-US" altLang="zh-CN" dirty="0"/>
              <a:t>(</a:t>
            </a:r>
            <a:r>
              <a:rPr lang="en-US" altLang="zh-CN" dirty="0" err="1"/>
              <a:t>NaN</a:t>
            </a:r>
            <a:r>
              <a:rPr lang="en-US" altLang="zh-CN" dirty="0"/>
              <a:t>): </a:t>
            </a:r>
            <a:r>
              <a:rPr lang="en-US" altLang="zh-CN" dirty="0" smtClean="0"/>
              <a:t>number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typeof</a:t>
            </a:r>
            <a:r>
              <a:rPr lang="en-US" altLang="zh-CN" dirty="0"/>
              <a:t>("123"): string</a:t>
            </a:r>
            <a:br>
              <a:rPr lang="en-US" altLang="zh-CN" dirty="0"/>
            </a:br>
            <a:r>
              <a:rPr lang="en-US" altLang="zh-CN" dirty="0" err="1"/>
              <a:t>typeof</a:t>
            </a:r>
            <a:r>
              <a:rPr lang="en-US" altLang="zh-CN" dirty="0"/>
              <a:t>(true): </a:t>
            </a:r>
            <a:r>
              <a:rPr lang="en-US" altLang="zh-CN" dirty="0" err="1"/>
              <a:t>boolean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typeof</a:t>
            </a:r>
            <a:r>
              <a:rPr lang="en-US" altLang="zh-CN" dirty="0"/>
              <a:t>(window): object</a:t>
            </a:r>
            <a:br>
              <a:rPr lang="en-US" altLang="zh-CN" dirty="0"/>
            </a:br>
            <a:r>
              <a:rPr lang="en-US" altLang="zh-CN" dirty="0" err="1"/>
              <a:t>typeof</a:t>
            </a:r>
            <a:r>
              <a:rPr lang="en-US" altLang="zh-CN" dirty="0"/>
              <a:t>(document): object</a:t>
            </a:r>
            <a:br>
              <a:rPr lang="en-US" altLang="zh-CN" dirty="0"/>
            </a:br>
            <a:r>
              <a:rPr lang="en-US" altLang="zh-CN" dirty="0" err="1"/>
              <a:t>typeof</a:t>
            </a:r>
            <a:r>
              <a:rPr lang="en-US" altLang="zh-CN" dirty="0"/>
              <a:t>(null): object</a:t>
            </a:r>
            <a:br>
              <a:rPr lang="en-US" altLang="zh-CN" dirty="0"/>
            </a:br>
            <a:r>
              <a:rPr lang="en-US" altLang="zh-CN" dirty="0" err="1"/>
              <a:t>typeof</a:t>
            </a:r>
            <a:r>
              <a:rPr lang="en-US" altLang="zh-CN" dirty="0"/>
              <a:t>(</a:t>
            </a:r>
            <a:r>
              <a:rPr lang="en-US" altLang="zh-CN" dirty="0" err="1"/>
              <a:t>eval</a:t>
            </a:r>
            <a:r>
              <a:rPr lang="en-US" altLang="zh-CN" dirty="0"/>
              <a:t>): </a:t>
            </a:r>
            <a:r>
              <a:rPr lang="en-US" altLang="zh-CN" dirty="0" smtClean="0"/>
              <a:t>function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typeof</a:t>
            </a:r>
            <a:r>
              <a:rPr lang="en-US" altLang="zh-CN" dirty="0"/>
              <a:t>(</a:t>
            </a:r>
            <a:r>
              <a:rPr lang="en-US" altLang="zh-CN" dirty="0" err="1"/>
              <a:t>sss</a:t>
            </a:r>
            <a:r>
              <a:rPr lang="en-US" altLang="zh-CN" dirty="0"/>
              <a:t>): undefined</a:t>
            </a:r>
            <a:br>
              <a:rPr lang="en-US" altLang="zh-CN" dirty="0"/>
            </a:br>
            <a:r>
              <a:rPr lang="en-US" altLang="zh-CN" dirty="0" err="1"/>
              <a:t>typeof</a:t>
            </a:r>
            <a:r>
              <a:rPr lang="en-US" altLang="zh-CN" dirty="0"/>
              <a:t>(undefined): undefined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3593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en-US" altLang="zh-CN" dirty="0" smtClean="0"/>
              <a:t>object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841" y="2429082"/>
            <a:ext cx="9014655" cy="39703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var global = </a:t>
            </a:r>
            <a:r>
              <a:rPr lang="en-US" altLang="zh-CN" dirty="0" smtClean="0"/>
              <a:t>{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//Using 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json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-like string to define an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object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/>
              <a:t>   </a:t>
            </a:r>
            <a:r>
              <a:rPr lang="en-US" altLang="zh-CN" dirty="0" err="1"/>
              <a:t>config</a:t>
            </a:r>
            <a:r>
              <a:rPr lang="en-US" altLang="zh-CN" dirty="0"/>
              <a:t>: 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schema: ‘http’,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port: ‘8080’,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host: ‘example.com’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smtClean="0"/>
              <a:t>},</a:t>
            </a:r>
          </a:p>
          <a:p>
            <a:endParaRPr lang="en-US" altLang="zh-CN" dirty="0"/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getUrl</a:t>
            </a:r>
            <a:r>
              <a:rPr lang="en-US" altLang="zh-CN" dirty="0" smtClean="0"/>
              <a:t>: function(){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return </a:t>
            </a:r>
            <a:r>
              <a:rPr lang="en-US" altLang="zh-CN" dirty="0" err="1" smtClean="0"/>
              <a:t>this.config.schema</a:t>
            </a:r>
            <a:r>
              <a:rPr lang="en-US" altLang="zh-CN" dirty="0"/>
              <a:t> </a:t>
            </a:r>
            <a:r>
              <a:rPr lang="en-US" altLang="zh-CN" dirty="0" smtClean="0"/>
              <a:t>+ ‘://’ + </a:t>
            </a:r>
            <a:r>
              <a:rPr lang="en-US" altLang="zh-CN" dirty="0" err="1" smtClean="0"/>
              <a:t>this.config.host</a:t>
            </a:r>
            <a:r>
              <a:rPr lang="en-US" altLang="zh-CN" dirty="0" smtClean="0"/>
              <a:t> + ‘:’ + </a:t>
            </a:r>
            <a:r>
              <a:rPr lang="en-US" altLang="zh-CN" dirty="0" err="1" smtClean="0"/>
              <a:t>this.config.port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}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r>
              <a:rPr lang="en-US" altLang="zh-CN" dirty="0" err="1" smtClean="0"/>
              <a:t>global.config.schema</a:t>
            </a:r>
            <a:r>
              <a:rPr lang="en-US" altLang="zh-CN" dirty="0" smtClean="0"/>
              <a:t> //’http’</a:t>
            </a:r>
          </a:p>
          <a:p>
            <a:r>
              <a:rPr lang="en-US" altLang="zh-CN" dirty="0" err="1" smtClean="0"/>
              <a:t>global.config.getUrl</a:t>
            </a:r>
            <a:r>
              <a:rPr lang="en-US" altLang="zh-CN" dirty="0" smtClean="0"/>
              <a:t>() //http://example.com:8080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654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778</Words>
  <Application>Microsoft Office PowerPoint</Application>
  <PresentationFormat>全屏显示(4:3)</PresentationFormat>
  <Paragraphs>201</Paragraphs>
  <Slides>19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javascript</vt:lpstr>
      <vt:lpstr>Understanding javascript</vt:lpstr>
      <vt:lpstr>Understanding javascript</vt:lpstr>
      <vt:lpstr>Understanding javascript</vt:lpstr>
      <vt:lpstr>Understanding javascript</vt:lpstr>
      <vt:lpstr>Difference</vt:lpstr>
      <vt:lpstr>Difference</vt:lpstr>
      <vt:lpstr>Difference</vt:lpstr>
      <vt:lpstr>Difference</vt:lpstr>
      <vt:lpstr>Difference</vt:lpstr>
      <vt:lpstr>Difference</vt:lpstr>
      <vt:lpstr>Difference</vt:lpstr>
      <vt:lpstr>Difference</vt:lpstr>
      <vt:lpstr>Difference</vt:lpstr>
      <vt:lpstr>Difference</vt:lpstr>
      <vt:lpstr>Difference</vt:lpstr>
      <vt:lpstr>Difference</vt:lpstr>
      <vt:lpstr>Difference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Zhou Parker</dc:creator>
  <cp:lastModifiedBy>Zhou Parker</cp:lastModifiedBy>
  <cp:revision>122</cp:revision>
  <dcterms:created xsi:type="dcterms:W3CDTF">2014-12-05T01:31:41Z</dcterms:created>
  <dcterms:modified xsi:type="dcterms:W3CDTF">2014-12-08T02:47:19Z</dcterms:modified>
</cp:coreProperties>
</file>