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5" autoAdjust="0"/>
    <p:restoredTop sz="88173" autoAdjust="0"/>
  </p:normalViewPr>
  <p:slideViewPr>
    <p:cSldViewPr>
      <p:cViewPr varScale="1">
        <p:scale>
          <a:sx n="100" d="100"/>
          <a:sy n="100" d="100"/>
        </p:scale>
        <p:origin x="-21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36626-A974-410B-8C39-F4B850D10DA9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876C7-D846-43E6-8EA1-9EAB3897E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39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876C7-D846-43E6-8EA1-9EAB3897EF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987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876C7-D846-43E6-8EA1-9EAB3897EF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987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876C7-D846-43E6-8EA1-9EAB3897EFB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98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browser-specific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876C7-D846-43E6-8EA1-9EAB3897EF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987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exmple</a:t>
            </a:r>
            <a:r>
              <a:rPr lang="en-US" baseline="0" dirty="0" smtClean="0"/>
              <a:t> to explain this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876C7-D846-43E6-8EA1-9EAB3897EFB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987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876C7-D846-43E6-8EA1-9EAB3897EFB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987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exmple</a:t>
            </a:r>
            <a:r>
              <a:rPr lang="en-US" baseline="0" dirty="0" smtClean="0"/>
              <a:t> to explain this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876C7-D846-43E6-8EA1-9EAB3897EFB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98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876C7-D846-43E6-8EA1-9EAB3897EF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98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876C7-D846-43E6-8EA1-9EAB3897EF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98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876C7-D846-43E6-8EA1-9EAB3897EF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98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event must across the window in chrome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876C7-D846-43E6-8EA1-9EAB3897EF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98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&lt;!DOCTYPE html&gt;</a:t>
            </a:r>
          </a:p>
          <a:p>
            <a:endParaRPr lang="en-US" dirty="0" smtClean="0"/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	&lt;script </a:t>
            </a:r>
            <a:r>
              <a:rPr lang="en-US" dirty="0" err="1" smtClean="0"/>
              <a:t>src</a:t>
            </a:r>
            <a:r>
              <a:rPr lang="en-US" dirty="0" smtClean="0"/>
              <a:t>="http://cdn.bootcss.com/</a:t>
            </a:r>
            <a:r>
              <a:rPr lang="en-US" dirty="0" err="1" smtClean="0"/>
              <a:t>jquery</a:t>
            </a:r>
            <a:r>
              <a:rPr lang="en-US" dirty="0" smtClean="0"/>
              <a:t>/2.1.1/jquery.min.js"&gt;&lt;/script&gt;</a:t>
            </a:r>
          </a:p>
          <a:p>
            <a:endParaRPr lang="en-US" dirty="0" smtClean="0"/>
          </a:p>
          <a:p>
            <a:r>
              <a:rPr lang="en-US" dirty="0" smtClean="0"/>
              <a:t>	&lt;style type="text/</a:t>
            </a:r>
            <a:r>
              <a:rPr lang="en-US" dirty="0" err="1" smtClean="0"/>
              <a:t>css</a:t>
            </a:r>
            <a:r>
              <a:rPr lang="en-US" dirty="0" smtClean="0"/>
              <a:t>"&gt;</a:t>
            </a:r>
          </a:p>
          <a:p>
            <a:endParaRPr lang="en-US" dirty="0" smtClean="0"/>
          </a:p>
          <a:p>
            <a:r>
              <a:rPr lang="en-US" dirty="0" smtClean="0"/>
              <a:t>		#cart{</a:t>
            </a:r>
          </a:p>
          <a:p>
            <a:r>
              <a:rPr lang="en-US" dirty="0" smtClean="0"/>
              <a:t>			width: 400px;</a:t>
            </a:r>
          </a:p>
          <a:p>
            <a:r>
              <a:rPr lang="en-US" dirty="0" smtClean="0"/>
              <a:t>			border: 2px solid #f00;</a:t>
            </a:r>
          </a:p>
          <a:p>
            <a:r>
              <a:rPr lang="en-US" dirty="0" smtClean="0"/>
              <a:t>			padding: 5px;</a:t>
            </a:r>
          </a:p>
          <a:p>
            <a:r>
              <a:rPr lang="en-US" dirty="0" smtClean="0"/>
              <a:t>		}</a:t>
            </a:r>
          </a:p>
          <a:p>
            <a:endParaRPr lang="en-US" dirty="0" smtClean="0"/>
          </a:p>
          <a:p>
            <a:r>
              <a:rPr lang="en-US" dirty="0" smtClean="0"/>
              <a:t>	&lt;/style&gt;</a:t>
            </a:r>
          </a:p>
          <a:p>
            <a:endParaRPr lang="en-US" dirty="0" smtClean="0"/>
          </a:p>
          <a:p>
            <a:r>
              <a:rPr lang="en-US" dirty="0" smtClean="0"/>
              <a:t>&lt;/head&gt;</a:t>
            </a:r>
          </a:p>
          <a:p>
            <a:endParaRPr lang="en-US" dirty="0" smtClean="0"/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&lt;h3&gt;My Cart&lt;/h3&gt;</a:t>
            </a:r>
          </a:p>
          <a:p>
            <a:r>
              <a:rPr lang="en-US" dirty="0" smtClean="0"/>
              <a:t>&lt;div id="cart"&gt;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&lt;/div&gt;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 id="books"&gt;</a:t>
            </a:r>
          </a:p>
          <a:p>
            <a:r>
              <a:rPr lang="en-US" dirty="0" smtClean="0"/>
              <a:t>	&lt;li&gt;&lt;a </a:t>
            </a:r>
            <a:r>
              <a:rPr lang="en-US" dirty="0" err="1" smtClean="0"/>
              <a:t>href</a:t>
            </a:r>
            <a:r>
              <a:rPr lang="en-US" dirty="0" smtClean="0"/>
              <a:t>="##"&gt;Tom Clancy Full Force and Effect (A Jack Ryan Novel)&lt;/a&gt;&lt;/li&gt;</a:t>
            </a:r>
          </a:p>
          <a:p>
            <a:r>
              <a:rPr lang="en-US" dirty="0" smtClean="0"/>
              <a:t>	&lt;li&gt;&lt;a </a:t>
            </a:r>
            <a:r>
              <a:rPr lang="en-US" dirty="0" err="1" smtClean="0"/>
              <a:t>href</a:t>
            </a:r>
            <a:r>
              <a:rPr lang="en-US" dirty="0" smtClean="0"/>
              <a:t>="##"&gt;The Escape (John Puller Series)&lt;/a&gt;&lt;/li&gt;</a:t>
            </a:r>
          </a:p>
          <a:p>
            <a:r>
              <a:rPr lang="en-US" dirty="0" smtClean="0"/>
              <a:t>	&lt;li&gt;&lt;a </a:t>
            </a:r>
            <a:r>
              <a:rPr lang="en-US" dirty="0" err="1" smtClean="0"/>
              <a:t>href</a:t>
            </a:r>
            <a:r>
              <a:rPr lang="en-US" dirty="0" smtClean="0"/>
              <a:t>="##"&gt;Unbroken: A World War II Story of Survival, Resilience, and Redemption&lt;/a&gt;&lt;/li&gt;</a:t>
            </a:r>
          </a:p>
          <a:p>
            <a:r>
              <a:rPr lang="en-US" dirty="0" smtClean="0"/>
              <a:t>	&lt;li&gt;&lt;a </a:t>
            </a:r>
            <a:r>
              <a:rPr lang="en-US" dirty="0" err="1" smtClean="0"/>
              <a:t>href</a:t>
            </a:r>
            <a:r>
              <a:rPr lang="en-US" dirty="0" smtClean="0"/>
              <a:t>="##"&gt;Hard Limit (Hacker Series Book 4) (Volume 4)&lt;/a&gt;&lt;/li&gt;</a:t>
            </a:r>
          </a:p>
          <a:p>
            <a:r>
              <a:rPr lang="en-US" dirty="0" smtClean="0"/>
              <a:t>	&lt;li&gt;&lt;a </a:t>
            </a:r>
            <a:r>
              <a:rPr lang="en-US" dirty="0" err="1" smtClean="0"/>
              <a:t>href</a:t>
            </a:r>
            <a:r>
              <a:rPr lang="en-US" dirty="0" smtClean="0"/>
              <a:t>="##"&gt;The World Almanac and Book of Facts 2015&lt;/a&gt;&lt;/li&gt;</a:t>
            </a:r>
          </a:p>
          <a:p>
            <a:r>
              <a:rPr lang="en-US" dirty="0" smtClean="0"/>
              <a:t>	&lt;li&gt;&lt;a </a:t>
            </a:r>
            <a:r>
              <a:rPr lang="en-US" dirty="0" err="1" smtClean="0"/>
              <a:t>href</a:t>
            </a:r>
            <a:r>
              <a:rPr lang="en-US" dirty="0" smtClean="0"/>
              <a:t>="##"&gt;The Burning Room (A Harry Bosch Novel)&lt;/a&gt;&lt;/li&gt;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&lt;script type="text/</a:t>
            </a:r>
            <a:r>
              <a:rPr lang="en-US" dirty="0" err="1" smtClean="0"/>
              <a:t>javascript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function </a:t>
            </a:r>
            <a:r>
              <a:rPr lang="en-US" dirty="0" err="1" smtClean="0"/>
              <a:t>getCartData</a:t>
            </a:r>
            <a:r>
              <a:rPr lang="en-US" dirty="0" smtClean="0"/>
              <a:t>(){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var</a:t>
            </a:r>
            <a:r>
              <a:rPr lang="en-US" dirty="0" smtClean="0"/>
              <a:t> cd = </a:t>
            </a:r>
            <a:r>
              <a:rPr lang="en-US" dirty="0" err="1" smtClean="0"/>
              <a:t>window.localStorage.getItem</a:t>
            </a:r>
            <a:r>
              <a:rPr lang="en-US" dirty="0" smtClean="0"/>
              <a:t>('</a:t>
            </a:r>
            <a:r>
              <a:rPr lang="en-US" dirty="0" err="1" smtClean="0"/>
              <a:t>cart_data</a:t>
            </a:r>
            <a:r>
              <a:rPr lang="en-US" dirty="0" smtClean="0"/>
              <a:t>');</a:t>
            </a:r>
          </a:p>
          <a:p>
            <a:r>
              <a:rPr lang="en-US" dirty="0" smtClean="0"/>
              <a:t>		if(!cd){</a:t>
            </a:r>
          </a:p>
          <a:p>
            <a:r>
              <a:rPr lang="en-US" dirty="0" smtClean="0"/>
              <a:t>			return;</a:t>
            </a:r>
          </a:p>
          <a:p>
            <a:r>
              <a:rPr lang="en-US" dirty="0" smtClean="0"/>
              <a:t>		}</a:t>
            </a:r>
          </a:p>
          <a:p>
            <a:endParaRPr lang="en-US" dirty="0" smtClean="0"/>
          </a:p>
          <a:p>
            <a:r>
              <a:rPr lang="en-US" dirty="0" smtClean="0"/>
              <a:t>	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parsed_cd</a:t>
            </a:r>
            <a:r>
              <a:rPr lang="en-US" dirty="0" smtClean="0"/>
              <a:t> = </a:t>
            </a:r>
            <a:r>
              <a:rPr lang="en-US" dirty="0" err="1" smtClean="0"/>
              <a:t>JSON.parse</a:t>
            </a:r>
            <a:r>
              <a:rPr lang="en-US" dirty="0" smtClean="0"/>
              <a:t>(cd);</a:t>
            </a:r>
          </a:p>
          <a:p>
            <a:r>
              <a:rPr lang="en-US" dirty="0" smtClean="0"/>
              <a:t>		if($.</a:t>
            </a:r>
            <a:r>
              <a:rPr lang="en-US" dirty="0" err="1" smtClean="0"/>
              <a:t>isArray</a:t>
            </a:r>
            <a:r>
              <a:rPr lang="en-US" dirty="0" smtClean="0"/>
              <a:t>(</a:t>
            </a:r>
            <a:r>
              <a:rPr lang="en-US" dirty="0" err="1" smtClean="0"/>
              <a:t>parsed_cd</a:t>
            </a:r>
            <a:r>
              <a:rPr lang="en-US" dirty="0" smtClean="0"/>
              <a:t>)){</a:t>
            </a:r>
          </a:p>
          <a:p>
            <a:r>
              <a:rPr lang="en-US" dirty="0" smtClean="0"/>
              <a:t>			return </a:t>
            </a:r>
            <a:r>
              <a:rPr lang="en-US" dirty="0" err="1" smtClean="0"/>
              <a:t>parsed_cd</a:t>
            </a:r>
            <a:r>
              <a:rPr lang="en-US" dirty="0" smtClean="0"/>
              <a:t>;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	}</a:t>
            </a:r>
          </a:p>
          <a:p>
            <a:endParaRPr lang="en-US" dirty="0" smtClean="0"/>
          </a:p>
          <a:p>
            <a:r>
              <a:rPr lang="en-US" dirty="0" smtClean="0"/>
              <a:t>	function </a:t>
            </a:r>
            <a:r>
              <a:rPr lang="en-US" dirty="0" err="1" smtClean="0"/>
              <a:t>renderCart</a:t>
            </a:r>
            <a:r>
              <a:rPr lang="en-US" dirty="0" smtClean="0"/>
              <a:t>(e){</a:t>
            </a:r>
          </a:p>
          <a:p>
            <a:endParaRPr lang="en-US" dirty="0" smtClean="0"/>
          </a:p>
          <a:p>
            <a:r>
              <a:rPr lang="en-US" dirty="0" smtClean="0"/>
              <a:t>		if(</a:t>
            </a:r>
            <a:r>
              <a:rPr lang="en-US" dirty="0" err="1" smtClean="0"/>
              <a:t>e.key</a:t>
            </a:r>
            <a:r>
              <a:rPr lang="en-US" dirty="0" smtClean="0"/>
              <a:t> == '</a:t>
            </a:r>
            <a:r>
              <a:rPr lang="en-US" dirty="0" err="1" smtClean="0"/>
              <a:t>cart_data</a:t>
            </a:r>
            <a:r>
              <a:rPr lang="en-US" dirty="0" smtClean="0"/>
              <a:t>'){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var</a:t>
            </a:r>
            <a:r>
              <a:rPr lang="en-US" dirty="0" smtClean="0"/>
              <a:t> cd = </a:t>
            </a:r>
            <a:r>
              <a:rPr lang="en-US" dirty="0" err="1" smtClean="0"/>
              <a:t>JSON.parse</a:t>
            </a:r>
            <a:r>
              <a:rPr lang="en-US" dirty="0" smtClean="0"/>
              <a:t>(</a:t>
            </a:r>
            <a:r>
              <a:rPr lang="en-US" dirty="0" err="1" smtClean="0"/>
              <a:t>e.newValue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		$('#cart').empty();</a:t>
            </a:r>
          </a:p>
          <a:p>
            <a:endParaRPr lang="en-US" dirty="0" smtClean="0"/>
          </a:p>
          <a:p>
            <a:r>
              <a:rPr lang="en-US" dirty="0" smtClean="0"/>
              <a:t>			</a:t>
            </a:r>
            <a:r>
              <a:rPr lang="en-US" dirty="0" err="1" smtClean="0"/>
              <a:t>cd.forEach</a:t>
            </a:r>
            <a:r>
              <a:rPr lang="en-US" dirty="0" smtClean="0"/>
              <a:t>(function(item){</a:t>
            </a:r>
          </a:p>
          <a:p>
            <a:r>
              <a:rPr lang="en-US" dirty="0" smtClean="0"/>
              <a:t>				$('#cart').append('&lt;p&gt;' + item + '&lt;/p&gt;')</a:t>
            </a:r>
          </a:p>
          <a:p>
            <a:r>
              <a:rPr lang="en-US" dirty="0" smtClean="0"/>
              <a:t>			})</a:t>
            </a:r>
          </a:p>
          <a:p>
            <a:endParaRPr lang="en-US" dirty="0" smtClean="0"/>
          </a:p>
          <a:p>
            <a:r>
              <a:rPr lang="en-US" dirty="0" smtClean="0"/>
              <a:t>		}</a:t>
            </a:r>
          </a:p>
          <a:p>
            <a:endParaRPr lang="en-US" dirty="0" smtClean="0"/>
          </a:p>
          <a:p>
            <a:r>
              <a:rPr lang="en-US" dirty="0" smtClean="0"/>
              <a:t>	}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cart_data</a:t>
            </a:r>
            <a:r>
              <a:rPr lang="en-US" dirty="0" smtClean="0"/>
              <a:t> = [];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window.localStorage.setItem</a:t>
            </a:r>
            <a:r>
              <a:rPr lang="en-US" dirty="0" smtClean="0"/>
              <a:t>('cart_data',</a:t>
            </a:r>
            <a:r>
              <a:rPr lang="en-US" dirty="0" err="1" smtClean="0"/>
              <a:t>JSON.stringify</a:t>
            </a:r>
            <a:r>
              <a:rPr lang="en-US" dirty="0" smtClean="0"/>
              <a:t>(</a:t>
            </a:r>
            <a:r>
              <a:rPr lang="en-US" dirty="0" err="1" smtClean="0"/>
              <a:t>cart_data</a:t>
            </a:r>
            <a:r>
              <a:rPr lang="en-US" dirty="0" smtClean="0"/>
              <a:t>));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window.addEventListener</a:t>
            </a:r>
            <a:r>
              <a:rPr lang="en-US" dirty="0" smtClean="0"/>
              <a:t>('storage',</a:t>
            </a:r>
            <a:r>
              <a:rPr lang="en-US" dirty="0" err="1" smtClean="0"/>
              <a:t>renderCart,false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	$('#books').on('</a:t>
            </a:r>
            <a:r>
              <a:rPr lang="en-US" dirty="0" err="1" smtClean="0"/>
              <a:t>click','li</a:t>
            </a:r>
            <a:r>
              <a:rPr lang="en-US" dirty="0" smtClean="0"/>
              <a:t> </a:t>
            </a:r>
            <a:r>
              <a:rPr lang="en-US" dirty="0" err="1" smtClean="0"/>
              <a:t>a',function</a:t>
            </a:r>
            <a:r>
              <a:rPr lang="en-US" dirty="0" smtClean="0"/>
              <a:t> (e) {</a:t>
            </a:r>
          </a:p>
          <a:p>
            <a:endParaRPr lang="en-US" dirty="0" smtClean="0"/>
          </a:p>
          <a:p>
            <a:r>
              <a:rPr lang="en-US" dirty="0" smtClean="0"/>
              <a:t>	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parsed_cd</a:t>
            </a:r>
            <a:r>
              <a:rPr lang="en-US" dirty="0" smtClean="0"/>
              <a:t>  = </a:t>
            </a:r>
            <a:r>
              <a:rPr lang="en-US" dirty="0" err="1" smtClean="0"/>
              <a:t>getCartData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	if(!</a:t>
            </a:r>
            <a:r>
              <a:rPr lang="en-US" dirty="0" err="1" smtClean="0"/>
              <a:t>parsed_cd</a:t>
            </a:r>
            <a:r>
              <a:rPr lang="en-US" dirty="0" smtClean="0"/>
              <a:t>) return;</a:t>
            </a:r>
          </a:p>
          <a:p>
            <a:endParaRPr lang="en-US" dirty="0" smtClean="0"/>
          </a:p>
          <a:p>
            <a:r>
              <a:rPr lang="en-US" dirty="0" smtClean="0"/>
              <a:t>		</a:t>
            </a:r>
            <a:r>
              <a:rPr lang="en-US" dirty="0" err="1" smtClean="0"/>
              <a:t>var</a:t>
            </a:r>
            <a:r>
              <a:rPr lang="en-US" dirty="0" smtClean="0"/>
              <a:t> $this = $(this);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parsed_cd.push</a:t>
            </a:r>
            <a:r>
              <a:rPr lang="en-US" dirty="0" smtClean="0"/>
              <a:t>($</a:t>
            </a:r>
            <a:r>
              <a:rPr lang="en-US" dirty="0" err="1" smtClean="0"/>
              <a:t>this.text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window.localStorage.setItem</a:t>
            </a:r>
            <a:r>
              <a:rPr lang="en-US" dirty="0" smtClean="0"/>
              <a:t>('cart_data',</a:t>
            </a:r>
            <a:r>
              <a:rPr lang="en-US" dirty="0" err="1" smtClean="0"/>
              <a:t>JSON.stringify</a:t>
            </a:r>
            <a:r>
              <a:rPr lang="en-US" dirty="0" smtClean="0"/>
              <a:t>(</a:t>
            </a:r>
            <a:r>
              <a:rPr lang="en-US" dirty="0" err="1" smtClean="0"/>
              <a:t>parsed_cd</a:t>
            </a:r>
            <a:r>
              <a:rPr lang="en-US" dirty="0" smtClean="0"/>
              <a:t>));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e.preventDefault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e.stopPropagation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})</a:t>
            </a:r>
          </a:p>
          <a:p>
            <a:endParaRPr lang="en-US" dirty="0" smtClean="0"/>
          </a:p>
          <a:p>
            <a:r>
              <a:rPr lang="en-US" dirty="0" smtClean="0"/>
              <a:t>&lt;/script&gt;</a:t>
            </a:r>
          </a:p>
          <a:p>
            <a:endParaRPr lang="en-US" dirty="0" smtClean="0"/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876C7-D846-43E6-8EA1-9EAB3897EF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98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876C7-D846-43E6-8EA1-9EAB3897EF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98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2010, the W3C Web Applications Working Group announced that it does not intend to maintain the specification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876C7-D846-43E6-8EA1-9EAB3897EFB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98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2010, the W3C </a:t>
            </a:r>
            <a:r>
              <a:rPr lang="en-US" smtClean="0"/>
              <a:t>Web Applications Working Group announced that it does not intend to maintain the specification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876C7-D846-43E6-8EA1-9EAB3897EFB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98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Storage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Parker Z</a:t>
            </a:r>
            <a:r>
              <a:rPr lang="en-US" altLang="zh-CN" dirty="0" smtClean="0"/>
              <a:t>hou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6345693" y="6456402"/>
            <a:ext cx="2768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parkerzho2010@gmail.com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927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SessionStorage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en-US" dirty="0" smtClean="0"/>
              <a:t>Almost same as </a:t>
            </a:r>
            <a:r>
              <a:rPr lang="en-US" dirty="0" err="1" smtClean="0"/>
              <a:t>LocalStorage</a:t>
            </a:r>
            <a:endParaRPr lang="en-US" dirty="0" smtClean="0"/>
          </a:p>
          <a:p>
            <a:r>
              <a:rPr lang="en-US" dirty="0" err="1" smtClean="0"/>
              <a:t>LocalStorage</a:t>
            </a:r>
            <a:r>
              <a:rPr lang="en-US" dirty="0" smtClean="0"/>
              <a:t>  </a:t>
            </a:r>
            <a:r>
              <a:rPr lang="en-US" dirty="0"/>
              <a:t>is </a:t>
            </a:r>
            <a:r>
              <a:rPr lang="en-US" dirty="0" smtClean="0"/>
              <a:t>designed to </a:t>
            </a:r>
            <a:r>
              <a:rPr lang="en-US" dirty="0"/>
              <a:t>retain data across multiple sessions</a:t>
            </a:r>
            <a:endParaRPr lang="en-US" dirty="0" smtClean="0"/>
          </a:p>
          <a:p>
            <a:r>
              <a:rPr lang="en-US" dirty="0" err="1" smtClean="0"/>
              <a:t>SessionStorage</a:t>
            </a:r>
            <a:r>
              <a:rPr lang="en-US" dirty="0" smtClean="0"/>
              <a:t> retains </a:t>
            </a:r>
            <a:r>
              <a:rPr lang="en-US" dirty="0"/>
              <a:t>data for a </a:t>
            </a:r>
            <a:r>
              <a:rPr lang="en-US" dirty="0" smtClean="0"/>
              <a:t>single </a:t>
            </a:r>
            <a:r>
              <a:rPr lang="en-US" dirty="0"/>
              <a:t>session only. After the user closes the browser window, records stored are automatically. Its data cannot be passed from one tab to the next</a:t>
            </a:r>
          </a:p>
        </p:txBody>
      </p:sp>
    </p:spTree>
    <p:extLst>
      <p:ext uri="{BB962C8B-B14F-4D97-AF65-F5344CB8AC3E}">
        <p14:creationId xmlns:p14="http://schemas.microsoft.com/office/powerpoint/2010/main" val="3554836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en-US" dirty="0"/>
              <a:t>It provides a full relational database that includes many of the features you’ve come to enjoy from the server-side </a:t>
            </a:r>
            <a:r>
              <a:rPr lang="en-US" dirty="0" smtClean="0"/>
              <a:t>database offerings</a:t>
            </a:r>
          </a:p>
          <a:p>
            <a:r>
              <a:rPr lang="en-US" dirty="0"/>
              <a:t>Most current implementations are built on SQLite, which is one of the most widely </a:t>
            </a:r>
            <a:r>
              <a:rPr lang="en-US" dirty="0" smtClean="0"/>
              <a:t>used </a:t>
            </a:r>
            <a:r>
              <a:rPr lang="en-US" dirty="0"/>
              <a:t>lightweight </a:t>
            </a:r>
            <a:r>
              <a:rPr lang="en-US" dirty="0" smtClean="0"/>
              <a:t>database engines</a:t>
            </a:r>
          </a:p>
          <a:p>
            <a:r>
              <a:rPr lang="en-US" dirty="0" smtClean="0"/>
              <a:t>Only `</a:t>
            </a:r>
            <a:r>
              <a:rPr lang="en-US" dirty="0" err="1" smtClean="0"/>
              <a:t>webkit</a:t>
            </a:r>
            <a:r>
              <a:rPr lang="en-US" dirty="0" smtClean="0"/>
              <a:t>` browser support(</a:t>
            </a:r>
            <a:r>
              <a:rPr lang="en-US" dirty="0" err="1" smtClean="0"/>
              <a:t>Safari,Chrome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74451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SQL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323528" y="1484784"/>
            <a:ext cx="8640960" cy="16312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err="1"/>
              <a:t>var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db</a:t>
            </a:r>
            <a:r>
              <a:rPr lang="en-US" altLang="zh-CN" sz="2000" dirty="0"/>
              <a:t> = </a:t>
            </a:r>
            <a:r>
              <a:rPr lang="en-US" altLang="zh-CN" sz="2000" dirty="0" err="1">
                <a:solidFill>
                  <a:srgbClr val="FF0000"/>
                </a:solidFill>
              </a:rPr>
              <a:t>openDatabase</a:t>
            </a:r>
            <a:r>
              <a:rPr lang="en-US" altLang="zh-CN" sz="2000" dirty="0"/>
              <a:t>('Library', '2.0', 'My library', 5 * 1024 * 1024);</a:t>
            </a:r>
          </a:p>
          <a:p>
            <a:r>
              <a:rPr lang="en-US" altLang="zh-CN" sz="2000" dirty="0" err="1"/>
              <a:t>db.transaction</a:t>
            </a:r>
            <a:r>
              <a:rPr lang="en-US" altLang="zh-CN" sz="2000" dirty="0"/>
              <a:t>(function(t){</a:t>
            </a:r>
          </a:p>
          <a:p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t.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executeSql</a:t>
            </a:r>
            <a:r>
              <a:rPr lang="en-US" altLang="zh-CN" sz="2000" dirty="0"/>
              <a:t>("INSERT INTO authors(</a:t>
            </a:r>
            <a:r>
              <a:rPr lang="en-US" altLang="zh-CN" sz="2000" dirty="0" err="1"/>
              <a:t>firstName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lastName</a:t>
            </a:r>
            <a:r>
              <a:rPr lang="en-US" altLang="zh-CN" sz="2000" dirty="0"/>
              <a:t>) " </a:t>
            </a:r>
            <a:r>
              <a:rPr lang="en-US" altLang="zh-CN" sz="2000" dirty="0" smtClean="0"/>
              <a:t>+ </a:t>
            </a:r>
            <a:r>
              <a:rPr lang="en-US" altLang="zh-CN" sz="2000" dirty="0"/>
              <a:t>" VALUES('Daniel', 'Defoe')");</a:t>
            </a:r>
          </a:p>
          <a:p>
            <a:r>
              <a:rPr lang="en-US" altLang="zh-CN" sz="2000" dirty="0"/>
              <a:t>});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296706" y="3429000"/>
            <a:ext cx="8653536" cy="31393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function </a:t>
            </a:r>
            <a:r>
              <a:rPr lang="en-US" altLang="zh-CN" dirty="0" err="1"/>
              <a:t>displayResults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transaction, results</a:t>
            </a:r>
            <a:r>
              <a:rPr lang="en-US" altLang="zh-CN" dirty="0"/>
              <a:t>) {</a:t>
            </a:r>
          </a:p>
          <a:p>
            <a:r>
              <a:rPr lang="en-US" altLang="zh-CN" dirty="0" smtClean="0"/>
              <a:t>    for </a:t>
            </a:r>
            <a:r>
              <a:rPr lang="en-US" altLang="zh-CN" dirty="0"/>
              <a:t>(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</a:t>
            </a:r>
            <a:r>
              <a:rPr lang="en-US" altLang="zh-CN" dirty="0" err="1">
                <a:solidFill>
                  <a:srgbClr val="FF0000"/>
                </a:solidFill>
              </a:rPr>
              <a:t>results.rows.length</a:t>
            </a:r>
            <a:r>
              <a:rPr lang="en-US" altLang="zh-CN" dirty="0"/>
              <a:t>; </a:t>
            </a:r>
            <a:r>
              <a:rPr lang="en-US" altLang="zh-CN" dirty="0" err="1"/>
              <a:t>i</a:t>
            </a:r>
            <a:r>
              <a:rPr lang="en-US" altLang="zh-CN" dirty="0"/>
              <a:t>++) {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/>
              <a:t>item = </a:t>
            </a:r>
            <a:r>
              <a:rPr lang="en-US" altLang="zh-CN" dirty="0" err="1">
                <a:solidFill>
                  <a:srgbClr val="FF0000"/>
                </a:solidFill>
              </a:rPr>
              <a:t>results.rows.item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$('#</a:t>
            </a:r>
            <a:r>
              <a:rPr lang="en-US" altLang="zh-CN" dirty="0"/>
              <a:t>items').append('&lt;li&gt;' + </a:t>
            </a:r>
            <a:r>
              <a:rPr lang="en-US" altLang="zh-CN" dirty="0" err="1"/>
              <a:t>item.firstName</a:t>
            </a:r>
            <a:r>
              <a:rPr lang="en-US" altLang="zh-CN" dirty="0"/>
              <a:t> + " " + </a:t>
            </a:r>
            <a:r>
              <a:rPr lang="en-US" altLang="zh-CN" dirty="0" err="1"/>
              <a:t>item.lastName</a:t>
            </a:r>
            <a:r>
              <a:rPr lang="en-US" altLang="zh-CN" dirty="0"/>
              <a:t> + '&lt;/li&gt;');</a:t>
            </a:r>
          </a:p>
          <a:p>
            <a:r>
              <a:rPr lang="en-US" altLang="zh-CN" dirty="0" smtClean="0"/>
              <a:t>    }</a:t>
            </a:r>
            <a:endParaRPr lang="en-US" altLang="zh-CN" dirty="0"/>
          </a:p>
          <a:p>
            <a:r>
              <a:rPr lang="en-US" altLang="zh-CN" dirty="0"/>
              <a:t>}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db</a:t>
            </a:r>
            <a:r>
              <a:rPr lang="en-US" altLang="zh-CN" dirty="0"/>
              <a:t> = </a:t>
            </a:r>
            <a:r>
              <a:rPr lang="en-US" altLang="zh-CN" dirty="0" err="1">
                <a:solidFill>
                  <a:srgbClr val="FF0000"/>
                </a:solidFill>
              </a:rPr>
              <a:t>openDatabase</a:t>
            </a:r>
            <a:r>
              <a:rPr lang="en-US" altLang="zh-CN" dirty="0"/>
              <a:t>('Library', '2.0', 'My library', 5 * 1024 * 1024);</a:t>
            </a:r>
          </a:p>
          <a:p>
            <a:r>
              <a:rPr lang="en-US" altLang="zh-CN" dirty="0" err="1"/>
              <a:t>db.transaction</a:t>
            </a:r>
            <a:r>
              <a:rPr lang="en-US" altLang="zh-CN" dirty="0"/>
              <a:t>(function(t){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t.</a:t>
            </a:r>
            <a:r>
              <a:rPr lang="en-US" altLang="zh-CN" dirty="0" err="1" smtClean="0">
                <a:solidFill>
                  <a:srgbClr val="FF0000"/>
                </a:solidFill>
              </a:rPr>
              <a:t>executeSql</a:t>
            </a:r>
            <a:r>
              <a:rPr lang="en-US" altLang="zh-CN" dirty="0"/>
              <a:t>("SELECT * FROM authors", [], </a:t>
            </a:r>
            <a:r>
              <a:rPr lang="en-US" altLang="zh-CN" dirty="0" err="1">
                <a:solidFill>
                  <a:srgbClr val="FF0000"/>
                </a:solidFill>
              </a:rPr>
              <a:t>displayResults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});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4734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IndexedDB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en-US" dirty="0"/>
              <a:t>It’s a key/value database </a:t>
            </a:r>
            <a:r>
              <a:rPr lang="en-US" dirty="0" smtClean="0"/>
              <a:t>in </a:t>
            </a:r>
            <a:r>
              <a:rPr lang="en-US" dirty="0"/>
              <a:t>which values can range from simple strings to complex object </a:t>
            </a:r>
            <a:r>
              <a:rPr lang="en-US" dirty="0" smtClean="0"/>
              <a:t>structures(NO-SQL)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992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IndexedDB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database1(</a:t>
            </a:r>
            <a:r>
              <a:rPr lang="en-US" dirty="0" err="1" smtClean="0"/>
              <a:t>name,version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object store(name,</a:t>
            </a:r>
            <a:r>
              <a:rPr lang="en-US" dirty="0" smtClean="0">
                <a:solidFill>
                  <a:srgbClr val="FF0000"/>
                </a:solidFill>
              </a:rPr>
              <a:t>key</a:t>
            </a:r>
            <a:r>
              <a:rPr lang="en-US" dirty="0" smtClean="0"/>
              <a:t>..,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index1</a:t>
            </a:r>
            <a:r>
              <a:rPr lang="en-US" dirty="0" smtClean="0"/>
              <a:t>,index2,index3…)</a:t>
            </a:r>
          </a:p>
          <a:p>
            <a:pPr lvl="2"/>
            <a:r>
              <a:rPr lang="en-US" dirty="0" smtClean="0"/>
              <a:t>{</a:t>
            </a:r>
            <a:r>
              <a:rPr lang="en-US" dirty="0" smtClean="0">
                <a:solidFill>
                  <a:srgbClr val="FF0000"/>
                </a:solidFill>
              </a:rPr>
              <a:t>id</a:t>
            </a:r>
            <a:r>
              <a:rPr lang="en-US" dirty="0" smtClean="0"/>
              <a:t>:1,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name</a:t>
            </a:r>
            <a:r>
              <a:rPr lang="en-US" dirty="0" smtClean="0"/>
              <a:t>:,age:,email…}</a:t>
            </a:r>
          </a:p>
          <a:p>
            <a:pPr lvl="2"/>
            <a:r>
              <a:rPr lang="en-US" altLang="zh-CN" dirty="0"/>
              <a:t>{</a:t>
            </a:r>
            <a:r>
              <a:rPr lang="en-US" altLang="zh-CN" dirty="0" smtClean="0">
                <a:solidFill>
                  <a:srgbClr val="FF0000"/>
                </a:solidFill>
              </a:rPr>
              <a:t>id</a:t>
            </a:r>
            <a:r>
              <a:rPr lang="en-US" altLang="zh-CN" dirty="0" smtClean="0"/>
              <a:t>:2,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name</a:t>
            </a:r>
            <a:r>
              <a:rPr lang="en-US" altLang="zh-CN" dirty="0"/>
              <a:t>:,age:,email…}</a:t>
            </a:r>
          </a:p>
          <a:p>
            <a:pPr lvl="2"/>
            <a:r>
              <a:rPr lang="en-US" altLang="zh-CN" dirty="0"/>
              <a:t>{</a:t>
            </a:r>
            <a:r>
              <a:rPr lang="en-US" altLang="zh-CN" dirty="0" smtClean="0">
                <a:solidFill>
                  <a:srgbClr val="FF0000"/>
                </a:solidFill>
              </a:rPr>
              <a:t>id</a:t>
            </a:r>
            <a:r>
              <a:rPr lang="en-US" altLang="zh-CN" dirty="0" smtClean="0"/>
              <a:t>:3,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name</a:t>
            </a:r>
            <a:r>
              <a:rPr lang="en-US" altLang="zh-CN" dirty="0"/>
              <a:t>:,age:,email</a:t>
            </a:r>
            <a:r>
              <a:rPr lang="en-US" altLang="zh-CN" dirty="0" smtClean="0"/>
              <a:t>…}</a:t>
            </a:r>
          </a:p>
          <a:p>
            <a:pPr lvl="1"/>
            <a:r>
              <a:rPr lang="en-US" altLang="zh-CN" dirty="0"/>
              <a:t>object </a:t>
            </a:r>
            <a:r>
              <a:rPr lang="en-US" altLang="zh-CN" dirty="0" smtClean="0"/>
              <a:t>store…</a:t>
            </a:r>
          </a:p>
          <a:p>
            <a:pPr lvl="2"/>
            <a:r>
              <a:rPr lang="en-US" altLang="zh-CN" dirty="0" smtClean="0"/>
              <a:t>…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database2(</a:t>
            </a:r>
            <a:r>
              <a:rPr lang="en-US" altLang="zh-CN" dirty="0" err="1" smtClean="0"/>
              <a:t>name,version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…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167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IndexedDB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0" y="1628800"/>
            <a:ext cx="9144000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/>
              <a:t>window.indexedDB</a:t>
            </a:r>
            <a:r>
              <a:rPr lang="en-US" altLang="zh-CN" dirty="0"/>
              <a:t> = </a:t>
            </a:r>
            <a:r>
              <a:rPr lang="en-US" altLang="zh-CN" dirty="0" err="1"/>
              <a:t>window.</a:t>
            </a:r>
            <a:r>
              <a:rPr lang="en-US" altLang="zh-CN" dirty="0" err="1">
                <a:solidFill>
                  <a:srgbClr val="FF0000"/>
                </a:solidFill>
              </a:rPr>
              <a:t>indexedDB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|| </a:t>
            </a:r>
            <a:r>
              <a:rPr lang="en-US" altLang="zh-CN" dirty="0" err="1"/>
              <a:t>window.</a:t>
            </a:r>
            <a:r>
              <a:rPr lang="en-US" altLang="zh-CN" dirty="0" err="1">
                <a:solidFill>
                  <a:srgbClr val="FF0000"/>
                </a:solidFill>
              </a:rPr>
              <a:t>mozIndexedDB</a:t>
            </a:r>
            <a:r>
              <a:rPr lang="en-US" altLang="zh-CN" dirty="0"/>
              <a:t> </a:t>
            </a:r>
            <a:r>
              <a:rPr lang="en-US" altLang="zh-CN" dirty="0" smtClean="0"/>
              <a:t> || </a:t>
            </a:r>
            <a:r>
              <a:rPr lang="en-US" altLang="zh-CN" dirty="0" err="1"/>
              <a:t>window.</a:t>
            </a:r>
            <a:r>
              <a:rPr lang="en-US" altLang="zh-CN" dirty="0" err="1">
                <a:solidFill>
                  <a:srgbClr val="FF0000"/>
                </a:solidFill>
              </a:rPr>
              <a:t>webkitIndexedDB</a:t>
            </a:r>
            <a:r>
              <a:rPr lang="en-US" altLang="zh-CN" dirty="0"/>
              <a:t> || </a:t>
            </a:r>
            <a:r>
              <a:rPr lang="en-US" altLang="zh-CN" dirty="0" err="1"/>
              <a:t>window.</a:t>
            </a:r>
            <a:r>
              <a:rPr lang="en-US" altLang="zh-CN" dirty="0" err="1">
                <a:solidFill>
                  <a:srgbClr val="FF0000"/>
                </a:solidFill>
              </a:rPr>
              <a:t>msIndexedDB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window.IDBTransaction</a:t>
            </a:r>
            <a:r>
              <a:rPr lang="en-US" altLang="zh-CN" dirty="0"/>
              <a:t> = </a:t>
            </a:r>
            <a:r>
              <a:rPr lang="en-US" altLang="zh-CN" dirty="0" err="1"/>
              <a:t>window.IDBTransaction</a:t>
            </a:r>
            <a:r>
              <a:rPr lang="en-US" altLang="zh-CN" dirty="0"/>
              <a:t> || </a:t>
            </a:r>
            <a:r>
              <a:rPr lang="en-US" altLang="zh-CN" dirty="0" err="1"/>
              <a:t>window.webkitIDBTransaction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window.IDBCursor</a:t>
            </a:r>
            <a:r>
              <a:rPr lang="en-US" altLang="zh-CN" dirty="0"/>
              <a:t> = </a:t>
            </a:r>
            <a:r>
              <a:rPr lang="en-US" altLang="zh-CN" dirty="0" err="1"/>
              <a:t>window.IDBCursor</a:t>
            </a:r>
            <a:r>
              <a:rPr lang="en-US" altLang="zh-CN" dirty="0"/>
              <a:t> || </a:t>
            </a:r>
            <a:r>
              <a:rPr lang="en-US" altLang="zh-CN" dirty="0" err="1"/>
              <a:t>window.webkitIDBCursor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window.IDBKeyRange</a:t>
            </a:r>
            <a:r>
              <a:rPr lang="en-US" altLang="zh-CN" dirty="0"/>
              <a:t> = </a:t>
            </a:r>
            <a:r>
              <a:rPr lang="en-US" altLang="zh-CN" dirty="0" err="1"/>
              <a:t>window.IDBKeyRange</a:t>
            </a:r>
            <a:r>
              <a:rPr lang="en-US" altLang="zh-CN" dirty="0"/>
              <a:t> || </a:t>
            </a:r>
            <a:r>
              <a:rPr lang="en-US" altLang="zh-CN" dirty="0" err="1"/>
              <a:t>window.webkitIDBKeyRange</a:t>
            </a:r>
            <a:r>
              <a:rPr lang="en-US" altLang="zh-CN" dirty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938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IndexedDB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en-US" dirty="0" smtClean="0"/>
              <a:t>Versioning</a:t>
            </a:r>
          </a:p>
          <a:p>
            <a:r>
              <a:rPr lang="en-US" dirty="0" smtClean="0"/>
              <a:t>Index</a:t>
            </a:r>
          </a:p>
          <a:p>
            <a:r>
              <a:rPr lang="en-US" dirty="0" smtClean="0"/>
              <a:t>Transaction</a:t>
            </a:r>
          </a:p>
          <a:p>
            <a:r>
              <a:rPr lang="en-US" dirty="0" smtClean="0"/>
              <a:t>Cursor</a:t>
            </a:r>
          </a:p>
          <a:p>
            <a:r>
              <a:rPr lang="en-US" dirty="0" err="1" smtClean="0"/>
              <a:t>KeyRange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1259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API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en-US" dirty="0"/>
              <a:t>By using the </a:t>
            </a:r>
            <a:r>
              <a:rPr lang="en-US" dirty="0" err="1"/>
              <a:t>FileSystem</a:t>
            </a:r>
            <a:r>
              <a:rPr lang="en-US" dirty="0"/>
              <a:t> API, you can </a:t>
            </a:r>
            <a:r>
              <a:rPr lang="en-US" dirty="0" smtClean="0"/>
              <a:t>create directories </a:t>
            </a:r>
            <a:r>
              <a:rPr lang="en-US" dirty="0"/>
              <a:t>and files within a sandboxed location on the user’s file system, and this opens the </a:t>
            </a:r>
            <a:r>
              <a:rPr lang="en-US" dirty="0" smtClean="0"/>
              <a:t>door </a:t>
            </a:r>
            <a:r>
              <a:rPr lang="en-US" dirty="0"/>
              <a:t>to a number of new capabilities that were previously limited to desktop </a:t>
            </a:r>
            <a:r>
              <a:rPr lang="en-US" dirty="0" smtClean="0"/>
              <a:t>applications</a:t>
            </a:r>
          </a:p>
          <a:p>
            <a:r>
              <a:rPr lang="en-US" dirty="0" smtClean="0"/>
              <a:t>Only be supported by chrome</a:t>
            </a:r>
          </a:p>
        </p:txBody>
      </p:sp>
    </p:spTree>
    <p:extLst>
      <p:ext uri="{BB962C8B-B14F-4D97-AF65-F5344CB8AC3E}">
        <p14:creationId xmlns:p14="http://schemas.microsoft.com/office/powerpoint/2010/main" val="2496506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en-US" dirty="0" smtClean="0"/>
              <a:t>Create a web application that can maintain a “books” table(</a:t>
            </a:r>
            <a:r>
              <a:rPr lang="en-US" dirty="0" err="1" smtClean="0"/>
              <a:t>add,update,remove,fetch</a:t>
            </a:r>
            <a:r>
              <a:rPr lang="en-US" dirty="0" smtClean="0"/>
              <a:t> books)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IndexedDB</a:t>
            </a:r>
            <a:endParaRPr lang="en-US" dirty="0"/>
          </a:p>
          <a:p>
            <a:r>
              <a:rPr lang="en-US" dirty="0" smtClean="0"/>
              <a:t>Several pages and styled UI</a:t>
            </a:r>
          </a:p>
        </p:txBody>
      </p:sp>
    </p:spTree>
    <p:extLst>
      <p:ext uri="{BB962C8B-B14F-4D97-AF65-F5344CB8AC3E}">
        <p14:creationId xmlns:p14="http://schemas.microsoft.com/office/powerpoint/2010/main" val="3445661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Cookie</a:t>
            </a:r>
            <a:endParaRPr lang="en-US" dirty="0"/>
          </a:p>
          <a:p>
            <a:r>
              <a:rPr lang="en-US" dirty="0" err="1" smtClean="0"/>
              <a:t>LocalStorage</a:t>
            </a:r>
            <a:endParaRPr lang="en-US" dirty="0" smtClean="0"/>
          </a:p>
          <a:p>
            <a:pPr lvl="1"/>
            <a:r>
              <a:rPr lang="en-US" dirty="0" smtClean="0"/>
              <a:t>Basic use</a:t>
            </a:r>
          </a:p>
          <a:p>
            <a:pPr lvl="1"/>
            <a:r>
              <a:rPr lang="en-US" dirty="0" smtClean="0"/>
              <a:t>Events</a:t>
            </a:r>
          </a:p>
          <a:p>
            <a:r>
              <a:rPr lang="en-US" dirty="0" err="1" smtClean="0"/>
              <a:t>SessionStorage</a:t>
            </a:r>
            <a:endParaRPr lang="en-US" dirty="0" smtClean="0"/>
          </a:p>
          <a:p>
            <a:r>
              <a:rPr lang="en-US" dirty="0" smtClean="0"/>
              <a:t>Introduction of Web SQL</a:t>
            </a:r>
          </a:p>
          <a:p>
            <a:r>
              <a:rPr lang="en-US" dirty="0" smtClean="0"/>
              <a:t>Introduction of </a:t>
            </a:r>
            <a:r>
              <a:rPr lang="en-US" dirty="0" err="1" smtClean="0"/>
              <a:t>IndexedDB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980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piece of message stored in the browser</a:t>
            </a:r>
          </a:p>
          <a:p>
            <a:r>
              <a:rPr lang="en-US" dirty="0" smtClean="0"/>
              <a:t>Size </a:t>
            </a:r>
            <a:r>
              <a:rPr lang="en-US" dirty="0" smtClean="0"/>
              <a:t>limitation(4KB)</a:t>
            </a:r>
            <a:endParaRPr lang="en-US" dirty="0" smtClean="0"/>
          </a:p>
          <a:p>
            <a:r>
              <a:rPr lang="en-US" dirty="0"/>
              <a:t>Every cookie is sent with each </a:t>
            </a:r>
            <a:r>
              <a:rPr lang="en-US" dirty="0" smtClean="0"/>
              <a:t>HTTP request/response, </a:t>
            </a:r>
            <a:r>
              <a:rPr lang="en-US" dirty="0"/>
              <a:t>regardless </a:t>
            </a:r>
            <a:r>
              <a:rPr lang="en-US" dirty="0" smtClean="0"/>
              <a:t>of whether </a:t>
            </a:r>
            <a:r>
              <a:rPr lang="en-US" dirty="0"/>
              <a:t>the values are </a:t>
            </a:r>
            <a:r>
              <a:rPr lang="en-US" dirty="0" smtClean="0"/>
              <a:t>needed</a:t>
            </a:r>
          </a:p>
        </p:txBody>
      </p:sp>
    </p:spTree>
    <p:extLst>
      <p:ext uri="{BB962C8B-B14F-4D97-AF65-F5344CB8AC3E}">
        <p14:creationId xmlns:p14="http://schemas.microsoft.com/office/powerpoint/2010/main" val="1388178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LocalStorage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07479"/>
          </a:xfrm>
        </p:spPr>
        <p:txBody>
          <a:bodyPr/>
          <a:lstStyle/>
          <a:p>
            <a:r>
              <a:rPr lang="en-US" dirty="0" err="1"/>
              <a:t>setItem</a:t>
            </a:r>
            <a:r>
              <a:rPr lang="en-US" dirty="0"/>
              <a:t>(key, value)  </a:t>
            </a:r>
            <a:r>
              <a:rPr lang="en-US" dirty="0" smtClean="0"/>
              <a:t>Method </a:t>
            </a:r>
            <a:r>
              <a:rPr lang="en-US" dirty="0"/>
              <a:t>that stores a value by using the associated </a:t>
            </a:r>
            <a:r>
              <a:rPr lang="en-US" dirty="0" smtClean="0"/>
              <a:t>key</a:t>
            </a:r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37480" y="3068960"/>
            <a:ext cx="8856984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err="1"/>
              <a:t>localStorage.setItem</a:t>
            </a:r>
            <a:r>
              <a:rPr lang="en-US" sz="2400" dirty="0"/>
              <a:t>('</a:t>
            </a:r>
            <a:r>
              <a:rPr lang="en-US" sz="2400" dirty="0" err="1">
                <a:solidFill>
                  <a:srgbClr val="FF0000"/>
                </a:solidFill>
              </a:rPr>
              <a:t>firstName</a:t>
            </a:r>
            <a:r>
              <a:rPr lang="en-US" sz="2400" dirty="0"/>
              <a:t>', $('#</a:t>
            </a:r>
            <a:r>
              <a:rPr lang="en-US" sz="2400" dirty="0" err="1"/>
              <a:t>firstName</a:t>
            </a:r>
            <a:r>
              <a:rPr lang="en-US" sz="2400" dirty="0"/>
              <a:t>').</a:t>
            </a:r>
            <a:r>
              <a:rPr lang="en-US" sz="2400" dirty="0" err="1"/>
              <a:t>val</a:t>
            </a:r>
            <a:r>
              <a:rPr lang="en-US" sz="2400" dirty="0" smtClean="0"/>
              <a:t>());</a:t>
            </a:r>
          </a:p>
          <a:p>
            <a:endParaRPr lang="en-US" sz="2400" dirty="0"/>
          </a:p>
          <a:p>
            <a:r>
              <a:rPr lang="en-US" sz="2400" dirty="0" err="1"/>
              <a:t>localStorage</a:t>
            </a:r>
            <a:r>
              <a:rPr lang="en-US" sz="2400" dirty="0"/>
              <a:t>['</a:t>
            </a:r>
            <a:r>
              <a:rPr lang="en-US" sz="2400" dirty="0" err="1">
                <a:solidFill>
                  <a:srgbClr val="FF0000"/>
                </a:solidFill>
              </a:rPr>
              <a:t>firstName</a:t>
            </a:r>
            <a:r>
              <a:rPr lang="en-US" sz="2400" dirty="0"/>
              <a:t>'] = $('#</a:t>
            </a:r>
            <a:r>
              <a:rPr lang="en-US" sz="2400" dirty="0" err="1"/>
              <a:t>firstName</a:t>
            </a:r>
            <a:r>
              <a:rPr lang="en-US" sz="2400" dirty="0"/>
              <a:t>').</a:t>
            </a:r>
            <a:r>
              <a:rPr lang="en-US" sz="2400" dirty="0" err="1"/>
              <a:t>val</a:t>
            </a:r>
            <a:r>
              <a:rPr lang="en-US" sz="2400" dirty="0"/>
              <a:t>();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err="1"/>
              <a:t>localStorage.</a:t>
            </a:r>
            <a:r>
              <a:rPr lang="en-US" sz="2400" dirty="0" err="1">
                <a:solidFill>
                  <a:srgbClr val="FF0000"/>
                </a:solidFill>
              </a:rPr>
              <a:t>firstName</a:t>
            </a:r>
            <a:r>
              <a:rPr lang="en-US" sz="2400" dirty="0"/>
              <a:t> = $('#</a:t>
            </a:r>
            <a:r>
              <a:rPr lang="en-US" sz="2400" dirty="0" err="1"/>
              <a:t>firstName</a:t>
            </a:r>
            <a:r>
              <a:rPr lang="en-US" sz="2400" dirty="0"/>
              <a:t>').</a:t>
            </a:r>
            <a:r>
              <a:rPr lang="en-US" sz="2400" dirty="0" err="1"/>
              <a:t>val</a:t>
            </a:r>
            <a:r>
              <a:rPr lang="en-US" sz="2400" dirty="0"/>
              <a:t>();</a:t>
            </a:r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6708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LocalStorage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12776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getItem</a:t>
            </a:r>
            <a:r>
              <a:rPr lang="en-US" dirty="0"/>
              <a:t>(key)  Method of retrieving a value by using the associated </a:t>
            </a:r>
            <a:r>
              <a:rPr lang="en-US" dirty="0" smtClean="0"/>
              <a:t>key</a:t>
            </a:r>
          </a:p>
          <a:p>
            <a:r>
              <a:rPr lang="en-US" dirty="0" err="1"/>
              <a:t>removeItem</a:t>
            </a:r>
            <a:r>
              <a:rPr lang="en-US" dirty="0"/>
              <a:t>(key)  Method to remove a value from </a:t>
            </a:r>
            <a:r>
              <a:rPr lang="en-US" dirty="0" err="1"/>
              <a:t>localStorage</a:t>
            </a:r>
            <a:r>
              <a:rPr lang="en-US" dirty="0"/>
              <a:t> by using the </a:t>
            </a:r>
            <a:r>
              <a:rPr lang="en-US" dirty="0" smtClean="0"/>
              <a:t>associated </a:t>
            </a:r>
            <a:r>
              <a:rPr lang="en-US" dirty="0"/>
              <a:t>key. 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0" y="6093296"/>
            <a:ext cx="8877324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err="1"/>
              <a:t>localStorage.</a:t>
            </a:r>
            <a:r>
              <a:rPr lang="en-US" sz="2400" dirty="0" err="1">
                <a:solidFill>
                  <a:srgbClr val="FF0000"/>
                </a:solidFill>
              </a:rPr>
              <a:t>removeItem</a:t>
            </a:r>
            <a:r>
              <a:rPr lang="en-US" sz="2400" dirty="0"/>
              <a:t>('</a:t>
            </a:r>
            <a:r>
              <a:rPr lang="en-US" sz="2400" dirty="0" err="1"/>
              <a:t>firstName</a:t>
            </a:r>
            <a:r>
              <a:rPr lang="en-US" sz="2400" dirty="0"/>
              <a:t>');</a:t>
            </a:r>
          </a:p>
        </p:txBody>
      </p:sp>
      <p:sp>
        <p:nvSpPr>
          <p:cNvPr id="6" name="Rectangle 5"/>
          <p:cNvSpPr/>
          <p:nvPr/>
        </p:nvSpPr>
        <p:spPr>
          <a:xfrm>
            <a:off x="41672" y="3429000"/>
            <a:ext cx="8856984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firstName</a:t>
            </a:r>
            <a:r>
              <a:rPr lang="en-US" sz="2400" dirty="0"/>
              <a:t> = </a:t>
            </a:r>
            <a:r>
              <a:rPr lang="en-US" sz="2400" dirty="0" err="1"/>
              <a:t>localStorage.getItem</a:t>
            </a:r>
            <a:r>
              <a:rPr lang="en-US" sz="2400" dirty="0"/>
              <a:t>('</a:t>
            </a:r>
            <a:r>
              <a:rPr lang="en-US" sz="2400" dirty="0" err="1">
                <a:solidFill>
                  <a:srgbClr val="FF0000"/>
                </a:solidFill>
              </a:rPr>
              <a:t>firstName</a:t>
            </a:r>
            <a:r>
              <a:rPr lang="en-US" sz="2400" dirty="0" smtClean="0"/>
              <a:t>');</a:t>
            </a:r>
          </a:p>
          <a:p>
            <a:endParaRPr lang="en-US" sz="2400" dirty="0"/>
          </a:p>
          <a:p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firstName</a:t>
            </a:r>
            <a:r>
              <a:rPr lang="en-US" sz="2400" dirty="0"/>
              <a:t> = </a:t>
            </a:r>
            <a:r>
              <a:rPr lang="en-US" sz="2400" dirty="0" err="1"/>
              <a:t>localStorage</a:t>
            </a:r>
            <a:r>
              <a:rPr lang="en-US" sz="2400" dirty="0"/>
              <a:t>['</a:t>
            </a:r>
            <a:r>
              <a:rPr lang="en-US" sz="2400" dirty="0" err="1">
                <a:solidFill>
                  <a:srgbClr val="FF0000"/>
                </a:solidFill>
              </a:rPr>
              <a:t>firstName</a:t>
            </a:r>
            <a:r>
              <a:rPr lang="en-US" sz="2400" dirty="0" smtClean="0"/>
              <a:t>'];</a:t>
            </a:r>
          </a:p>
          <a:p>
            <a:endParaRPr lang="en-US" sz="2400" dirty="0"/>
          </a:p>
          <a:p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firstName</a:t>
            </a:r>
            <a:r>
              <a:rPr lang="en-US" sz="2400" dirty="0"/>
              <a:t> = </a:t>
            </a:r>
            <a:r>
              <a:rPr lang="en-US" sz="2400" dirty="0" err="1"/>
              <a:t>localStorage.</a:t>
            </a:r>
            <a:r>
              <a:rPr lang="en-US" sz="2400" dirty="0" err="1">
                <a:solidFill>
                  <a:srgbClr val="FF0000"/>
                </a:solidFill>
              </a:rPr>
              <a:t>firstName</a:t>
            </a:r>
            <a:r>
              <a:rPr lang="en-US" sz="2400" dirty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2158497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LocalStorage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localStorage</a:t>
            </a:r>
            <a:r>
              <a:rPr lang="en-US" dirty="0"/>
              <a:t> object provides much more </a:t>
            </a:r>
            <a:r>
              <a:rPr lang="en-US" dirty="0" smtClean="0"/>
              <a:t>space. Modern </a:t>
            </a:r>
            <a:r>
              <a:rPr lang="en-US" dirty="0"/>
              <a:t>browsers support a minimum of 5 MB of data</a:t>
            </a:r>
          </a:p>
        </p:txBody>
      </p:sp>
    </p:spTree>
    <p:extLst>
      <p:ext uri="{BB962C8B-B14F-4D97-AF65-F5344CB8AC3E}">
        <p14:creationId xmlns:p14="http://schemas.microsoft.com/office/powerpoint/2010/main" val="2530118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LocalStorage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48680"/>
          </a:xfrm>
        </p:spPr>
        <p:txBody>
          <a:bodyPr>
            <a:normAutofit/>
          </a:bodyPr>
          <a:lstStyle/>
          <a:p>
            <a:r>
              <a:rPr lang="en-US" dirty="0"/>
              <a:t>Storing complex </a:t>
            </a:r>
            <a:r>
              <a:rPr lang="en-US" dirty="0" smtClean="0"/>
              <a:t>objects</a:t>
            </a:r>
          </a:p>
        </p:txBody>
      </p:sp>
      <p:sp>
        <p:nvSpPr>
          <p:cNvPr id="4" name="Rectangle 3"/>
          <p:cNvSpPr/>
          <p:nvPr/>
        </p:nvSpPr>
        <p:spPr>
          <a:xfrm>
            <a:off x="467544" y="2636912"/>
            <a:ext cx="8208912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err="1"/>
              <a:t>var</a:t>
            </a:r>
            <a:r>
              <a:rPr lang="en-US" sz="2400" dirty="0"/>
              <a:t> person = { </a:t>
            </a:r>
            <a:r>
              <a:rPr lang="en-US" sz="2400" dirty="0" err="1"/>
              <a:t>firstName</a:t>
            </a:r>
            <a:r>
              <a:rPr lang="en-US" sz="2400" dirty="0"/>
              <a:t>: 'Glenn', </a:t>
            </a:r>
            <a:r>
              <a:rPr lang="en-US" sz="2400" dirty="0" err="1"/>
              <a:t>lastName</a:t>
            </a:r>
            <a:r>
              <a:rPr lang="en-US" sz="2400" dirty="0"/>
              <a:t>: 'Johnson' }; </a:t>
            </a:r>
          </a:p>
          <a:p>
            <a:r>
              <a:rPr lang="en-US" sz="2400" dirty="0" err="1"/>
              <a:t>localStorage.setItem</a:t>
            </a:r>
            <a:r>
              <a:rPr lang="en-US" sz="2400" dirty="0"/>
              <a:t>('</a:t>
            </a:r>
            <a:r>
              <a:rPr lang="en-US" sz="2400" dirty="0" err="1"/>
              <a:t>glenn</a:t>
            </a:r>
            <a:r>
              <a:rPr lang="en-US" sz="2400" dirty="0"/>
              <a:t>', </a:t>
            </a:r>
            <a:r>
              <a:rPr lang="en-US" sz="2400" dirty="0" err="1">
                <a:solidFill>
                  <a:srgbClr val="FF0000"/>
                </a:solidFill>
              </a:rPr>
              <a:t>JSON.stringify</a:t>
            </a:r>
            <a:r>
              <a:rPr lang="en-US" sz="2400" dirty="0"/>
              <a:t>(person</a:t>
            </a:r>
            <a:r>
              <a:rPr lang="en-US" sz="2400" dirty="0" smtClean="0"/>
              <a:t>));</a:t>
            </a:r>
          </a:p>
          <a:p>
            <a:endParaRPr lang="en-US" sz="2400" dirty="0"/>
          </a:p>
          <a:p>
            <a:r>
              <a:rPr lang="en-US" sz="2400" dirty="0" err="1"/>
              <a:t>var</a:t>
            </a:r>
            <a:r>
              <a:rPr lang="en-US" sz="2400" dirty="0"/>
              <a:t> person = </a:t>
            </a:r>
            <a:r>
              <a:rPr lang="en-US" sz="2400" dirty="0" err="1">
                <a:solidFill>
                  <a:srgbClr val="FF0000"/>
                </a:solidFill>
              </a:rPr>
              <a:t>JSON.parse</a:t>
            </a:r>
            <a:r>
              <a:rPr lang="en-US" sz="2400" dirty="0"/>
              <a:t>(</a:t>
            </a:r>
            <a:r>
              <a:rPr lang="en-US" sz="2400" dirty="0" err="1"/>
              <a:t>localStorage.getItem</a:t>
            </a:r>
            <a:r>
              <a:rPr lang="en-US" sz="2400" dirty="0"/>
              <a:t>('</a:t>
            </a:r>
            <a:r>
              <a:rPr lang="en-US" sz="2400" dirty="0" err="1"/>
              <a:t>glenn</a:t>
            </a:r>
            <a:r>
              <a:rPr lang="en-US" sz="2400" dirty="0"/>
              <a:t>')); </a:t>
            </a:r>
          </a:p>
        </p:txBody>
      </p:sp>
    </p:spTree>
    <p:extLst>
      <p:ext uri="{BB962C8B-B14F-4D97-AF65-F5344CB8AC3E}">
        <p14:creationId xmlns:p14="http://schemas.microsoft.com/office/powerpoint/2010/main" val="3047191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LocalStorage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48680"/>
          </a:xfrm>
        </p:spPr>
        <p:txBody>
          <a:bodyPr>
            <a:normAutofit/>
          </a:bodyPr>
          <a:lstStyle/>
          <a:p>
            <a:r>
              <a:rPr lang="en-US" dirty="0"/>
              <a:t>Subscribing to events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67544" y="2636912"/>
            <a:ext cx="8208912" cy="26776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function </a:t>
            </a:r>
            <a:r>
              <a:rPr lang="en-US" sz="2400" dirty="0" err="1"/>
              <a:t>respondToChange</a:t>
            </a:r>
            <a:r>
              <a:rPr lang="en-US" sz="2400" dirty="0"/>
              <a:t>(e) { </a:t>
            </a:r>
          </a:p>
          <a:p>
            <a:r>
              <a:rPr lang="en-US" sz="2400" dirty="0"/>
              <a:t>   alert(</a:t>
            </a:r>
            <a:r>
              <a:rPr lang="en-US" sz="2400" dirty="0" err="1"/>
              <a:t>e.newValue</a:t>
            </a:r>
            <a:r>
              <a:rPr lang="en-US" sz="2400" dirty="0"/>
              <a:t>); </a:t>
            </a:r>
          </a:p>
          <a:p>
            <a:r>
              <a:rPr lang="en-US" sz="2400" dirty="0"/>
              <a:t>} </a:t>
            </a:r>
          </a:p>
          <a:p>
            <a:r>
              <a:rPr lang="en-US" sz="2400" dirty="0" err="1"/>
              <a:t>window.addEventListener</a:t>
            </a:r>
            <a:r>
              <a:rPr lang="en-US" sz="2400" dirty="0"/>
              <a:t>('storage', </a:t>
            </a:r>
            <a:r>
              <a:rPr lang="en-US" sz="2400" dirty="0" err="1" smtClean="0"/>
              <a:t>respondToChange</a:t>
            </a:r>
            <a:r>
              <a:rPr lang="en-US" sz="2400" dirty="0" smtClean="0"/>
              <a:t>);</a:t>
            </a:r>
          </a:p>
          <a:p>
            <a:endParaRPr lang="en-US" sz="2400" dirty="0"/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//trigger</a:t>
            </a:r>
          </a:p>
          <a:p>
            <a:r>
              <a:rPr lang="en-US" sz="2400" dirty="0" err="1"/>
              <a:t>localStorage.setItem</a:t>
            </a:r>
            <a:r>
              <a:rPr lang="en-US" sz="2400" dirty="0"/>
              <a:t>('name', 'Glenn');</a:t>
            </a:r>
          </a:p>
        </p:txBody>
      </p:sp>
    </p:spTree>
    <p:extLst>
      <p:ext uri="{BB962C8B-B14F-4D97-AF65-F5344CB8AC3E}">
        <p14:creationId xmlns:p14="http://schemas.microsoft.com/office/powerpoint/2010/main" val="531072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326" y="1484784"/>
            <a:ext cx="605790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8570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676</Words>
  <Application>Microsoft Office PowerPoint</Application>
  <PresentationFormat>全屏显示(4:3)</PresentationFormat>
  <Paragraphs>214</Paragraphs>
  <Slides>18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Storage</vt:lpstr>
      <vt:lpstr>Topic</vt:lpstr>
      <vt:lpstr>Cookie</vt:lpstr>
      <vt:lpstr>LocalStorage</vt:lpstr>
      <vt:lpstr>LocalStorage</vt:lpstr>
      <vt:lpstr>LocalStorage</vt:lpstr>
      <vt:lpstr>LocalStorage</vt:lpstr>
      <vt:lpstr>LocalStorage</vt:lpstr>
      <vt:lpstr>Exercise</vt:lpstr>
      <vt:lpstr>SessionStorage</vt:lpstr>
      <vt:lpstr>Web SQL</vt:lpstr>
      <vt:lpstr>Web SQL</vt:lpstr>
      <vt:lpstr>IndexedDB</vt:lpstr>
      <vt:lpstr>IndexedDB</vt:lpstr>
      <vt:lpstr>IndexedDB</vt:lpstr>
      <vt:lpstr>IndexedDB</vt:lpstr>
      <vt:lpstr>File System API</vt:lpstr>
      <vt:lpstr>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suek</dc:creator>
  <cp:lastModifiedBy>Zhou Parker</cp:lastModifiedBy>
  <cp:revision>104</cp:revision>
  <dcterms:created xsi:type="dcterms:W3CDTF">2014-12-06T03:00:41Z</dcterms:created>
  <dcterms:modified xsi:type="dcterms:W3CDTF">2014-12-07T03:58:14Z</dcterms:modified>
</cp:coreProperties>
</file>