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258" r:id="rId4"/>
    <p:sldId id="259" r:id="rId5"/>
    <p:sldId id="316" r:id="rId6"/>
    <p:sldId id="260" r:id="rId7"/>
    <p:sldId id="262" r:id="rId8"/>
    <p:sldId id="263" r:id="rId9"/>
    <p:sldId id="264" r:id="rId10"/>
    <p:sldId id="261" r:id="rId11"/>
    <p:sldId id="265" r:id="rId12"/>
    <p:sldId id="266" r:id="rId13"/>
    <p:sldId id="269" r:id="rId14"/>
    <p:sldId id="270" r:id="rId15"/>
    <p:sldId id="271" r:id="rId16"/>
    <p:sldId id="272" r:id="rId17"/>
    <p:sldId id="273" r:id="rId18"/>
    <p:sldId id="268" r:id="rId19"/>
    <p:sldId id="274" r:id="rId20"/>
    <p:sldId id="275" r:id="rId21"/>
    <p:sldId id="276" r:id="rId22"/>
    <p:sldId id="277" r:id="rId23"/>
    <p:sldId id="278" r:id="rId24"/>
    <p:sldId id="279" r:id="rId25"/>
    <p:sldId id="283" r:id="rId26"/>
    <p:sldId id="284" r:id="rId27"/>
    <p:sldId id="280" r:id="rId28"/>
    <p:sldId id="281" r:id="rId29"/>
    <p:sldId id="282" r:id="rId30"/>
    <p:sldId id="285" r:id="rId31"/>
    <p:sldId id="287" r:id="rId32"/>
    <p:sldId id="288" r:id="rId33"/>
    <p:sldId id="290" r:id="rId34"/>
    <p:sldId id="289" r:id="rId35"/>
    <p:sldId id="291" r:id="rId36"/>
    <p:sldId id="292" r:id="rId37"/>
    <p:sldId id="293" r:id="rId38"/>
    <p:sldId id="298" r:id="rId39"/>
    <p:sldId id="295" r:id="rId40"/>
    <p:sldId id="300" r:id="rId41"/>
    <p:sldId id="297" r:id="rId42"/>
    <p:sldId id="299" r:id="rId43"/>
    <p:sldId id="296" r:id="rId44"/>
    <p:sldId id="301" r:id="rId45"/>
    <p:sldId id="302" r:id="rId46"/>
    <p:sldId id="303" r:id="rId47"/>
    <p:sldId id="314" r:id="rId48"/>
    <p:sldId id="306" r:id="rId49"/>
    <p:sldId id="307" r:id="rId50"/>
    <p:sldId id="308" r:id="rId51"/>
    <p:sldId id="304" r:id="rId52"/>
    <p:sldId id="312" r:id="rId53"/>
    <p:sldId id="309" r:id="rId54"/>
    <p:sldId id="313" r:id="rId55"/>
    <p:sldId id="310" r:id="rId56"/>
    <p:sldId id="311" r:id="rId57"/>
    <p:sldId id="315" r:id="rId5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B615441-DAB0-4175-AD9C-FF2A1389650C}">
          <p14:sldIdLst>
            <p14:sldId id="256"/>
            <p14:sldId id="257"/>
            <p14:sldId id="258"/>
            <p14:sldId id="259"/>
            <p14:sldId id="316"/>
            <p14:sldId id="260"/>
            <p14:sldId id="262"/>
            <p14:sldId id="263"/>
            <p14:sldId id="264"/>
            <p14:sldId id="261"/>
            <p14:sldId id="265"/>
            <p14:sldId id="266"/>
            <p14:sldId id="269"/>
            <p14:sldId id="270"/>
            <p14:sldId id="271"/>
            <p14:sldId id="272"/>
            <p14:sldId id="273"/>
            <p14:sldId id="268"/>
            <p14:sldId id="274"/>
            <p14:sldId id="275"/>
            <p14:sldId id="276"/>
            <p14:sldId id="277"/>
            <p14:sldId id="278"/>
            <p14:sldId id="279"/>
            <p14:sldId id="283"/>
            <p14:sldId id="284"/>
            <p14:sldId id="280"/>
            <p14:sldId id="281"/>
            <p14:sldId id="282"/>
            <p14:sldId id="285"/>
            <p14:sldId id="287"/>
            <p14:sldId id="288"/>
            <p14:sldId id="290"/>
            <p14:sldId id="289"/>
            <p14:sldId id="291"/>
            <p14:sldId id="292"/>
            <p14:sldId id="293"/>
            <p14:sldId id="298"/>
            <p14:sldId id="295"/>
            <p14:sldId id="300"/>
            <p14:sldId id="297"/>
            <p14:sldId id="299"/>
            <p14:sldId id="296"/>
            <p14:sldId id="301"/>
            <p14:sldId id="302"/>
            <p14:sldId id="303"/>
            <p14:sldId id="314"/>
            <p14:sldId id="306"/>
            <p14:sldId id="307"/>
            <p14:sldId id="308"/>
            <p14:sldId id="304"/>
            <p14:sldId id="312"/>
            <p14:sldId id="309"/>
            <p14:sldId id="313"/>
            <p14:sldId id="310"/>
            <p14:sldId id="311"/>
            <p14:sldId id="31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68" autoAdjust="0"/>
    <p:restoredTop sz="91328" autoAdjust="0"/>
  </p:normalViewPr>
  <p:slideViewPr>
    <p:cSldViewPr>
      <p:cViewPr>
        <p:scale>
          <a:sx n="75" d="100"/>
          <a:sy n="75" d="100"/>
        </p:scale>
        <p:origin x="-582" y="15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6DF63A-6DEE-48D8-8BE9-099E5948A2A7}" type="datetimeFigureOut">
              <a:rPr lang="zh-CN" altLang="en-US" smtClean="0"/>
              <a:t>2014/12/8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BC17A3-021D-4870-87A9-D48B4BBB4FFE}" type="slidenum">
              <a:rPr lang="zh-CN" altLang="en-US" smtClean="0"/>
              <a:t>‹#›</a:t>
            </a:fld>
            <a:endParaRPr lang="zh-CN" altLang="en-US"/>
          </a:p>
        </p:txBody>
      </p:sp>
    </p:spTree>
    <p:extLst>
      <p:ext uri="{BB962C8B-B14F-4D97-AF65-F5344CB8AC3E}">
        <p14:creationId xmlns:p14="http://schemas.microsoft.com/office/powerpoint/2010/main" val="80994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1996</a:t>
            </a:r>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3</a:t>
            </a:fld>
            <a:endParaRPr lang="zh-CN" altLang="en-US"/>
          </a:p>
        </p:txBody>
      </p:sp>
    </p:spTree>
    <p:extLst>
      <p:ext uri="{BB962C8B-B14F-4D97-AF65-F5344CB8AC3E}">
        <p14:creationId xmlns:p14="http://schemas.microsoft.com/office/powerpoint/2010/main" val="3830310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usually means its self</a:t>
            </a:r>
          </a:p>
          <a:p>
            <a:r>
              <a:rPr lang="en-US" altLang="zh-CN" dirty="0" smtClean="0"/>
              <a:t>:: select </a:t>
            </a:r>
            <a:r>
              <a:rPr lang="en-US" altLang="zh-CN" baseline="0" dirty="0" smtClean="0"/>
              <a:t>something of it or something in it</a:t>
            </a:r>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12</a:t>
            </a:fld>
            <a:endParaRPr lang="zh-CN" altLang="en-US"/>
          </a:p>
        </p:txBody>
      </p:sp>
    </p:spTree>
    <p:extLst>
      <p:ext uri="{BB962C8B-B14F-4D97-AF65-F5344CB8AC3E}">
        <p14:creationId xmlns:p14="http://schemas.microsoft.com/office/powerpoint/2010/main" val="1848316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  Record the number of id attributes in the selector.</a:t>
            </a:r>
          </a:p>
          <a:p>
            <a:r>
              <a:rPr lang="en-US" altLang="zh-CN" dirty="0" smtClean="0"/>
              <a:t>b  Record the quantity of class selectors, attributes selectors, and pseudo classes.</a:t>
            </a:r>
          </a:p>
          <a:p>
            <a:r>
              <a:rPr lang="en-US" altLang="zh-CN" dirty="0" smtClean="0"/>
              <a:t>c  Record the quantity of element names in the selector</a:t>
            </a:r>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14</a:t>
            </a:fld>
            <a:endParaRPr lang="zh-CN" altLang="en-US"/>
          </a:p>
        </p:txBody>
      </p:sp>
    </p:spTree>
    <p:extLst>
      <p:ext uri="{BB962C8B-B14F-4D97-AF65-F5344CB8AC3E}">
        <p14:creationId xmlns:p14="http://schemas.microsoft.com/office/powerpoint/2010/main" val="2063202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15</a:t>
            </a:fld>
            <a:endParaRPr lang="zh-CN" altLang="en-US"/>
          </a:p>
        </p:txBody>
      </p:sp>
    </p:spTree>
    <p:extLst>
      <p:ext uri="{BB962C8B-B14F-4D97-AF65-F5344CB8AC3E}">
        <p14:creationId xmlns:p14="http://schemas.microsoft.com/office/powerpoint/2010/main" val="1815558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16</a:t>
            </a:fld>
            <a:endParaRPr lang="zh-CN" altLang="en-US"/>
          </a:p>
        </p:txBody>
      </p:sp>
    </p:spTree>
    <p:extLst>
      <p:ext uri="{BB962C8B-B14F-4D97-AF65-F5344CB8AC3E}">
        <p14:creationId xmlns:p14="http://schemas.microsoft.com/office/powerpoint/2010/main" val="1815558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17</a:t>
            </a:fld>
            <a:endParaRPr lang="zh-CN" altLang="en-US"/>
          </a:p>
        </p:txBody>
      </p:sp>
    </p:spTree>
    <p:extLst>
      <p:ext uri="{BB962C8B-B14F-4D97-AF65-F5344CB8AC3E}">
        <p14:creationId xmlns:p14="http://schemas.microsoft.com/office/powerpoint/2010/main" val="1815558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18</a:t>
            </a:fld>
            <a:endParaRPr lang="zh-CN" altLang="en-US"/>
          </a:p>
        </p:txBody>
      </p:sp>
    </p:spTree>
    <p:extLst>
      <p:ext uri="{BB962C8B-B14F-4D97-AF65-F5344CB8AC3E}">
        <p14:creationId xmlns:p14="http://schemas.microsoft.com/office/powerpoint/2010/main" val="2510310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zoom:</a:t>
            </a:r>
            <a:r>
              <a:rPr lang="en-US" altLang="zh-CN" sz="1200" kern="1200" dirty="0" smtClean="0">
                <a:solidFill>
                  <a:schemeClr val="tx1"/>
                </a:solidFill>
                <a:effectLst/>
                <a:latin typeface="+mn-lt"/>
                <a:ea typeface="+mn-ea"/>
                <a:cs typeface="+mn-cs"/>
              </a:rPr>
              <a:t> 1</a:t>
            </a:r>
            <a:r>
              <a:rPr lang="en-US" altLang="zh-CN" dirty="0" smtClean="0">
                <a:effectLst/>
              </a:rPr>
              <a:t>; </a:t>
            </a:r>
          </a:p>
          <a:p>
            <a:r>
              <a:rPr lang="en-US" altLang="zh-CN" dirty="0" smtClean="0">
                <a:effectLst/>
              </a:rPr>
              <a:t>filter:</a:t>
            </a:r>
            <a:r>
              <a:rPr lang="en-US" altLang="zh-CN" sz="1200" kern="1200" dirty="0" smtClean="0">
                <a:solidFill>
                  <a:schemeClr val="tx1"/>
                </a:solidFill>
                <a:effectLst/>
                <a:latin typeface="+mn-lt"/>
                <a:ea typeface="+mn-ea"/>
                <a:cs typeface="+mn-cs"/>
              </a:rPr>
              <a:t> alpha(opacity=50)</a:t>
            </a:r>
            <a:r>
              <a:rPr lang="en-US" altLang="zh-CN" dirty="0" smtClean="0">
                <a:effectLst/>
              </a:rPr>
              <a:t>;</a:t>
            </a:r>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19</a:t>
            </a:fld>
            <a:endParaRPr lang="zh-CN" altLang="en-US"/>
          </a:p>
        </p:txBody>
      </p:sp>
    </p:spTree>
    <p:extLst>
      <p:ext uri="{BB962C8B-B14F-4D97-AF65-F5344CB8AC3E}">
        <p14:creationId xmlns:p14="http://schemas.microsoft.com/office/powerpoint/2010/main" val="2510310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Finish-stroke</a:t>
            </a:r>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20</a:t>
            </a:fld>
            <a:endParaRPr lang="zh-CN" altLang="en-US"/>
          </a:p>
        </p:txBody>
      </p:sp>
    </p:spTree>
    <p:extLst>
      <p:ext uri="{BB962C8B-B14F-4D97-AF65-F5344CB8AC3E}">
        <p14:creationId xmlns:p14="http://schemas.microsoft.com/office/powerpoint/2010/main" val="3974781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21</a:t>
            </a:fld>
            <a:endParaRPr lang="zh-CN" altLang="en-US"/>
          </a:p>
        </p:txBody>
      </p:sp>
    </p:spTree>
    <p:extLst>
      <p:ext uri="{BB962C8B-B14F-4D97-AF65-F5344CB8AC3E}">
        <p14:creationId xmlns:p14="http://schemas.microsoft.com/office/powerpoint/2010/main" val="3974781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22</a:t>
            </a:fld>
            <a:endParaRPr lang="zh-CN" altLang="en-US"/>
          </a:p>
        </p:txBody>
      </p:sp>
    </p:spTree>
    <p:extLst>
      <p:ext uri="{BB962C8B-B14F-4D97-AF65-F5344CB8AC3E}">
        <p14:creationId xmlns:p14="http://schemas.microsoft.com/office/powerpoint/2010/main" val="3974781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 few secondary features hold back the whole specification ,In order to accelerate the standardization of non-problematic features. divided CSS in smaller components called </a:t>
            </a:r>
            <a:r>
              <a:rPr lang="en-US" altLang="zh-CN" sz="1200" b="0" i="1" kern="1200" dirty="0" smtClean="0">
                <a:solidFill>
                  <a:schemeClr val="tx1"/>
                </a:solidFill>
                <a:effectLst/>
                <a:latin typeface="+mn-lt"/>
                <a:ea typeface="+mn-ea"/>
                <a:cs typeface="+mn-cs"/>
              </a:rPr>
              <a:t>modules,</a:t>
            </a:r>
            <a:r>
              <a:rPr lang="en-US" altLang="zh-CN" sz="1200" b="0" i="0" kern="1200" dirty="0" smtClean="0">
                <a:solidFill>
                  <a:schemeClr val="tx1"/>
                </a:solidFill>
                <a:effectLst/>
                <a:latin typeface="+mn-lt"/>
                <a:ea typeface="+mn-ea"/>
                <a:cs typeface="+mn-cs"/>
              </a:rPr>
              <a:t>  Each of these modules is now an independent part of the language and moves towards standardization at its own pace</a:t>
            </a:r>
            <a:endParaRPr lang="en-US" altLang="zh-CN" dirty="0" smtClean="0"/>
          </a:p>
          <a:p>
            <a:r>
              <a:rPr lang="en-US" altLang="zh-CN" dirty="0" smtClean="0"/>
              <a:t>http://www.w3.org/Style/CSS/current-work</a:t>
            </a:r>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4</a:t>
            </a:fld>
            <a:endParaRPr lang="zh-CN" altLang="en-US"/>
          </a:p>
        </p:txBody>
      </p:sp>
    </p:spTree>
    <p:extLst>
      <p:ext uri="{BB962C8B-B14F-4D97-AF65-F5344CB8AC3E}">
        <p14:creationId xmlns:p14="http://schemas.microsoft.com/office/powerpoint/2010/main" val="1907811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font-style font-variant font-weight font-size/line-height font-family</a:t>
            </a:r>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23</a:t>
            </a:fld>
            <a:endParaRPr lang="zh-CN" altLang="en-US"/>
          </a:p>
        </p:txBody>
      </p:sp>
    </p:spTree>
    <p:extLst>
      <p:ext uri="{BB962C8B-B14F-4D97-AF65-F5344CB8AC3E}">
        <p14:creationId xmlns:p14="http://schemas.microsoft.com/office/powerpoint/2010/main" val="3974781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24</a:t>
            </a:fld>
            <a:endParaRPr lang="zh-CN" altLang="en-US"/>
          </a:p>
        </p:txBody>
      </p:sp>
    </p:spTree>
    <p:extLst>
      <p:ext uri="{BB962C8B-B14F-4D97-AF65-F5344CB8AC3E}">
        <p14:creationId xmlns:p14="http://schemas.microsoft.com/office/powerpoint/2010/main" val="3974781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You can not</a:t>
            </a:r>
            <a:r>
              <a:rPr lang="en-US" altLang="zh-CN" baseline="0" dirty="0" smtClean="0"/>
              <a:t> control the column’s width</a:t>
            </a:r>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25</a:t>
            </a:fld>
            <a:endParaRPr lang="zh-CN" altLang="en-US"/>
          </a:p>
        </p:txBody>
      </p:sp>
    </p:spTree>
    <p:extLst>
      <p:ext uri="{BB962C8B-B14F-4D97-AF65-F5344CB8AC3E}">
        <p14:creationId xmlns:p14="http://schemas.microsoft.com/office/powerpoint/2010/main" val="130328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example</a:t>
            </a:r>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27</a:t>
            </a:fld>
            <a:endParaRPr lang="zh-CN" altLang="en-US"/>
          </a:p>
        </p:txBody>
      </p:sp>
    </p:spTree>
    <p:extLst>
      <p:ext uri="{BB962C8B-B14F-4D97-AF65-F5344CB8AC3E}">
        <p14:creationId xmlns:p14="http://schemas.microsoft.com/office/powerpoint/2010/main" val="26053156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example</a:t>
            </a:r>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28</a:t>
            </a:fld>
            <a:endParaRPr lang="zh-CN" altLang="en-US"/>
          </a:p>
        </p:txBody>
      </p:sp>
    </p:spTree>
    <p:extLst>
      <p:ext uri="{BB962C8B-B14F-4D97-AF65-F5344CB8AC3E}">
        <p14:creationId xmlns:p14="http://schemas.microsoft.com/office/powerpoint/2010/main" val="13012954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31</a:t>
            </a:fld>
            <a:endParaRPr lang="zh-CN" altLang="en-US"/>
          </a:p>
        </p:txBody>
      </p:sp>
    </p:spTree>
    <p:extLst>
      <p:ext uri="{BB962C8B-B14F-4D97-AF65-F5344CB8AC3E}">
        <p14:creationId xmlns:p14="http://schemas.microsoft.com/office/powerpoint/2010/main" val="26023999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32</a:t>
            </a:fld>
            <a:endParaRPr lang="zh-CN" altLang="en-US"/>
          </a:p>
        </p:txBody>
      </p:sp>
    </p:spTree>
    <p:extLst>
      <p:ext uri="{BB962C8B-B14F-4D97-AF65-F5344CB8AC3E}">
        <p14:creationId xmlns:p14="http://schemas.microsoft.com/office/powerpoint/2010/main" val="24732463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34</a:t>
            </a:fld>
            <a:endParaRPr lang="zh-CN" altLang="en-US"/>
          </a:p>
        </p:txBody>
      </p:sp>
    </p:spTree>
    <p:extLst>
      <p:ext uri="{BB962C8B-B14F-4D97-AF65-F5344CB8AC3E}">
        <p14:creationId xmlns:p14="http://schemas.microsoft.com/office/powerpoint/2010/main" val="24732463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35</a:t>
            </a:fld>
            <a:endParaRPr lang="zh-CN" altLang="en-US"/>
          </a:p>
        </p:txBody>
      </p:sp>
    </p:spTree>
    <p:extLst>
      <p:ext uri="{BB962C8B-B14F-4D97-AF65-F5344CB8AC3E}">
        <p14:creationId xmlns:p14="http://schemas.microsoft.com/office/powerpoint/2010/main" val="24732463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Have a try</a:t>
            </a:r>
          </a:p>
          <a:p>
            <a:r>
              <a:rPr lang="en-US" altLang="zh-CN" dirty="0" smtClean="0"/>
              <a:t>Layout with fixed width</a:t>
            </a:r>
          </a:p>
          <a:p>
            <a:r>
              <a:rPr lang="en-US" altLang="zh-CN" dirty="0" smtClean="0"/>
              <a:t>Add</a:t>
            </a:r>
            <a:r>
              <a:rPr lang="en-US" altLang="zh-CN" baseline="0" dirty="0" smtClean="0"/>
              <a:t> a </a:t>
            </a:r>
            <a:r>
              <a:rPr lang="en-US" altLang="zh-CN" baseline="0" dirty="0" err="1" smtClean="0"/>
              <a:t>border,and</a:t>
            </a:r>
            <a:r>
              <a:rPr lang="en-US" altLang="zh-CN" baseline="0" dirty="0" smtClean="0"/>
              <a:t> see the box-sizing problem</a:t>
            </a:r>
          </a:p>
          <a:p>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36</a:t>
            </a:fld>
            <a:endParaRPr lang="zh-CN" altLang="en-US"/>
          </a:p>
        </p:txBody>
      </p:sp>
    </p:spTree>
    <p:extLst>
      <p:ext uri="{BB962C8B-B14F-4D97-AF65-F5344CB8AC3E}">
        <p14:creationId xmlns:p14="http://schemas.microsoft.com/office/powerpoint/2010/main" val="3896656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 Working Draft is a document that W3C has published for review by the community, including W3C Members, the public, and other technical organizations. Some, but not all, Working Drafts are meant to advance to Recommendation</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 Candidate Recommendation is a document that W3C believes has been widely reviewed and satisfies the Working Group's technical requirements. W3C publishes a Candidate Recommendation to gather implementation experience.</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after wide review for technical soundness and </a:t>
            </a:r>
            <a:r>
              <a:rPr lang="en-US" altLang="zh-CN" sz="1200" b="0" i="0" kern="1200" dirty="0" err="1" smtClean="0">
                <a:solidFill>
                  <a:schemeClr val="tx1"/>
                </a:solidFill>
                <a:effectLst/>
                <a:latin typeface="+mn-lt"/>
                <a:ea typeface="+mn-ea"/>
                <a:cs typeface="+mn-cs"/>
              </a:rPr>
              <a:t>implementability</a:t>
            </a:r>
            <a:r>
              <a:rPr lang="en-US" altLang="zh-CN" sz="1200" b="0" i="0" kern="1200" dirty="0" smtClean="0">
                <a:solidFill>
                  <a:schemeClr val="tx1"/>
                </a:solidFill>
                <a:effectLst/>
                <a:latin typeface="+mn-lt"/>
                <a:ea typeface="+mn-ea"/>
                <a:cs typeface="+mn-cs"/>
              </a:rPr>
              <a:t>, W3C has sent to the W3C Advisory Committee for final endorsement.</a:t>
            </a:r>
          </a:p>
          <a:p>
            <a:endParaRPr lang="en-US" altLang="zh-CN" dirty="0" smtClean="0"/>
          </a:p>
          <a:p>
            <a:r>
              <a:rPr lang="en-US" altLang="zh-CN" dirty="0" smtClean="0"/>
              <a:t>Formal release</a:t>
            </a:r>
            <a:r>
              <a:rPr lang="en-US" altLang="zh-CN" baseline="0" dirty="0" smtClean="0"/>
              <a:t> of the publication</a:t>
            </a:r>
            <a:r>
              <a:rPr lang="zh-CN" altLang="en-US" baseline="0" dirty="0" smtClean="0"/>
              <a:t>，</a:t>
            </a:r>
            <a:r>
              <a:rPr lang="en-US" altLang="zh-CN" sz="1200" b="0" i="0" kern="1200" dirty="0" smtClean="0">
                <a:solidFill>
                  <a:schemeClr val="tx1"/>
                </a:solidFill>
                <a:effectLst/>
                <a:latin typeface="+mn-lt"/>
                <a:ea typeface="+mn-ea"/>
                <a:cs typeface="+mn-cs"/>
              </a:rPr>
              <a:t>W3C recommends the wide deployment of its Recommendations</a:t>
            </a:r>
            <a:endParaRPr lang="zh-CN" altLang="en-US" dirty="0"/>
          </a:p>
        </p:txBody>
      </p:sp>
      <p:sp>
        <p:nvSpPr>
          <p:cNvPr id="4" name="灯片编号占位符 3"/>
          <p:cNvSpPr>
            <a:spLocks noGrp="1"/>
          </p:cNvSpPr>
          <p:nvPr>
            <p:ph type="sldNum" sz="quarter" idx="10"/>
          </p:nvPr>
        </p:nvSpPr>
        <p:spPr/>
        <p:txBody>
          <a:bodyPr/>
          <a:lstStyle/>
          <a:p>
            <a:fld id="{6B27E975-413A-4B82-8CDF-65D2D23BC6BE}" type="slidenum">
              <a:rPr lang="zh-CN" altLang="en-US" smtClean="0"/>
              <a:t>5</a:t>
            </a:fld>
            <a:endParaRPr lang="zh-CN" altLang="en-US"/>
          </a:p>
        </p:txBody>
      </p:sp>
    </p:spTree>
    <p:extLst>
      <p:ext uri="{BB962C8B-B14F-4D97-AF65-F5344CB8AC3E}">
        <p14:creationId xmlns:p14="http://schemas.microsoft.com/office/powerpoint/2010/main" val="3152555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37</a:t>
            </a:fld>
            <a:endParaRPr lang="zh-CN" altLang="en-US"/>
          </a:p>
        </p:txBody>
      </p:sp>
    </p:spTree>
    <p:extLst>
      <p:ext uri="{BB962C8B-B14F-4D97-AF65-F5344CB8AC3E}">
        <p14:creationId xmlns:p14="http://schemas.microsoft.com/office/powerpoint/2010/main" val="27585363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&lt;div id=</a:t>
            </a:r>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44</a:t>
            </a:fld>
            <a:endParaRPr lang="zh-CN" altLang="en-US"/>
          </a:p>
        </p:txBody>
      </p:sp>
    </p:spTree>
    <p:extLst>
      <p:ext uri="{BB962C8B-B14F-4D97-AF65-F5344CB8AC3E}">
        <p14:creationId xmlns:p14="http://schemas.microsoft.com/office/powerpoint/2010/main" val="20616594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45</a:t>
            </a:fld>
            <a:endParaRPr lang="zh-CN" altLang="en-US"/>
          </a:p>
        </p:txBody>
      </p:sp>
    </p:spTree>
    <p:extLst>
      <p:ext uri="{BB962C8B-B14F-4D97-AF65-F5344CB8AC3E}">
        <p14:creationId xmlns:p14="http://schemas.microsoft.com/office/powerpoint/2010/main" val="37525473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Try</a:t>
            </a:r>
            <a:r>
              <a:rPr lang="en-US" altLang="zh-CN" baseline="0" dirty="0" smtClean="0"/>
              <a:t> to fix a checkbox style</a:t>
            </a:r>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47</a:t>
            </a:fld>
            <a:endParaRPr lang="zh-CN" altLang="en-US"/>
          </a:p>
        </p:txBody>
      </p:sp>
    </p:spTree>
    <p:extLst>
      <p:ext uri="{BB962C8B-B14F-4D97-AF65-F5344CB8AC3E}">
        <p14:creationId xmlns:p14="http://schemas.microsoft.com/office/powerpoint/2010/main" val="2417873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 For example, a document may use sans-serif fonts when displayed on a screen and serif fonts when printed.</a:t>
            </a:r>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48</a:t>
            </a:fld>
            <a:endParaRPr lang="zh-CN" altLang="en-US"/>
          </a:p>
        </p:txBody>
      </p:sp>
    </p:spTree>
    <p:extLst>
      <p:ext uri="{BB962C8B-B14F-4D97-AF65-F5344CB8AC3E}">
        <p14:creationId xmlns:p14="http://schemas.microsoft.com/office/powerpoint/2010/main" val="7745846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 For example, a document may use sans-serif fonts when displayed on a screen and serif fonts when printed.</a:t>
            </a:r>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49</a:t>
            </a:fld>
            <a:endParaRPr lang="zh-CN" altLang="en-US"/>
          </a:p>
        </p:txBody>
      </p:sp>
    </p:spTree>
    <p:extLst>
      <p:ext uri="{BB962C8B-B14F-4D97-AF65-F5344CB8AC3E}">
        <p14:creationId xmlns:p14="http://schemas.microsoft.com/office/powerpoint/2010/main" val="7745846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 For example, a document may use sans-serif fonts when displayed on a screen and serif fonts when printed.</a:t>
            </a:r>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50</a:t>
            </a:fld>
            <a:endParaRPr lang="zh-CN" altLang="en-US"/>
          </a:p>
        </p:txBody>
      </p:sp>
    </p:spTree>
    <p:extLst>
      <p:ext uri="{BB962C8B-B14F-4D97-AF65-F5344CB8AC3E}">
        <p14:creationId xmlns:p14="http://schemas.microsoft.com/office/powerpoint/2010/main" val="7745846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Responsive web design (RWD) is an approach to web design aimed at crafting sites to provide an optimal viewing experience—easy reading and navigation with a minimum of resizing and scrolling—across a wide range of devices (from desktop computer monitors to mobile phones)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http://nartfest.com/</a:t>
            </a:r>
            <a:endParaRPr lang="zh-CN" altLang="en-US" dirty="0" smtClean="0"/>
          </a:p>
        </p:txBody>
      </p:sp>
      <p:sp>
        <p:nvSpPr>
          <p:cNvPr id="4" name="灯片编号占位符 3"/>
          <p:cNvSpPr>
            <a:spLocks noGrp="1"/>
          </p:cNvSpPr>
          <p:nvPr>
            <p:ph type="sldNum" sz="quarter" idx="10"/>
          </p:nvPr>
        </p:nvSpPr>
        <p:spPr/>
        <p:txBody>
          <a:bodyPr/>
          <a:lstStyle/>
          <a:p>
            <a:fld id="{27BC17A3-021D-4870-87A9-D48B4BBB4FFE}" type="slidenum">
              <a:rPr lang="zh-CN" altLang="en-US" smtClean="0"/>
              <a:t>51</a:t>
            </a:fld>
            <a:endParaRPr lang="zh-CN" altLang="en-US"/>
          </a:p>
        </p:txBody>
      </p:sp>
    </p:spTree>
    <p:extLst>
      <p:ext uri="{BB962C8B-B14F-4D97-AF65-F5344CB8AC3E}">
        <p14:creationId xmlns:p14="http://schemas.microsoft.com/office/powerpoint/2010/main" val="12140096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27BC17A3-021D-4870-87A9-D48B4BBB4FFE}" type="slidenum">
              <a:rPr lang="zh-CN" altLang="en-US" smtClean="0"/>
              <a:t>52</a:t>
            </a:fld>
            <a:endParaRPr lang="zh-CN" altLang="en-US"/>
          </a:p>
        </p:txBody>
      </p:sp>
    </p:spTree>
    <p:extLst>
      <p:ext uri="{BB962C8B-B14F-4D97-AF65-F5344CB8AC3E}">
        <p14:creationId xmlns:p14="http://schemas.microsoft.com/office/powerpoint/2010/main" val="12140096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53</a:t>
            </a:fld>
            <a:endParaRPr lang="zh-CN" altLang="en-US"/>
          </a:p>
        </p:txBody>
      </p:sp>
    </p:spTree>
    <p:extLst>
      <p:ext uri="{BB962C8B-B14F-4D97-AF65-F5344CB8AC3E}">
        <p14:creationId xmlns:p14="http://schemas.microsoft.com/office/powerpoint/2010/main" val="923818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Working draft doesn’t mean you</a:t>
            </a:r>
            <a:r>
              <a:rPr lang="en-US" altLang="zh-CN" baseline="0" dirty="0" smtClean="0"/>
              <a:t> are not able to use, and REC </a:t>
            </a:r>
            <a:r>
              <a:rPr lang="en-US" altLang="zh-CN" dirty="0" smtClean="0"/>
              <a:t>doesn’t mean </a:t>
            </a:r>
            <a:r>
              <a:rPr lang="en-US" altLang="zh-CN" baseline="0" dirty="0" smtClean="0"/>
              <a:t>you can use it in any browser!</a:t>
            </a:r>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6</a:t>
            </a:fld>
            <a:endParaRPr lang="zh-CN" altLang="en-US"/>
          </a:p>
        </p:txBody>
      </p:sp>
    </p:spTree>
    <p:extLst>
      <p:ext uri="{BB962C8B-B14F-4D97-AF65-F5344CB8AC3E}">
        <p14:creationId xmlns:p14="http://schemas.microsoft.com/office/powerpoint/2010/main" val="24540463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54</a:t>
            </a:fld>
            <a:endParaRPr lang="zh-CN" altLang="en-US"/>
          </a:p>
        </p:txBody>
      </p:sp>
    </p:spTree>
    <p:extLst>
      <p:ext uri="{BB962C8B-B14F-4D97-AF65-F5344CB8AC3E}">
        <p14:creationId xmlns:p14="http://schemas.microsoft.com/office/powerpoint/2010/main" val="9238186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27BC17A3-021D-4870-87A9-D48B4BBB4FFE}" type="slidenum">
              <a:rPr lang="zh-CN" altLang="en-US" smtClean="0"/>
              <a:t>55</a:t>
            </a:fld>
            <a:endParaRPr lang="zh-CN" altLang="en-US"/>
          </a:p>
        </p:txBody>
      </p:sp>
    </p:spTree>
    <p:extLst>
      <p:ext uri="{BB962C8B-B14F-4D97-AF65-F5344CB8AC3E}">
        <p14:creationId xmlns:p14="http://schemas.microsoft.com/office/powerpoint/2010/main" val="9238186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en-US" altLang="zh-CN" dirty="0" err="1" smtClean="0"/>
              <a:t>webkit-keyframes</a:t>
            </a:r>
            <a:r>
              <a:rPr lang="en-US" altLang="zh-CN" dirty="0" smtClean="0"/>
              <a:t> shake-little{0%{-</a:t>
            </a:r>
            <a:r>
              <a:rPr lang="en-US" altLang="zh-CN" dirty="0" err="1" smtClean="0"/>
              <a:t>webkit-transform:translate</a:t>
            </a:r>
            <a:r>
              <a:rPr lang="en-US" altLang="zh-CN" dirty="0" smtClean="0"/>
              <a:t>(0px, 0px) rotate(0deg)}</a:t>
            </a:r>
          </a:p>
          <a:p>
            <a:r>
              <a:rPr lang="en-US" altLang="zh-CN" dirty="0" smtClean="0"/>
              <a:t>2%{-</a:t>
            </a:r>
            <a:r>
              <a:rPr lang="en-US" altLang="zh-CN" dirty="0" err="1" smtClean="0"/>
              <a:t>webkit-transform:translate</a:t>
            </a:r>
            <a:r>
              <a:rPr lang="en-US" altLang="zh-CN" dirty="0" smtClean="0"/>
              <a:t>(-1px, 0px) rotate(-0.5deg)}</a:t>
            </a:r>
          </a:p>
          <a:p>
            <a:r>
              <a:rPr lang="en-US" altLang="zh-CN" dirty="0" smtClean="0"/>
              <a:t>4%{-</a:t>
            </a:r>
            <a:r>
              <a:rPr lang="en-US" altLang="zh-CN" dirty="0" err="1" smtClean="0"/>
              <a:t>webkit-transform:translate</a:t>
            </a:r>
            <a:r>
              <a:rPr lang="en-US" altLang="zh-CN" dirty="0" smtClean="0"/>
              <a:t>(-1px, -1px) rotate(-0.5deg)}</a:t>
            </a:r>
          </a:p>
          <a:p>
            <a:r>
              <a:rPr lang="en-US" altLang="zh-CN" dirty="0" smtClean="0"/>
              <a:t>6%{-</a:t>
            </a:r>
            <a:r>
              <a:rPr lang="en-US" altLang="zh-CN" dirty="0" err="1" smtClean="0"/>
              <a:t>webkit-transform:translate</a:t>
            </a:r>
            <a:r>
              <a:rPr lang="en-US" altLang="zh-CN" dirty="0" smtClean="0"/>
              <a:t>(-1px, -1px) rotate(-0.5deg)}</a:t>
            </a:r>
          </a:p>
          <a:p>
            <a:r>
              <a:rPr lang="en-US" altLang="zh-CN" dirty="0" smtClean="0"/>
              <a:t>8%{-</a:t>
            </a:r>
            <a:r>
              <a:rPr lang="en-US" altLang="zh-CN" dirty="0" err="1" smtClean="0"/>
              <a:t>webkit-transform:translate</a:t>
            </a:r>
            <a:r>
              <a:rPr lang="en-US" altLang="zh-CN" dirty="0" smtClean="0"/>
              <a:t>(0px, 0px) rotate(-0.5deg)}</a:t>
            </a:r>
          </a:p>
          <a:p>
            <a:r>
              <a:rPr lang="en-US" altLang="zh-CN" dirty="0" smtClean="0"/>
              <a:t>10%{-</a:t>
            </a:r>
            <a:r>
              <a:rPr lang="en-US" altLang="zh-CN" dirty="0" err="1" smtClean="0"/>
              <a:t>webkit-transform:translate</a:t>
            </a:r>
            <a:r>
              <a:rPr lang="en-US" altLang="zh-CN" dirty="0" smtClean="0"/>
              <a:t>(0px, -1px) rotate(-0.5deg)}</a:t>
            </a:r>
          </a:p>
          <a:p>
            <a:r>
              <a:rPr lang="en-US" altLang="zh-CN" dirty="0" smtClean="0"/>
              <a:t>12%{-</a:t>
            </a:r>
            <a:r>
              <a:rPr lang="en-US" altLang="zh-CN" dirty="0" err="1" smtClean="0"/>
              <a:t>webkit-transform:translate</a:t>
            </a:r>
            <a:r>
              <a:rPr lang="en-US" altLang="zh-CN" dirty="0" smtClean="0"/>
              <a:t>(-1px, 0px) rotate(-0.5deg)}</a:t>
            </a:r>
          </a:p>
          <a:p>
            <a:r>
              <a:rPr lang="en-US" altLang="zh-CN" dirty="0" smtClean="0"/>
              <a:t>14%{-</a:t>
            </a:r>
            <a:r>
              <a:rPr lang="en-US" altLang="zh-CN" dirty="0" err="1" smtClean="0"/>
              <a:t>webkit-transform:translate</a:t>
            </a:r>
            <a:r>
              <a:rPr lang="en-US" altLang="zh-CN" dirty="0" smtClean="0"/>
              <a:t>(-1px, -1px) rotate(-0.5deg)}</a:t>
            </a:r>
          </a:p>
          <a:p>
            <a:r>
              <a:rPr lang="en-US" altLang="zh-CN" dirty="0" smtClean="0"/>
              <a:t>16%{-</a:t>
            </a:r>
            <a:r>
              <a:rPr lang="en-US" altLang="zh-CN" dirty="0" err="1" smtClean="0"/>
              <a:t>webkit-transform:translate</a:t>
            </a:r>
            <a:r>
              <a:rPr lang="en-US" altLang="zh-CN" dirty="0" smtClean="0"/>
              <a:t>(0px, 0px) rotate(-0.5deg)}</a:t>
            </a:r>
          </a:p>
          <a:p>
            <a:r>
              <a:rPr lang="en-US" altLang="zh-CN" dirty="0" smtClean="0"/>
              <a:t>18%{-</a:t>
            </a:r>
            <a:r>
              <a:rPr lang="en-US" altLang="zh-CN" dirty="0" err="1" smtClean="0"/>
              <a:t>webkit-transform:translate</a:t>
            </a:r>
            <a:r>
              <a:rPr lang="en-US" altLang="zh-CN" dirty="0" smtClean="0"/>
              <a:t>(-1px, -1px) rotate(-0.5deg)}</a:t>
            </a:r>
          </a:p>
          <a:p>
            <a:r>
              <a:rPr lang="en-US" altLang="zh-CN" dirty="0" smtClean="0"/>
              <a:t>20%{-</a:t>
            </a:r>
            <a:r>
              <a:rPr lang="en-US" altLang="zh-CN" dirty="0" err="1" smtClean="0"/>
              <a:t>webkit-transform:translate</a:t>
            </a:r>
            <a:r>
              <a:rPr lang="en-US" altLang="zh-CN" dirty="0" smtClean="0"/>
              <a:t>(-1px, -1px) rotate(-0.5deg)}</a:t>
            </a:r>
          </a:p>
          <a:p>
            <a:r>
              <a:rPr lang="en-US" altLang="zh-CN" dirty="0" smtClean="0"/>
              <a:t>22%{-</a:t>
            </a:r>
            <a:r>
              <a:rPr lang="en-US" altLang="zh-CN" dirty="0" err="1" smtClean="0"/>
              <a:t>webkit-transform:translate</a:t>
            </a:r>
            <a:r>
              <a:rPr lang="en-US" altLang="zh-CN" dirty="0" smtClean="0"/>
              <a:t>(0px, -1px) rotate(-0.5deg)}</a:t>
            </a:r>
          </a:p>
          <a:p>
            <a:r>
              <a:rPr lang="en-US" altLang="zh-CN" dirty="0" smtClean="0"/>
              <a:t>24%{-</a:t>
            </a:r>
            <a:r>
              <a:rPr lang="en-US" altLang="zh-CN" dirty="0" err="1" smtClean="0"/>
              <a:t>webkit-transform:translate</a:t>
            </a:r>
            <a:r>
              <a:rPr lang="en-US" altLang="zh-CN" dirty="0" smtClean="0"/>
              <a:t>(0px, 0px) rotate(-0.5deg)}</a:t>
            </a:r>
          </a:p>
          <a:p>
            <a:r>
              <a:rPr lang="en-US" altLang="zh-CN" dirty="0" smtClean="0"/>
              <a:t>26%{-</a:t>
            </a:r>
            <a:r>
              <a:rPr lang="en-US" altLang="zh-CN" dirty="0" err="1" smtClean="0"/>
              <a:t>webkit-transform:translate</a:t>
            </a:r>
            <a:r>
              <a:rPr lang="en-US" altLang="zh-CN" dirty="0" smtClean="0"/>
              <a:t>(-1px, -1px) rotate(-0.5deg)}</a:t>
            </a:r>
          </a:p>
          <a:p>
            <a:r>
              <a:rPr lang="en-US" altLang="zh-CN" dirty="0" smtClean="0"/>
              <a:t>28%{-</a:t>
            </a:r>
            <a:r>
              <a:rPr lang="en-US" altLang="zh-CN" dirty="0" err="1" smtClean="0"/>
              <a:t>webkit-transform:translate</a:t>
            </a:r>
            <a:r>
              <a:rPr lang="en-US" altLang="zh-CN" dirty="0" smtClean="0"/>
              <a:t>(-1px, -1px) rotate(-0.5deg)}</a:t>
            </a:r>
          </a:p>
          <a:p>
            <a:r>
              <a:rPr lang="en-US" altLang="zh-CN" dirty="0" smtClean="0"/>
              <a:t>30%{-</a:t>
            </a:r>
            <a:r>
              <a:rPr lang="en-US" altLang="zh-CN" dirty="0" err="1" smtClean="0"/>
              <a:t>webkit-transform:translate</a:t>
            </a:r>
            <a:r>
              <a:rPr lang="en-US" altLang="zh-CN" dirty="0" smtClean="0"/>
              <a:t>(-1px, -1px) rotate(-0.5deg)}</a:t>
            </a:r>
          </a:p>
          <a:p>
            <a:r>
              <a:rPr lang="en-US" altLang="zh-CN" dirty="0" smtClean="0"/>
              <a:t>32%{-</a:t>
            </a:r>
            <a:r>
              <a:rPr lang="en-US" altLang="zh-CN" dirty="0" err="1" smtClean="0"/>
              <a:t>webkit-transform:translate</a:t>
            </a:r>
            <a:r>
              <a:rPr lang="en-US" altLang="zh-CN" dirty="0" smtClean="0"/>
              <a:t>(0px, -1px) rotate(-0.5deg)}</a:t>
            </a:r>
          </a:p>
          <a:p>
            <a:r>
              <a:rPr lang="en-US" altLang="zh-CN" dirty="0" smtClean="0"/>
              <a:t>34%{-</a:t>
            </a:r>
            <a:r>
              <a:rPr lang="en-US" altLang="zh-CN" dirty="0" err="1" smtClean="0"/>
              <a:t>webkit-transform:translate</a:t>
            </a:r>
            <a:r>
              <a:rPr lang="en-US" altLang="zh-CN" dirty="0" smtClean="0"/>
              <a:t>(-1px, -1px) rotate(-0.5deg)}</a:t>
            </a:r>
          </a:p>
          <a:p>
            <a:r>
              <a:rPr lang="en-US" altLang="zh-CN" dirty="0" smtClean="0"/>
              <a:t>36%{-</a:t>
            </a:r>
            <a:r>
              <a:rPr lang="en-US" altLang="zh-CN" dirty="0" err="1" smtClean="0"/>
              <a:t>webkit-transform:translate</a:t>
            </a:r>
            <a:r>
              <a:rPr lang="en-US" altLang="zh-CN" dirty="0" smtClean="0"/>
              <a:t>(0px, -1px) rotate(-0.5deg)}</a:t>
            </a:r>
          </a:p>
          <a:p>
            <a:r>
              <a:rPr lang="en-US" altLang="zh-CN" dirty="0" smtClean="0"/>
              <a:t>38%{-</a:t>
            </a:r>
            <a:r>
              <a:rPr lang="en-US" altLang="zh-CN" dirty="0" err="1" smtClean="0"/>
              <a:t>webkit-transform:translate</a:t>
            </a:r>
            <a:r>
              <a:rPr lang="en-US" altLang="zh-CN" dirty="0" smtClean="0"/>
              <a:t>(-1px, 0px) rotate(-0.5deg)}</a:t>
            </a:r>
          </a:p>
          <a:p>
            <a:r>
              <a:rPr lang="en-US" altLang="zh-CN" dirty="0" smtClean="0"/>
              <a:t>40%{-</a:t>
            </a:r>
            <a:r>
              <a:rPr lang="en-US" altLang="zh-CN" dirty="0" err="1" smtClean="0"/>
              <a:t>webkit-transform:translate</a:t>
            </a:r>
            <a:r>
              <a:rPr lang="en-US" altLang="zh-CN" dirty="0" smtClean="0"/>
              <a:t>(0px, 0px) rotate(-0.5deg)}</a:t>
            </a:r>
          </a:p>
          <a:p>
            <a:r>
              <a:rPr lang="en-US" altLang="zh-CN" dirty="0" smtClean="0"/>
              <a:t>42%{-</a:t>
            </a:r>
            <a:r>
              <a:rPr lang="en-US" altLang="zh-CN" dirty="0" err="1" smtClean="0"/>
              <a:t>webkit-transform:translate</a:t>
            </a:r>
            <a:r>
              <a:rPr lang="en-US" altLang="zh-CN" dirty="0" smtClean="0"/>
              <a:t>(-1px, -1px) rotate(-0.5deg)}</a:t>
            </a:r>
          </a:p>
          <a:p>
            <a:r>
              <a:rPr lang="en-US" altLang="zh-CN" dirty="0" smtClean="0"/>
              <a:t>44%{-</a:t>
            </a:r>
            <a:r>
              <a:rPr lang="en-US" altLang="zh-CN" dirty="0" err="1" smtClean="0"/>
              <a:t>webkit-transform:translate</a:t>
            </a:r>
            <a:r>
              <a:rPr lang="en-US" altLang="zh-CN" dirty="0" smtClean="0"/>
              <a:t>(-1px, 0px) rotate(-0.5deg)}</a:t>
            </a:r>
          </a:p>
          <a:p>
            <a:r>
              <a:rPr lang="en-US" altLang="zh-CN" dirty="0" smtClean="0"/>
              <a:t>46%{-</a:t>
            </a:r>
            <a:r>
              <a:rPr lang="en-US" altLang="zh-CN" dirty="0" err="1" smtClean="0"/>
              <a:t>webkit-transform:translate</a:t>
            </a:r>
            <a:r>
              <a:rPr lang="en-US" altLang="zh-CN" dirty="0" smtClean="0"/>
              <a:t>(0px, 0px) rotate(-0.5deg)}</a:t>
            </a:r>
          </a:p>
          <a:p>
            <a:r>
              <a:rPr lang="en-US" altLang="zh-CN" dirty="0" smtClean="0"/>
              <a:t>48%{-</a:t>
            </a:r>
            <a:r>
              <a:rPr lang="en-US" altLang="zh-CN" dirty="0" err="1" smtClean="0"/>
              <a:t>webkit-transform:translate</a:t>
            </a:r>
            <a:r>
              <a:rPr lang="en-US" altLang="zh-CN" dirty="0" smtClean="0"/>
              <a:t>(-1px, -1px) rotate(-0.5deg)}</a:t>
            </a:r>
          </a:p>
          <a:p>
            <a:r>
              <a:rPr lang="en-US" altLang="zh-CN" dirty="0" smtClean="0"/>
              <a:t>50%{-</a:t>
            </a:r>
            <a:r>
              <a:rPr lang="en-US" altLang="zh-CN" dirty="0" err="1" smtClean="0"/>
              <a:t>webkit-transform:translate</a:t>
            </a:r>
            <a:r>
              <a:rPr lang="en-US" altLang="zh-CN" dirty="0" smtClean="0"/>
              <a:t>(0px, 0px) rotate(-0.5deg)}</a:t>
            </a:r>
          </a:p>
          <a:p>
            <a:r>
              <a:rPr lang="en-US" altLang="zh-CN" dirty="0" smtClean="0"/>
              <a:t>52%{-</a:t>
            </a:r>
            <a:r>
              <a:rPr lang="en-US" altLang="zh-CN" dirty="0" err="1" smtClean="0"/>
              <a:t>webkit-transform:translate</a:t>
            </a:r>
            <a:r>
              <a:rPr lang="en-US" altLang="zh-CN" dirty="0" smtClean="0"/>
              <a:t>(0px, 0px) rotate(-0.5deg)}</a:t>
            </a:r>
          </a:p>
          <a:p>
            <a:r>
              <a:rPr lang="en-US" altLang="zh-CN" dirty="0" smtClean="0"/>
              <a:t>54%{-</a:t>
            </a:r>
            <a:r>
              <a:rPr lang="en-US" altLang="zh-CN" dirty="0" err="1" smtClean="0"/>
              <a:t>webkit-transform:translate</a:t>
            </a:r>
            <a:r>
              <a:rPr lang="en-US" altLang="zh-CN" dirty="0" smtClean="0"/>
              <a:t>(0px, 0px) rotate(-0.5deg)}</a:t>
            </a:r>
          </a:p>
          <a:p>
            <a:r>
              <a:rPr lang="en-US" altLang="zh-CN" dirty="0" smtClean="0"/>
              <a:t>56%{-</a:t>
            </a:r>
            <a:r>
              <a:rPr lang="en-US" altLang="zh-CN" dirty="0" err="1" smtClean="0"/>
              <a:t>webkit-transform:translate</a:t>
            </a:r>
            <a:r>
              <a:rPr lang="en-US" altLang="zh-CN" dirty="0" smtClean="0"/>
              <a:t>(-1px, 0px) rotate(-0.5deg)}</a:t>
            </a:r>
          </a:p>
          <a:p>
            <a:r>
              <a:rPr lang="en-US" altLang="zh-CN" dirty="0" smtClean="0"/>
              <a:t>58%{-</a:t>
            </a:r>
            <a:r>
              <a:rPr lang="en-US" altLang="zh-CN" dirty="0" err="1" smtClean="0"/>
              <a:t>webkit-transform:translate</a:t>
            </a:r>
            <a:r>
              <a:rPr lang="en-US" altLang="zh-CN" dirty="0" smtClean="0"/>
              <a:t>(0px, -1px) rotate(-0.5deg)}</a:t>
            </a:r>
          </a:p>
          <a:p>
            <a:r>
              <a:rPr lang="en-US" altLang="zh-CN" dirty="0" smtClean="0"/>
              <a:t>60%{-</a:t>
            </a:r>
            <a:r>
              <a:rPr lang="en-US" altLang="zh-CN" dirty="0" err="1" smtClean="0"/>
              <a:t>webkit-transform:translate</a:t>
            </a:r>
            <a:r>
              <a:rPr lang="en-US" altLang="zh-CN" dirty="0" smtClean="0"/>
              <a:t>(-1px, -1px) rotate(-0.5deg)}</a:t>
            </a:r>
          </a:p>
          <a:p>
            <a:r>
              <a:rPr lang="en-US" altLang="zh-CN" dirty="0" smtClean="0"/>
              <a:t>62%{-</a:t>
            </a:r>
            <a:r>
              <a:rPr lang="en-US" altLang="zh-CN" dirty="0" err="1" smtClean="0"/>
              <a:t>webkit-transform:translate</a:t>
            </a:r>
            <a:r>
              <a:rPr lang="en-US" altLang="zh-CN" dirty="0" smtClean="0"/>
              <a:t>(-1px, -1px) rotate(-0.5deg)}</a:t>
            </a:r>
          </a:p>
          <a:p>
            <a:r>
              <a:rPr lang="en-US" altLang="zh-CN" dirty="0" smtClean="0"/>
              <a:t>64%{-</a:t>
            </a:r>
            <a:r>
              <a:rPr lang="en-US" altLang="zh-CN" dirty="0" err="1" smtClean="0"/>
              <a:t>webkit-transform:translate</a:t>
            </a:r>
            <a:r>
              <a:rPr lang="en-US" altLang="zh-CN" dirty="0" smtClean="0"/>
              <a:t>(-1px, 0px) rotate(-0.5deg)}</a:t>
            </a:r>
          </a:p>
          <a:p>
            <a:r>
              <a:rPr lang="en-US" altLang="zh-CN" dirty="0" smtClean="0"/>
              <a:t>66%{-</a:t>
            </a:r>
            <a:r>
              <a:rPr lang="en-US" altLang="zh-CN" dirty="0" err="1" smtClean="0"/>
              <a:t>webkit-transform:translate</a:t>
            </a:r>
            <a:r>
              <a:rPr lang="en-US" altLang="zh-CN" dirty="0" smtClean="0"/>
              <a:t>(0px, 0px) rotate(-0.5deg)}</a:t>
            </a:r>
          </a:p>
          <a:p>
            <a:r>
              <a:rPr lang="en-US" altLang="zh-CN" dirty="0" smtClean="0"/>
              <a:t>68%{-</a:t>
            </a:r>
            <a:r>
              <a:rPr lang="en-US" altLang="zh-CN" dirty="0" err="1" smtClean="0"/>
              <a:t>webkit-transform:translate</a:t>
            </a:r>
            <a:r>
              <a:rPr lang="en-US" altLang="zh-CN" dirty="0" smtClean="0"/>
              <a:t>(-1px, 0px) rotate(-0.5deg)}</a:t>
            </a:r>
          </a:p>
          <a:p>
            <a:r>
              <a:rPr lang="en-US" altLang="zh-CN" dirty="0" smtClean="0"/>
              <a:t>70%{-</a:t>
            </a:r>
            <a:r>
              <a:rPr lang="en-US" altLang="zh-CN" dirty="0" err="1" smtClean="0"/>
              <a:t>webkit-transform:translate</a:t>
            </a:r>
            <a:r>
              <a:rPr lang="en-US" altLang="zh-CN" dirty="0" smtClean="0"/>
              <a:t>(0px, -1px) rotate(-0.5deg)}</a:t>
            </a:r>
          </a:p>
          <a:p>
            <a:r>
              <a:rPr lang="en-US" altLang="zh-CN" dirty="0" smtClean="0"/>
              <a:t>72%{-</a:t>
            </a:r>
            <a:r>
              <a:rPr lang="en-US" altLang="zh-CN" dirty="0" err="1" smtClean="0"/>
              <a:t>webkit-transform:translate</a:t>
            </a:r>
            <a:r>
              <a:rPr lang="en-US" altLang="zh-CN" dirty="0" smtClean="0"/>
              <a:t>(0px, -1px) rotate(-0.5deg)}</a:t>
            </a:r>
          </a:p>
          <a:p>
            <a:r>
              <a:rPr lang="en-US" altLang="zh-CN" dirty="0" smtClean="0"/>
              <a:t>74%{-</a:t>
            </a:r>
            <a:r>
              <a:rPr lang="en-US" altLang="zh-CN" dirty="0" err="1" smtClean="0"/>
              <a:t>webkit-transform:translate</a:t>
            </a:r>
            <a:r>
              <a:rPr lang="en-US" altLang="zh-CN" dirty="0" smtClean="0"/>
              <a:t>(-1px, -1px) rotate(-0.5deg)}</a:t>
            </a:r>
          </a:p>
          <a:p>
            <a:r>
              <a:rPr lang="en-US" altLang="zh-CN" dirty="0" smtClean="0"/>
              <a:t>76%{-</a:t>
            </a:r>
            <a:r>
              <a:rPr lang="en-US" altLang="zh-CN" dirty="0" err="1" smtClean="0"/>
              <a:t>webkit-transform:translate</a:t>
            </a:r>
            <a:r>
              <a:rPr lang="en-US" altLang="zh-CN" dirty="0" smtClean="0"/>
              <a:t>(0px, 0px) rotate(-0.5deg)}</a:t>
            </a:r>
          </a:p>
          <a:p>
            <a:r>
              <a:rPr lang="en-US" altLang="zh-CN" dirty="0" smtClean="0"/>
              <a:t>78%{-</a:t>
            </a:r>
            <a:r>
              <a:rPr lang="en-US" altLang="zh-CN" dirty="0" err="1" smtClean="0"/>
              <a:t>webkit-transform:translate</a:t>
            </a:r>
            <a:r>
              <a:rPr lang="en-US" altLang="zh-CN" dirty="0" smtClean="0"/>
              <a:t>(0px, -1px) rotate(-0.5deg)}</a:t>
            </a:r>
          </a:p>
          <a:p>
            <a:r>
              <a:rPr lang="en-US" altLang="zh-CN" dirty="0" smtClean="0"/>
              <a:t>80%{-</a:t>
            </a:r>
            <a:r>
              <a:rPr lang="en-US" altLang="zh-CN" dirty="0" err="1" smtClean="0"/>
              <a:t>webkit-transform:translate</a:t>
            </a:r>
            <a:r>
              <a:rPr lang="en-US" altLang="zh-CN" dirty="0" smtClean="0"/>
              <a:t>(0px, -1px) rotate(-0.5deg)}</a:t>
            </a:r>
          </a:p>
          <a:p>
            <a:r>
              <a:rPr lang="en-US" altLang="zh-CN" dirty="0" smtClean="0"/>
              <a:t>82%{-</a:t>
            </a:r>
            <a:r>
              <a:rPr lang="en-US" altLang="zh-CN" dirty="0" err="1" smtClean="0"/>
              <a:t>webkit-transform:translate</a:t>
            </a:r>
            <a:r>
              <a:rPr lang="en-US" altLang="zh-CN" dirty="0" smtClean="0"/>
              <a:t>(-1px, 0px) rotate(-0.5deg)}</a:t>
            </a:r>
          </a:p>
          <a:p>
            <a:r>
              <a:rPr lang="en-US" altLang="zh-CN" dirty="0" smtClean="0"/>
              <a:t>84%{-</a:t>
            </a:r>
            <a:r>
              <a:rPr lang="en-US" altLang="zh-CN" dirty="0" err="1" smtClean="0"/>
              <a:t>webkit-transform:translate</a:t>
            </a:r>
            <a:r>
              <a:rPr lang="en-US" altLang="zh-CN" dirty="0" smtClean="0"/>
              <a:t>(-1px, 0px) rotate(-0.5deg)}</a:t>
            </a:r>
          </a:p>
          <a:p>
            <a:r>
              <a:rPr lang="en-US" altLang="zh-CN" dirty="0" smtClean="0"/>
              <a:t>86%{-</a:t>
            </a:r>
            <a:r>
              <a:rPr lang="en-US" altLang="zh-CN" dirty="0" err="1" smtClean="0"/>
              <a:t>webkit-transform:translate</a:t>
            </a:r>
            <a:r>
              <a:rPr lang="en-US" altLang="zh-CN" dirty="0" smtClean="0"/>
              <a:t>(0px, 0px) rotate(-0.5deg)}</a:t>
            </a:r>
          </a:p>
          <a:p>
            <a:r>
              <a:rPr lang="en-US" altLang="zh-CN" dirty="0" smtClean="0"/>
              <a:t>88%{-</a:t>
            </a:r>
            <a:r>
              <a:rPr lang="en-US" altLang="zh-CN" dirty="0" err="1" smtClean="0"/>
              <a:t>webkit-transform:translate</a:t>
            </a:r>
            <a:r>
              <a:rPr lang="en-US" altLang="zh-CN" dirty="0" smtClean="0"/>
              <a:t>(0px, 0px) rotate(-0.5deg)}</a:t>
            </a:r>
          </a:p>
          <a:p>
            <a:r>
              <a:rPr lang="en-US" altLang="zh-CN" dirty="0" smtClean="0"/>
              <a:t>90%{-</a:t>
            </a:r>
            <a:r>
              <a:rPr lang="en-US" altLang="zh-CN" dirty="0" err="1" smtClean="0"/>
              <a:t>webkit-transform:translate</a:t>
            </a:r>
            <a:r>
              <a:rPr lang="en-US" altLang="zh-CN" dirty="0" smtClean="0"/>
              <a:t>(-1px, -1px) rotate(-0.5deg)}</a:t>
            </a:r>
          </a:p>
          <a:p>
            <a:r>
              <a:rPr lang="en-US" altLang="zh-CN" dirty="0" smtClean="0"/>
              <a:t>92%{-</a:t>
            </a:r>
            <a:r>
              <a:rPr lang="en-US" altLang="zh-CN" dirty="0" err="1" smtClean="0"/>
              <a:t>webkit-transform:translate</a:t>
            </a:r>
            <a:r>
              <a:rPr lang="en-US" altLang="zh-CN" dirty="0" smtClean="0"/>
              <a:t>(0px, 0px) rotate(-0.5deg)}</a:t>
            </a:r>
          </a:p>
          <a:p>
            <a:r>
              <a:rPr lang="en-US" altLang="zh-CN" dirty="0" smtClean="0"/>
              <a:t>94%{-</a:t>
            </a:r>
            <a:r>
              <a:rPr lang="en-US" altLang="zh-CN" dirty="0" err="1" smtClean="0"/>
              <a:t>webkit-transform:translate</a:t>
            </a:r>
            <a:r>
              <a:rPr lang="en-US" altLang="zh-CN" dirty="0" smtClean="0"/>
              <a:t>(0px, 0px) rotate(-0.5deg)}</a:t>
            </a:r>
          </a:p>
          <a:p>
            <a:r>
              <a:rPr lang="en-US" altLang="zh-CN" dirty="0" smtClean="0"/>
              <a:t>96%{-</a:t>
            </a:r>
            <a:r>
              <a:rPr lang="en-US" altLang="zh-CN" dirty="0" err="1" smtClean="0"/>
              <a:t>webkit-transform:translate</a:t>
            </a:r>
            <a:r>
              <a:rPr lang="en-US" altLang="zh-CN" dirty="0" smtClean="0"/>
              <a:t>(-1px, -1px) rotate(-0.5deg)}</a:t>
            </a:r>
          </a:p>
          <a:p>
            <a:r>
              <a:rPr lang="en-US" altLang="zh-CN" dirty="0" smtClean="0"/>
              <a:t>98%{-</a:t>
            </a:r>
            <a:r>
              <a:rPr lang="en-US" altLang="zh-CN" dirty="0" err="1" smtClean="0"/>
              <a:t>webkit-transform:translate</a:t>
            </a:r>
            <a:r>
              <a:rPr lang="en-US" altLang="zh-CN" dirty="0" smtClean="0"/>
              <a:t>(0px, 0px) rotate(-0.5deg)}</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56</a:t>
            </a:fld>
            <a:endParaRPr lang="zh-CN" altLang="en-US"/>
          </a:p>
        </p:txBody>
      </p:sp>
    </p:spTree>
    <p:extLst>
      <p:ext uri="{BB962C8B-B14F-4D97-AF65-F5344CB8AC3E}">
        <p14:creationId xmlns:p14="http://schemas.microsoft.com/office/powerpoint/2010/main" val="9238186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57</a:t>
            </a:fld>
            <a:endParaRPr lang="zh-CN" altLang="en-US"/>
          </a:p>
        </p:txBody>
      </p:sp>
    </p:spTree>
    <p:extLst>
      <p:ext uri="{BB962C8B-B14F-4D97-AF65-F5344CB8AC3E}">
        <p14:creationId xmlns:p14="http://schemas.microsoft.com/office/powerpoint/2010/main" val="241787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example</a:t>
            </a:r>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7</a:t>
            </a:fld>
            <a:endParaRPr lang="zh-CN" altLang="en-US"/>
          </a:p>
        </p:txBody>
      </p:sp>
    </p:spTree>
    <p:extLst>
      <p:ext uri="{BB962C8B-B14F-4D97-AF65-F5344CB8AC3E}">
        <p14:creationId xmlns:p14="http://schemas.microsoft.com/office/powerpoint/2010/main" val="3562594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Example</a:t>
            </a:r>
          </a:p>
          <a:p>
            <a:r>
              <a:rPr lang="en-US" altLang="zh-CN" dirty="0" smtClean="0"/>
              <a:t>Media=screen print</a:t>
            </a:r>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8</a:t>
            </a:fld>
            <a:endParaRPr lang="zh-CN" altLang="en-US"/>
          </a:p>
        </p:txBody>
      </p:sp>
    </p:spTree>
    <p:extLst>
      <p:ext uri="{BB962C8B-B14F-4D97-AF65-F5344CB8AC3E}">
        <p14:creationId xmlns:p14="http://schemas.microsoft.com/office/powerpoint/2010/main" val="3378993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http://www.w3.org/TR/selectors/</a:t>
            </a:r>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9</a:t>
            </a:fld>
            <a:endParaRPr lang="zh-CN" altLang="en-US"/>
          </a:p>
        </p:txBody>
      </p:sp>
    </p:spTree>
    <p:extLst>
      <p:ext uri="{BB962C8B-B14F-4D97-AF65-F5344CB8AC3E}">
        <p14:creationId xmlns:p14="http://schemas.microsoft.com/office/powerpoint/2010/main" val="2552502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example</a:t>
            </a:r>
            <a:endParaRPr lang="zh-CN" altLang="en-US" dirty="0"/>
          </a:p>
        </p:txBody>
      </p:sp>
      <p:sp>
        <p:nvSpPr>
          <p:cNvPr id="4" name="灯片编号占位符 3"/>
          <p:cNvSpPr>
            <a:spLocks noGrp="1"/>
          </p:cNvSpPr>
          <p:nvPr>
            <p:ph type="sldNum" sz="quarter" idx="10"/>
          </p:nvPr>
        </p:nvSpPr>
        <p:spPr/>
        <p:txBody>
          <a:bodyPr/>
          <a:lstStyle/>
          <a:p>
            <a:fld id="{27BC17A3-021D-4870-87A9-D48B4BBB4FFE}" type="slidenum">
              <a:rPr lang="zh-CN" altLang="en-US" smtClean="0"/>
              <a:t>10</a:t>
            </a:fld>
            <a:endParaRPr lang="zh-CN" altLang="en-US"/>
          </a:p>
        </p:txBody>
      </p:sp>
    </p:spTree>
    <p:extLst>
      <p:ext uri="{BB962C8B-B14F-4D97-AF65-F5344CB8AC3E}">
        <p14:creationId xmlns:p14="http://schemas.microsoft.com/office/powerpoint/2010/main" val="374759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example</a:t>
            </a:r>
            <a:endParaRPr lang="zh-CN" altLang="en-US" dirty="0" smtClean="0"/>
          </a:p>
        </p:txBody>
      </p:sp>
      <p:sp>
        <p:nvSpPr>
          <p:cNvPr id="4" name="灯片编号占位符 3"/>
          <p:cNvSpPr>
            <a:spLocks noGrp="1"/>
          </p:cNvSpPr>
          <p:nvPr>
            <p:ph type="sldNum" sz="quarter" idx="10"/>
          </p:nvPr>
        </p:nvSpPr>
        <p:spPr/>
        <p:txBody>
          <a:bodyPr/>
          <a:lstStyle/>
          <a:p>
            <a:fld id="{27BC17A3-021D-4870-87A9-D48B4BBB4FFE}" type="slidenum">
              <a:rPr lang="zh-CN" altLang="en-US" smtClean="0"/>
              <a:t>11</a:t>
            </a:fld>
            <a:endParaRPr lang="zh-CN" altLang="en-US"/>
          </a:p>
        </p:txBody>
      </p:sp>
    </p:spTree>
    <p:extLst>
      <p:ext uri="{BB962C8B-B14F-4D97-AF65-F5344CB8AC3E}">
        <p14:creationId xmlns:p14="http://schemas.microsoft.com/office/powerpoint/2010/main" val="863555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2014/12/8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42.jpeg"/><Relationship Id="rId5" Type="http://schemas.openxmlformats.org/officeDocument/2006/relationships/image" Target="../media/image41.jpeg"/><Relationship Id="rId4" Type="http://schemas.openxmlformats.org/officeDocument/2006/relationships/image" Target="../media/image40.jpeg"/></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CSS</a:t>
            </a:r>
            <a:endParaRPr lang="zh-CN" altLang="en-US" dirty="0"/>
          </a:p>
        </p:txBody>
      </p:sp>
      <p:sp>
        <p:nvSpPr>
          <p:cNvPr id="3" name="副标题 2"/>
          <p:cNvSpPr>
            <a:spLocks noGrp="1"/>
          </p:cNvSpPr>
          <p:nvPr>
            <p:ph type="subTitle" idx="1"/>
          </p:nvPr>
        </p:nvSpPr>
        <p:spPr/>
        <p:txBody>
          <a:bodyPr/>
          <a:lstStyle/>
          <a:p>
            <a:r>
              <a:rPr lang="en-US" altLang="zh-CN" dirty="0"/>
              <a:t>Parker Z</a:t>
            </a:r>
            <a:r>
              <a:rPr lang="en-US" altLang="zh-CN" dirty="0" smtClean="0"/>
              <a:t>hou</a:t>
            </a:r>
            <a:endParaRPr lang="en-US" altLang="zh-CN" dirty="0"/>
          </a:p>
        </p:txBody>
      </p:sp>
      <p:sp>
        <p:nvSpPr>
          <p:cNvPr id="4" name="矩形 3"/>
          <p:cNvSpPr/>
          <p:nvPr/>
        </p:nvSpPr>
        <p:spPr>
          <a:xfrm>
            <a:off x="6345693" y="6456402"/>
            <a:ext cx="2768963" cy="369332"/>
          </a:xfrm>
          <a:prstGeom prst="rect">
            <a:avLst/>
          </a:prstGeom>
        </p:spPr>
        <p:txBody>
          <a:bodyPr wrap="none">
            <a:spAutoFit/>
          </a:bodyPr>
          <a:lstStyle/>
          <a:p>
            <a:r>
              <a:rPr lang="en-US" altLang="zh-CN" dirty="0"/>
              <a:t>parkerzho2010@gmail.com</a:t>
            </a:r>
            <a:endParaRPr lang="zh-CN" altLang="en-US" dirty="0"/>
          </a:p>
        </p:txBody>
      </p:sp>
    </p:spTree>
    <p:extLst>
      <p:ext uri="{BB962C8B-B14F-4D97-AF65-F5344CB8AC3E}">
        <p14:creationId xmlns:p14="http://schemas.microsoft.com/office/powerpoint/2010/main" val="3063042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Basic - Selector</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702793029"/>
              </p:ext>
            </p:extLst>
          </p:nvPr>
        </p:nvGraphicFramePr>
        <p:xfrm>
          <a:off x="1524000" y="1397000"/>
          <a:ext cx="6096000" cy="34137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altLang="zh-CN" dirty="0" smtClean="0"/>
                        <a:t>Selector</a:t>
                      </a:r>
                      <a:endParaRPr lang="zh-CN" altLang="en-US" dirty="0"/>
                    </a:p>
                  </a:txBody>
                  <a:tcPr/>
                </a:tc>
                <a:tc>
                  <a:txBody>
                    <a:bodyPr/>
                    <a:lstStyle/>
                    <a:p>
                      <a:r>
                        <a:rPr lang="en-US" altLang="zh-CN" dirty="0" smtClean="0"/>
                        <a:t>Name</a:t>
                      </a:r>
                      <a:endParaRPr lang="zh-CN" altLang="en-US" dirty="0"/>
                    </a:p>
                  </a:txBody>
                  <a:tcPr/>
                </a:tc>
                <a:tc>
                  <a:txBody>
                    <a:bodyPr/>
                    <a:lstStyle/>
                    <a:p>
                      <a:r>
                        <a:rPr lang="en-US" altLang="zh-CN" dirty="0" smtClean="0"/>
                        <a:t>Description</a:t>
                      </a:r>
                      <a:endParaRPr lang="zh-CN" altLang="en-US" dirty="0"/>
                    </a:p>
                  </a:txBody>
                  <a:tcPr/>
                </a:tc>
              </a:tr>
              <a:tr h="370840">
                <a:tc>
                  <a:txBody>
                    <a:bodyPr/>
                    <a:lstStyle/>
                    <a:p>
                      <a:r>
                        <a:rPr lang="en-US" altLang="zh-CN" dirty="0" smtClean="0"/>
                        <a:t>*</a:t>
                      </a:r>
                      <a:endParaRPr lang="zh-CN" altLang="en-US" dirty="0"/>
                    </a:p>
                  </a:txBody>
                  <a:tcPr/>
                </a:tc>
                <a:tc>
                  <a:txBody>
                    <a:bodyPr/>
                    <a:lstStyle/>
                    <a:p>
                      <a:r>
                        <a:rPr lang="en-US" altLang="zh-CN" dirty="0" smtClean="0"/>
                        <a:t>Universal Selector</a:t>
                      </a:r>
                      <a:endParaRPr lang="zh-CN" altLang="en-US" dirty="0"/>
                    </a:p>
                  </a:txBody>
                  <a:tcPr/>
                </a:tc>
                <a:tc>
                  <a:txBody>
                    <a:bodyPr/>
                    <a:lstStyle/>
                    <a:p>
                      <a:r>
                        <a:rPr lang="en-US" altLang="zh-CN" dirty="0" smtClean="0"/>
                        <a:t>All elements</a:t>
                      </a:r>
                    </a:p>
                  </a:txBody>
                  <a:tcPr/>
                </a:tc>
              </a:tr>
              <a:tr h="370840">
                <a:tc>
                  <a:txBody>
                    <a:bodyPr/>
                    <a:lstStyle/>
                    <a:p>
                      <a:r>
                        <a:rPr lang="en-US" altLang="zh-CN" dirty="0" smtClean="0"/>
                        <a:t>E</a:t>
                      </a:r>
                      <a:endParaRPr lang="zh-CN" altLang="en-US" dirty="0"/>
                    </a:p>
                  </a:txBody>
                  <a:tcPr/>
                </a:tc>
                <a:tc>
                  <a:txBody>
                    <a:bodyPr/>
                    <a:lstStyle/>
                    <a:p>
                      <a:r>
                        <a:rPr lang="en-US" altLang="zh-CN" baseline="0" dirty="0" smtClean="0"/>
                        <a:t>Type Selector</a:t>
                      </a:r>
                      <a:endParaRPr lang="zh-CN" altLang="en-US" dirty="0"/>
                    </a:p>
                  </a:txBody>
                  <a:tcPr/>
                </a:tc>
                <a:tc>
                  <a:txBody>
                    <a:bodyPr/>
                    <a:lstStyle/>
                    <a:p>
                      <a:r>
                        <a:rPr lang="en-US" altLang="zh-CN" b="0" dirty="0" smtClean="0"/>
                        <a:t>By</a:t>
                      </a:r>
                      <a:r>
                        <a:rPr lang="en-US" altLang="zh-CN" b="0" baseline="0" dirty="0" smtClean="0"/>
                        <a:t> tag</a:t>
                      </a:r>
                      <a:endParaRPr lang="en-US" altLang="zh-CN" b="0" dirty="0" smtClean="0"/>
                    </a:p>
                  </a:txBody>
                  <a:tcPr/>
                </a:tc>
              </a:tr>
              <a:tr h="370840">
                <a:tc>
                  <a:txBody>
                    <a:bodyPr/>
                    <a:lstStyle/>
                    <a:p>
                      <a:r>
                        <a:rPr lang="en-US" altLang="zh-CN" dirty="0" smtClean="0"/>
                        <a:t>#id</a:t>
                      </a:r>
                      <a:endParaRPr lang="zh-CN" altLang="en-US" dirty="0"/>
                    </a:p>
                  </a:txBody>
                  <a:tcPr/>
                </a:tc>
                <a:tc>
                  <a:txBody>
                    <a:bodyPr/>
                    <a:lstStyle/>
                    <a:p>
                      <a:r>
                        <a:rPr lang="en-US" altLang="zh-CN" dirty="0" smtClean="0"/>
                        <a:t>ID Selector</a:t>
                      </a:r>
                      <a:endParaRPr lang="zh-CN" altLang="en-US" dirty="0"/>
                    </a:p>
                  </a:txBody>
                  <a:tcPr/>
                </a:tc>
                <a:tc>
                  <a:txBody>
                    <a:bodyPr/>
                    <a:lstStyle/>
                    <a:p>
                      <a:r>
                        <a:rPr lang="en-US" altLang="zh-CN" b="0" dirty="0" smtClean="0"/>
                        <a:t>By attribute</a:t>
                      </a:r>
                      <a:r>
                        <a:rPr lang="en-US" altLang="zh-CN" b="0" baseline="0" dirty="0" smtClean="0"/>
                        <a:t> ID</a:t>
                      </a:r>
                      <a:endParaRPr lang="en-US" altLang="zh-CN" b="0" dirty="0" smtClean="0"/>
                    </a:p>
                  </a:txBody>
                  <a:tcPr/>
                </a:tc>
              </a:tr>
              <a:tr h="370840">
                <a:tc>
                  <a:txBody>
                    <a:bodyPr/>
                    <a:lstStyle/>
                    <a:p>
                      <a:r>
                        <a:rPr lang="en-US" altLang="zh-CN" dirty="0" smtClean="0"/>
                        <a:t>.class</a:t>
                      </a:r>
                      <a:endParaRPr lang="zh-CN" altLang="en-US" dirty="0"/>
                    </a:p>
                  </a:txBody>
                  <a:tcPr/>
                </a:tc>
                <a:tc>
                  <a:txBody>
                    <a:bodyPr/>
                    <a:lstStyle/>
                    <a:p>
                      <a:r>
                        <a:rPr lang="en-US" altLang="zh-CN" dirty="0" smtClean="0"/>
                        <a:t>Class Selector</a:t>
                      </a:r>
                      <a:endParaRPr lang="zh-CN" altLang="en-US" dirty="0"/>
                    </a:p>
                  </a:txBody>
                  <a:tcPr/>
                </a:tc>
                <a:tc>
                  <a:txBody>
                    <a:bodyPr/>
                    <a:lstStyle/>
                    <a:p>
                      <a:r>
                        <a:rPr lang="en-US" altLang="zh-CN" b="0" dirty="0" smtClean="0"/>
                        <a:t>By attribute</a:t>
                      </a:r>
                      <a:r>
                        <a:rPr lang="en-US" altLang="zh-CN" b="0" baseline="0" dirty="0" smtClean="0"/>
                        <a:t> class</a:t>
                      </a:r>
                      <a:endParaRPr lang="en-US" altLang="zh-CN" b="0" dirty="0" smtClean="0"/>
                    </a:p>
                  </a:txBody>
                  <a:tcPr/>
                </a:tc>
              </a:tr>
              <a:tr h="370840">
                <a:tc>
                  <a:txBody>
                    <a:bodyPr/>
                    <a:lstStyle/>
                    <a:p>
                      <a:r>
                        <a:rPr lang="en-US" altLang="zh-CN" sz="1800" b="0" i="0" kern="1200" dirty="0" smtClean="0">
                          <a:solidFill>
                            <a:schemeClr val="dk1"/>
                          </a:solidFill>
                          <a:effectLst/>
                          <a:latin typeface="+mn-lt"/>
                          <a:ea typeface="+mn-ea"/>
                          <a:cs typeface="+mn-cs"/>
                        </a:rPr>
                        <a:t>E F</a:t>
                      </a:r>
                      <a:endParaRPr lang="zh-CN" altLang="en-US" dirty="0"/>
                    </a:p>
                  </a:txBody>
                  <a:tcPr/>
                </a:tc>
                <a:tc>
                  <a:txBody>
                    <a:bodyPr/>
                    <a:lstStyle/>
                    <a:p>
                      <a:r>
                        <a:rPr lang="en-US" altLang="zh-CN" dirty="0" smtClean="0"/>
                        <a:t>Descendant Selector</a:t>
                      </a:r>
                      <a:endParaRPr lang="zh-CN" altLang="en-US" dirty="0"/>
                    </a:p>
                  </a:txBody>
                  <a:tcPr/>
                </a:tc>
                <a:tc>
                  <a:txBody>
                    <a:bodyPr/>
                    <a:lstStyle/>
                    <a:p>
                      <a:r>
                        <a:rPr lang="en-US" altLang="zh-CN" sz="1800" b="0" i="0" kern="1200" dirty="0" smtClean="0">
                          <a:solidFill>
                            <a:schemeClr val="dk1"/>
                          </a:solidFill>
                          <a:effectLst/>
                          <a:latin typeface="+mn-lt"/>
                          <a:ea typeface="+mn-ea"/>
                          <a:cs typeface="+mn-cs"/>
                        </a:rPr>
                        <a:t>Select F element which</a:t>
                      </a:r>
                      <a:r>
                        <a:rPr lang="en-US" altLang="zh-CN" sz="1800" b="0" i="0" kern="1200" baseline="0" dirty="0" smtClean="0">
                          <a:solidFill>
                            <a:schemeClr val="dk1"/>
                          </a:solidFill>
                          <a:effectLst/>
                          <a:latin typeface="+mn-lt"/>
                          <a:ea typeface="+mn-ea"/>
                          <a:cs typeface="+mn-cs"/>
                        </a:rPr>
                        <a:t> is </a:t>
                      </a:r>
                      <a:r>
                        <a:rPr lang="en-US" altLang="zh-CN" sz="1800" b="0" i="0" kern="1200" dirty="0" smtClean="0">
                          <a:solidFill>
                            <a:schemeClr val="dk1"/>
                          </a:solidFill>
                          <a:effectLst/>
                          <a:latin typeface="+mn-lt"/>
                          <a:ea typeface="+mn-ea"/>
                          <a:cs typeface="+mn-cs"/>
                        </a:rPr>
                        <a:t>descendant of an E element</a:t>
                      </a:r>
                      <a:endParaRPr lang="en-US" altLang="zh-CN" b="0" dirty="0" smtClean="0"/>
                    </a:p>
                  </a:txBody>
                  <a:tcPr/>
                </a:tc>
              </a:tr>
              <a:tr h="370840">
                <a:tc>
                  <a:txBody>
                    <a:bodyPr/>
                    <a:lstStyle/>
                    <a:p>
                      <a:r>
                        <a:rPr lang="en-US" altLang="zh-CN" dirty="0" smtClean="0"/>
                        <a:t>E,F</a:t>
                      </a:r>
                      <a:endParaRPr lang="zh-CN" altLang="en-US" dirty="0"/>
                    </a:p>
                  </a:txBody>
                  <a:tcPr/>
                </a:tc>
                <a:tc>
                  <a:txBody>
                    <a:bodyPr/>
                    <a:lstStyle/>
                    <a:p>
                      <a:r>
                        <a:rPr lang="en-US" altLang="zh-CN" dirty="0" smtClean="0"/>
                        <a:t>Grouping</a:t>
                      </a:r>
                      <a:endParaRPr lang="zh-CN" altLang="en-US" dirty="0"/>
                    </a:p>
                  </a:txBody>
                  <a:tcPr/>
                </a:tc>
                <a:tc>
                  <a:txBody>
                    <a:bodyPr/>
                    <a:lstStyle/>
                    <a:p>
                      <a:r>
                        <a:rPr lang="en-US" altLang="zh-CN" b="0" dirty="0" smtClean="0"/>
                        <a:t>Select both E and F</a:t>
                      </a:r>
                    </a:p>
                  </a:txBody>
                  <a:tcPr/>
                </a:tc>
              </a:tr>
            </a:tbl>
          </a:graphicData>
        </a:graphic>
      </p:graphicFrame>
    </p:spTree>
    <p:extLst>
      <p:ext uri="{BB962C8B-B14F-4D97-AF65-F5344CB8AC3E}">
        <p14:creationId xmlns:p14="http://schemas.microsoft.com/office/powerpoint/2010/main" val="2087066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 Selector</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56510756"/>
              </p:ext>
            </p:extLst>
          </p:nvPr>
        </p:nvGraphicFramePr>
        <p:xfrm>
          <a:off x="0" y="1397000"/>
          <a:ext cx="9144000" cy="4866640"/>
        </p:xfrm>
        <a:graphic>
          <a:graphicData uri="http://schemas.openxmlformats.org/drawingml/2006/table">
            <a:tbl>
              <a:tblPr firstRow="1" bandRow="1">
                <a:tableStyleId>{5C22544A-7EE6-4342-B048-85BDC9FD1C3A}</a:tableStyleId>
              </a:tblPr>
              <a:tblGrid>
                <a:gridCol w="3048000"/>
                <a:gridCol w="3048000"/>
                <a:gridCol w="3048000"/>
              </a:tblGrid>
              <a:tr h="370840">
                <a:tc>
                  <a:txBody>
                    <a:bodyPr/>
                    <a:lstStyle/>
                    <a:p>
                      <a:r>
                        <a:rPr lang="en-US" altLang="zh-CN" dirty="0" smtClean="0"/>
                        <a:t>Selector</a:t>
                      </a:r>
                      <a:endParaRPr lang="zh-CN" altLang="en-US" dirty="0"/>
                    </a:p>
                  </a:txBody>
                  <a:tcPr/>
                </a:tc>
                <a:tc>
                  <a:txBody>
                    <a:bodyPr/>
                    <a:lstStyle/>
                    <a:p>
                      <a:r>
                        <a:rPr lang="en-US" altLang="zh-CN" dirty="0" smtClean="0"/>
                        <a:t>Name</a:t>
                      </a:r>
                      <a:endParaRPr lang="zh-CN" altLang="en-US" dirty="0"/>
                    </a:p>
                  </a:txBody>
                  <a:tcPr/>
                </a:tc>
                <a:tc>
                  <a:txBody>
                    <a:bodyPr/>
                    <a:lstStyle/>
                    <a:p>
                      <a:r>
                        <a:rPr lang="en-US" altLang="zh-CN" dirty="0" smtClean="0"/>
                        <a:t>Description</a:t>
                      </a:r>
                      <a:endParaRPr lang="zh-CN" altLang="en-US" dirty="0"/>
                    </a:p>
                  </a:txBody>
                  <a:tcPr/>
                </a:tc>
              </a:tr>
              <a:tr h="370840">
                <a:tc>
                  <a:txBody>
                    <a:bodyPr/>
                    <a:lstStyle/>
                    <a:p>
                      <a:r>
                        <a:rPr lang="en-US" altLang="zh-CN" sz="1800" b="0" i="0" kern="1200" dirty="0" smtClean="0">
                          <a:solidFill>
                            <a:schemeClr val="dk1"/>
                          </a:solidFill>
                          <a:effectLst/>
                          <a:latin typeface="+mn-lt"/>
                          <a:ea typeface="+mn-ea"/>
                          <a:cs typeface="+mn-cs"/>
                        </a:rPr>
                        <a:t>E[foo]</a:t>
                      </a:r>
                      <a:endParaRPr lang="zh-CN" altLang="en-US" dirty="0"/>
                    </a:p>
                  </a:txBody>
                  <a:tcPr/>
                </a:tc>
                <a:tc>
                  <a:txBody>
                    <a:bodyPr/>
                    <a:lstStyle/>
                    <a:p>
                      <a:r>
                        <a:rPr lang="en-US" altLang="zh-CN" dirty="0" smtClean="0"/>
                        <a:t>Attribute Selector</a:t>
                      </a:r>
                      <a:endParaRPr lang="zh-CN" altLang="en-US" dirty="0"/>
                    </a:p>
                  </a:txBody>
                  <a:tcPr/>
                </a:tc>
                <a:tc>
                  <a:txBody>
                    <a:bodyPr/>
                    <a:lstStyle/>
                    <a:p>
                      <a:r>
                        <a:rPr lang="en-US" altLang="zh-CN" sz="1800" b="0" i="0" kern="1200" dirty="0" smtClean="0">
                          <a:solidFill>
                            <a:schemeClr val="dk1"/>
                          </a:solidFill>
                          <a:effectLst/>
                          <a:latin typeface="+mn-lt"/>
                          <a:ea typeface="+mn-ea"/>
                          <a:cs typeface="+mn-cs"/>
                        </a:rPr>
                        <a:t>an E element with a "foo" attribute</a:t>
                      </a:r>
                      <a:endParaRPr lang="en-US" altLang="zh-CN" dirty="0" smtClean="0"/>
                    </a:p>
                  </a:txBody>
                  <a:tcPr/>
                </a:tc>
              </a:tr>
              <a:tr h="370840">
                <a:tc>
                  <a:txBody>
                    <a:bodyPr/>
                    <a:lstStyle/>
                    <a:p>
                      <a:r>
                        <a:rPr lang="en-US" altLang="zh-CN" sz="1800" b="0" i="0" kern="1200" dirty="0" smtClean="0">
                          <a:solidFill>
                            <a:schemeClr val="dk1"/>
                          </a:solidFill>
                          <a:effectLst/>
                          <a:latin typeface="+mn-lt"/>
                          <a:ea typeface="+mn-ea"/>
                          <a:cs typeface="+mn-cs"/>
                        </a:rPr>
                        <a:t>E[foo="bar"]</a:t>
                      </a:r>
                      <a:endParaRPr lang="zh-CN" altLang="en-US" dirty="0"/>
                    </a:p>
                  </a:txBody>
                  <a:tcPr/>
                </a:tc>
                <a:tc>
                  <a:txBody>
                    <a:bodyPr/>
                    <a:lstStyle/>
                    <a:p>
                      <a:r>
                        <a:rPr lang="en-US" altLang="zh-CN" dirty="0" smtClean="0"/>
                        <a:t>Attribute Selector</a:t>
                      </a:r>
                      <a:endParaRPr lang="zh-CN" altLang="en-US" dirty="0"/>
                    </a:p>
                  </a:txBody>
                  <a:tcPr/>
                </a:tc>
                <a:tc>
                  <a:txBody>
                    <a:bodyPr/>
                    <a:lstStyle/>
                    <a:p>
                      <a:r>
                        <a:rPr lang="en-US" altLang="zh-CN" sz="1800" b="0" i="0" kern="1200" dirty="0" smtClean="0">
                          <a:solidFill>
                            <a:schemeClr val="dk1"/>
                          </a:solidFill>
                          <a:effectLst/>
                          <a:latin typeface="+mn-lt"/>
                          <a:ea typeface="+mn-ea"/>
                          <a:cs typeface="+mn-cs"/>
                        </a:rPr>
                        <a:t>"foo" attribute value is exactly equal to "bar"</a:t>
                      </a:r>
                      <a:endParaRPr lang="en-US" altLang="zh-CN" b="0" dirty="0" smtClean="0"/>
                    </a:p>
                  </a:txBody>
                  <a:tcPr/>
                </a:tc>
              </a:tr>
              <a:tr h="370840">
                <a:tc>
                  <a:txBody>
                    <a:bodyPr/>
                    <a:lstStyle/>
                    <a:p>
                      <a:r>
                        <a:rPr lang="en-US" altLang="zh-CN" sz="1800" b="0" i="0" kern="1200" dirty="0" smtClean="0">
                          <a:solidFill>
                            <a:schemeClr val="dk1"/>
                          </a:solidFill>
                          <a:effectLst/>
                          <a:latin typeface="+mn-lt"/>
                          <a:ea typeface="+mn-ea"/>
                          <a:cs typeface="+mn-cs"/>
                        </a:rPr>
                        <a:t>E[foo~="bar"]</a:t>
                      </a:r>
                      <a:endParaRPr lang="zh-CN" altLang="en-US" dirty="0"/>
                    </a:p>
                  </a:txBody>
                  <a:tcPr/>
                </a:tc>
                <a:tc>
                  <a:txBody>
                    <a:bodyPr/>
                    <a:lstStyle/>
                    <a:p>
                      <a:r>
                        <a:rPr lang="en-US" altLang="zh-CN" dirty="0" smtClean="0"/>
                        <a:t>Attribute Selector</a:t>
                      </a:r>
                      <a:endParaRPr lang="zh-CN" altLang="en-US" dirty="0"/>
                    </a:p>
                  </a:txBody>
                  <a:tcPr/>
                </a:tc>
                <a:tc>
                  <a:txBody>
                    <a:bodyPr/>
                    <a:lstStyle/>
                    <a:p>
                      <a:r>
                        <a:rPr lang="en-US" altLang="zh-CN" sz="1800" b="0" i="0" kern="1200" dirty="0" smtClean="0">
                          <a:solidFill>
                            <a:schemeClr val="dk1"/>
                          </a:solidFill>
                          <a:effectLst/>
                          <a:latin typeface="+mn-lt"/>
                          <a:ea typeface="+mn-ea"/>
                          <a:cs typeface="+mn-cs"/>
                        </a:rPr>
                        <a:t>"foo" attribute value is a list of whitespace-separated values, one of which is exactly equal to "bar"</a:t>
                      </a:r>
                      <a:endParaRPr lang="en-US" altLang="zh-CN" b="0" dirty="0" smtClean="0"/>
                    </a:p>
                  </a:txBody>
                  <a:tcPr/>
                </a:tc>
              </a:tr>
              <a:tr h="370840">
                <a:tc>
                  <a:txBody>
                    <a:bodyPr/>
                    <a:lstStyle/>
                    <a:p>
                      <a:r>
                        <a:rPr lang="en-US" altLang="zh-CN" sz="1800" b="0" i="0" kern="1200" dirty="0" smtClean="0">
                          <a:solidFill>
                            <a:schemeClr val="dk1"/>
                          </a:solidFill>
                          <a:effectLst/>
                          <a:latin typeface="+mn-lt"/>
                          <a:ea typeface="+mn-ea"/>
                          <a:cs typeface="+mn-cs"/>
                        </a:rPr>
                        <a:t>E[foo^="bar"]</a:t>
                      </a:r>
                      <a:endParaRPr lang="zh-CN" altLang="en-US" dirty="0"/>
                    </a:p>
                  </a:txBody>
                  <a:tcPr/>
                </a:tc>
                <a:tc>
                  <a:txBody>
                    <a:bodyPr/>
                    <a:lstStyle/>
                    <a:p>
                      <a:r>
                        <a:rPr lang="en-US" altLang="zh-CN" dirty="0" smtClean="0"/>
                        <a:t>Attribute Selector</a:t>
                      </a:r>
                      <a:endParaRPr lang="zh-CN" altLang="en-US" dirty="0"/>
                    </a:p>
                  </a:txBody>
                  <a:tcPr/>
                </a:tc>
                <a:tc>
                  <a:txBody>
                    <a:bodyPr/>
                    <a:lstStyle/>
                    <a:p>
                      <a:r>
                        <a:rPr lang="en-US" altLang="zh-CN" b="0" dirty="0" smtClean="0"/>
                        <a:t>Begin</a:t>
                      </a:r>
                      <a:r>
                        <a:rPr lang="en-US" altLang="zh-CN" b="0" baseline="0" dirty="0" smtClean="0"/>
                        <a:t> with</a:t>
                      </a:r>
                      <a:endParaRPr lang="en-US" altLang="zh-CN" b="0" dirty="0" smtClean="0"/>
                    </a:p>
                  </a:txBody>
                  <a:tcPr/>
                </a:tc>
              </a:tr>
              <a:tr h="370840">
                <a:tc>
                  <a:txBody>
                    <a:bodyPr/>
                    <a:lstStyle/>
                    <a:p>
                      <a:r>
                        <a:rPr lang="en-US" altLang="zh-CN" sz="1800" b="0" i="0" kern="1200" dirty="0" smtClean="0">
                          <a:solidFill>
                            <a:schemeClr val="dk1"/>
                          </a:solidFill>
                          <a:effectLst/>
                          <a:latin typeface="+mn-lt"/>
                          <a:ea typeface="+mn-ea"/>
                          <a:cs typeface="+mn-cs"/>
                        </a:rPr>
                        <a:t>E[foo$="bar"]</a:t>
                      </a:r>
                      <a:endParaRPr lang="zh-CN" altLang="en-US" dirty="0"/>
                    </a:p>
                  </a:txBody>
                  <a:tcPr/>
                </a:tc>
                <a:tc>
                  <a:txBody>
                    <a:bodyPr/>
                    <a:lstStyle/>
                    <a:p>
                      <a:r>
                        <a:rPr lang="en-US" altLang="zh-CN" dirty="0" smtClean="0"/>
                        <a:t>Attribute Selector</a:t>
                      </a:r>
                      <a:endParaRPr lang="zh-CN" altLang="en-US" dirty="0"/>
                    </a:p>
                  </a:txBody>
                  <a:tcPr/>
                </a:tc>
                <a:tc>
                  <a:txBody>
                    <a:bodyPr/>
                    <a:lstStyle/>
                    <a:p>
                      <a:r>
                        <a:rPr lang="en-US" altLang="zh-CN" sz="1800" b="0" i="0" kern="1200" dirty="0" smtClean="0">
                          <a:solidFill>
                            <a:schemeClr val="dk1"/>
                          </a:solidFill>
                          <a:effectLst/>
                          <a:latin typeface="+mn-lt"/>
                          <a:ea typeface="+mn-ea"/>
                          <a:cs typeface="+mn-cs"/>
                        </a:rPr>
                        <a:t>End with</a:t>
                      </a:r>
                      <a:endParaRPr lang="en-US" altLang="zh-CN" b="0" dirty="0" smtClean="0"/>
                    </a:p>
                  </a:txBody>
                  <a:tcPr/>
                </a:tc>
              </a:tr>
              <a:tr h="370840">
                <a:tc>
                  <a:txBody>
                    <a:bodyPr/>
                    <a:lstStyle/>
                    <a:p>
                      <a:r>
                        <a:rPr lang="en-US" altLang="zh-CN" sz="1800" b="0" i="0" kern="1200" dirty="0" smtClean="0">
                          <a:solidFill>
                            <a:schemeClr val="dk1"/>
                          </a:solidFill>
                          <a:effectLst/>
                          <a:latin typeface="+mn-lt"/>
                          <a:ea typeface="+mn-ea"/>
                          <a:cs typeface="+mn-cs"/>
                        </a:rPr>
                        <a:t>E[foo*="bar"]</a:t>
                      </a:r>
                      <a:endParaRPr lang="zh-CN" altLang="en-US" dirty="0"/>
                    </a:p>
                  </a:txBody>
                  <a:tcPr/>
                </a:tc>
                <a:tc>
                  <a:txBody>
                    <a:bodyPr/>
                    <a:lstStyle/>
                    <a:p>
                      <a:r>
                        <a:rPr lang="en-US" altLang="zh-CN" dirty="0" smtClean="0"/>
                        <a:t>Attribute Selector</a:t>
                      </a:r>
                      <a:endParaRPr lang="zh-CN" altLang="en-US" dirty="0"/>
                    </a:p>
                  </a:txBody>
                  <a:tcPr/>
                </a:tc>
                <a:tc>
                  <a:txBody>
                    <a:bodyPr/>
                    <a:lstStyle/>
                    <a:p>
                      <a:r>
                        <a:rPr lang="en-US" altLang="zh-CN" b="0" dirty="0" smtClean="0"/>
                        <a:t>substring</a:t>
                      </a:r>
                    </a:p>
                  </a:txBody>
                  <a:tcPr/>
                </a:tc>
              </a:tr>
              <a:tr h="370840">
                <a:tc>
                  <a:txBody>
                    <a:bodyPr/>
                    <a:lstStyle/>
                    <a:p>
                      <a:r>
                        <a:rPr lang="en-US" altLang="zh-CN" sz="1800" b="0" i="0" kern="1200" dirty="0" smtClean="0">
                          <a:solidFill>
                            <a:schemeClr val="dk1"/>
                          </a:solidFill>
                          <a:effectLst/>
                          <a:latin typeface="+mn-lt"/>
                          <a:ea typeface="+mn-ea"/>
                          <a:cs typeface="+mn-cs"/>
                        </a:rPr>
                        <a:t>E[foo|="</a:t>
                      </a:r>
                      <a:r>
                        <a:rPr lang="en-US" altLang="zh-CN" sz="1800" b="0" i="0" kern="1200" dirty="0" err="1" smtClean="0">
                          <a:solidFill>
                            <a:schemeClr val="dk1"/>
                          </a:solidFill>
                          <a:effectLst/>
                          <a:latin typeface="+mn-lt"/>
                          <a:ea typeface="+mn-ea"/>
                          <a:cs typeface="+mn-cs"/>
                        </a:rPr>
                        <a:t>en</a:t>
                      </a:r>
                      <a:r>
                        <a:rPr lang="en-US" altLang="zh-CN" sz="1800" b="0" i="0" kern="1200" dirty="0" smtClean="0">
                          <a:solidFill>
                            <a:schemeClr val="dk1"/>
                          </a:solidFill>
                          <a:effectLst/>
                          <a:latin typeface="+mn-lt"/>
                          <a:ea typeface="+mn-ea"/>
                          <a:cs typeface="+mn-cs"/>
                        </a:rPr>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Attribute Selector</a:t>
                      </a:r>
                      <a:endParaRPr lang="zh-CN" altLang="en-US" dirty="0" smtClean="0"/>
                    </a:p>
                  </a:txBody>
                  <a:tcPr/>
                </a:tc>
                <a:tc>
                  <a:txBody>
                    <a:bodyPr/>
                    <a:lstStyle/>
                    <a:p>
                      <a:r>
                        <a:rPr lang="en-US" altLang="zh-CN" sz="1800" b="0" i="0" kern="1200" dirty="0" smtClean="0">
                          <a:solidFill>
                            <a:schemeClr val="dk1"/>
                          </a:solidFill>
                          <a:effectLst/>
                          <a:latin typeface="+mn-lt"/>
                          <a:ea typeface="+mn-ea"/>
                          <a:cs typeface="+mn-cs"/>
                        </a:rPr>
                        <a:t>has a hyphen-separated list of values beginning (from the left) with "</a:t>
                      </a:r>
                      <a:r>
                        <a:rPr lang="en-US" altLang="zh-CN" sz="1800" b="0" i="0" kern="1200" dirty="0" err="1" smtClean="0">
                          <a:solidFill>
                            <a:schemeClr val="dk1"/>
                          </a:solidFill>
                          <a:effectLst/>
                          <a:latin typeface="+mn-lt"/>
                          <a:ea typeface="+mn-ea"/>
                          <a:cs typeface="+mn-cs"/>
                        </a:rPr>
                        <a:t>en</a:t>
                      </a:r>
                      <a:r>
                        <a:rPr lang="en-US" altLang="zh-CN" sz="1800" b="0" i="0" kern="1200" dirty="0" smtClean="0">
                          <a:solidFill>
                            <a:schemeClr val="dk1"/>
                          </a:solidFill>
                          <a:effectLst/>
                          <a:latin typeface="+mn-lt"/>
                          <a:ea typeface="+mn-ea"/>
                          <a:cs typeface="+mn-cs"/>
                        </a:rPr>
                        <a:t>"</a:t>
                      </a:r>
                      <a:endParaRPr lang="en-US" altLang="zh-CN" b="0" dirty="0" smtClean="0"/>
                    </a:p>
                  </a:txBody>
                  <a:tcPr/>
                </a:tc>
              </a:tr>
            </a:tbl>
          </a:graphicData>
        </a:graphic>
      </p:graphicFrame>
    </p:spTree>
    <p:extLst>
      <p:ext uri="{BB962C8B-B14F-4D97-AF65-F5344CB8AC3E}">
        <p14:creationId xmlns:p14="http://schemas.microsoft.com/office/powerpoint/2010/main" val="442274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 Selector</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284787956"/>
              </p:ext>
            </p:extLst>
          </p:nvPr>
        </p:nvGraphicFramePr>
        <p:xfrm>
          <a:off x="0" y="1628800"/>
          <a:ext cx="9144000" cy="4577080"/>
        </p:xfrm>
        <a:graphic>
          <a:graphicData uri="http://schemas.openxmlformats.org/drawingml/2006/table">
            <a:tbl>
              <a:tblPr firstRow="1" bandRow="1">
                <a:tableStyleId>{5C22544A-7EE6-4342-B048-85BDC9FD1C3A}</a:tableStyleId>
              </a:tblPr>
              <a:tblGrid>
                <a:gridCol w="3048000"/>
                <a:gridCol w="3048000"/>
                <a:gridCol w="3048000"/>
              </a:tblGrid>
              <a:tr h="139040">
                <a:tc>
                  <a:txBody>
                    <a:bodyPr/>
                    <a:lstStyle/>
                    <a:p>
                      <a:r>
                        <a:rPr lang="en-US" altLang="zh-CN" dirty="0" smtClean="0"/>
                        <a:t>Selector</a:t>
                      </a:r>
                      <a:endParaRPr lang="zh-CN" altLang="en-US" dirty="0"/>
                    </a:p>
                  </a:txBody>
                  <a:tcPr/>
                </a:tc>
                <a:tc>
                  <a:txBody>
                    <a:bodyPr/>
                    <a:lstStyle/>
                    <a:p>
                      <a:r>
                        <a:rPr lang="en-US" altLang="zh-CN" dirty="0" smtClean="0"/>
                        <a:t>Name</a:t>
                      </a:r>
                      <a:endParaRPr lang="zh-CN" altLang="en-US" dirty="0"/>
                    </a:p>
                  </a:txBody>
                  <a:tcPr/>
                </a:tc>
                <a:tc>
                  <a:txBody>
                    <a:bodyPr/>
                    <a:lstStyle/>
                    <a:p>
                      <a:r>
                        <a:rPr lang="en-US" altLang="zh-CN" dirty="0" smtClean="0"/>
                        <a:t>Description</a:t>
                      </a:r>
                      <a:endParaRPr lang="zh-CN" altLang="en-US" dirty="0"/>
                    </a:p>
                  </a:txBody>
                  <a:tcPr/>
                </a:tc>
              </a:tr>
              <a:tr h="370840">
                <a:tc>
                  <a:txBody>
                    <a:bodyPr/>
                    <a:lstStyle/>
                    <a:p>
                      <a:r>
                        <a:rPr lang="en-US" altLang="zh-CN" sz="1800" b="0" i="0" kern="1200" dirty="0" smtClean="0">
                          <a:solidFill>
                            <a:schemeClr val="dk1"/>
                          </a:solidFill>
                          <a:effectLst/>
                          <a:latin typeface="+mn-lt"/>
                          <a:ea typeface="+mn-ea"/>
                          <a:cs typeface="+mn-cs"/>
                        </a:rPr>
                        <a:t>E</a:t>
                      </a:r>
                      <a:r>
                        <a:rPr lang="en-US" altLang="zh-CN" sz="1800" b="0" i="0" kern="1200" dirty="0" smtClean="0">
                          <a:solidFill>
                            <a:srgbClr val="FF0000"/>
                          </a:solidFill>
                          <a:effectLst/>
                          <a:latin typeface="+mn-lt"/>
                          <a:ea typeface="+mn-ea"/>
                          <a:cs typeface="+mn-cs"/>
                        </a:rPr>
                        <a:t>:</a:t>
                      </a:r>
                      <a:r>
                        <a:rPr lang="en-US" altLang="zh-CN" sz="1800" b="0" i="0" kern="1200" dirty="0" smtClean="0">
                          <a:solidFill>
                            <a:schemeClr val="dk1"/>
                          </a:solidFill>
                          <a:effectLst/>
                          <a:latin typeface="+mn-lt"/>
                          <a:ea typeface="+mn-ea"/>
                          <a:cs typeface="+mn-cs"/>
                        </a:rPr>
                        <a:t>first-child</a:t>
                      </a:r>
                      <a:endParaRPr lang="zh-CN" altLang="en-US" dirty="0"/>
                    </a:p>
                  </a:txBody>
                  <a:tcPr/>
                </a:tc>
                <a:tc>
                  <a:txBody>
                    <a:bodyPr/>
                    <a:lstStyle/>
                    <a:p>
                      <a:r>
                        <a:rPr lang="en-US" altLang="zh-CN" dirty="0" smtClean="0"/>
                        <a:t>pseudo-classes</a:t>
                      </a:r>
                      <a:endParaRPr lang="zh-CN" altLang="en-US" dirty="0"/>
                    </a:p>
                  </a:txBody>
                  <a:tcPr/>
                </a:tc>
                <a:tc>
                  <a:txBody>
                    <a:bodyPr/>
                    <a:lstStyle/>
                    <a:p>
                      <a:r>
                        <a:rPr lang="en-US" altLang="zh-CN" sz="1800" b="0" i="0" kern="1200" dirty="0" smtClean="0">
                          <a:solidFill>
                            <a:schemeClr val="dk1"/>
                          </a:solidFill>
                          <a:effectLst/>
                          <a:latin typeface="+mn-lt"/>
                          <a:ea typeface="+mn-ea"/>
                          <a:cs typeface="+mn-cs"/>
                        </a:rPr>
                        <a:t>an E element and is first child of</a:t>
                      </a:r>
                      <a:r>
                        <a:rPr lang="en-US" altLang="zh-CN" sz="1800" b="0" i="0" kern="1200" baseline="0" dirty="0" smtClean="0">
                          <a:solidFill>
                            <a:schemeClr val="dk1"/>
                          </a:solidFill>
                          <a:effectLst/>
                          <a:latin typeface="+mn-lt"/>
                          <a:ea typeface="+mn-ea"/>
                          <a:cs typeface="+mn-cs"/>
                        </a:rPr>
                        <a:t> its parent</a:t>
                      </a:r>
                      <a:endParaRPr lang="en-US" altLang="zh-CN" dirty="0" smtClean="0"/>
                    </a:p>
                  </a:txBody>
                  <a:tcPr/>
                </a:tc>
              </a:tr>
              <a:tr h="370840">
                <a:tc>
                  <a:txBody>
                    <a:bodyPr/>
                    <a:lstStyle/>
                    <a:p>
                      <a:r>
                        <a:rPr lang="en-US" altLang="zh-CN" sz="1800" b="0" i="0" kern="1200" dirty="0" smtClean="0">
                          <a:solidFill>
                            <a:schemeClr val="dk1"/>
                          </a:solidFill>
                          <a:effectLst/>
                          <a:latin typeface="+mn-lt"/>
                          <a:ea typeface="+mn-ea"/>
                          <a:cs typeface="+mn-cs"/>
                        </a:rPr>
                        <a:t>E</a:t>
                      </a:r>
                      <a:r>
                        <a:rPr lang="en-US" altLang="zh-CN" sz="1800" b="0" i="0" kern="1200" dirty="0" smtClean="0">
                          <a:solidFill>
                            <a:srgbClr val="FF0000"/>
                          </a:solidFill>
                          <a:effectLst/>
                          <a:latin typeface="+mn-lt"/>
                          <a:ea typeface="+mn-ea"/>
                          <a:cs typeface="+mn-cs"/>
                        </a:rPr>
                        <a:t>:</a:t>
                      </a:r>
                      <a:r>
                        <a:rPr lang="en-US" altLang="zh-CN" sz="1800" b="0" i="0" kern="1200" dirty="0" smtClean="0">
                          <a:solidFill>
                            <a:schemeClr val="dk1"/>
                          </a:solidFill>
                          <a:effectLst/>
                          <a:latin typeface="+mn-lt"/>
                          <a:ea typeface="+mn-ea"/>
                          <a:cs typeface="+mn-cs"/>
                        </a:rPr>
                        <a:t>nth-child(n)</a:t>
                      </a:r>
                      <a:endParaRPr lang="zh-CN" altLang="en-US" dirty="0"/>
                    </a:p>
                  </a:txBody>
                  <a:tcPr/>
                </a:tc>
                <a:tc>
                  <a:txBody>
                    <a:bodyPr/>
                    <a:lstStyle/>
                    <a:p>
                      <a:r>
                        <a:rPr lang="en-US" altLang="zh-CN" dirty="0" smtClean="0"/>
                        <a:t>pseudo-classes</a:t>
                      </a:r>
                      <a:endParaRPr lang="zh-CN" altLang="en-US" dirty="0"/>
                    </a:p>
                  </a:txBody>
                  <a:tcPr/>
                </a:tc>
                <a:tc>
                  <a:txBody>
                    <a:bodyPr/>
                    <a:lstStyle/>
                    <a:p>
                      <a:r>
                        <a:rPr lang="en-US" altLang="zh-CN" sz="1800" b="0" i="0" kern="1200" dirty="0" smtClean="0">
                          <a:solidFill>
                            <a:schemeClr val="dk1"/>
                          </a:solidFill>
                          <a:effectLst/>
                          <a:latin typeface="+mn-lt"/>
                          <a:ea typeface="+mn-ea"/>
                          <a:cs typeface="+mn-cs"/>
                        </a:rPr>
                        <a:t>an</a:t>
                      </a:r>
                      <a:r>
                        <a:rPr lang="en-US" altLang="zh-CN" sz="1800" b="0" i="0" kern="1200" baseline="0" dirty="0" smtClean="0">
                          <a:solidFill>
                            <a:schemeClr val="dk1"/>
                          </a:solidFill>
                          <a:effectLst/>
                          <a:latin typeface="+mn-lt"/>
                          <a:ea typeface="+mn-ea"/>
                          <a:cs typeface="+mn-cs"/>
                        </a:rPr>
                        <a:t> E element and is n-</a:t>
                      </a:r>
                      <a:r>
                        <a:rPr lang="en-US" altLang="zh-CN" sz="1800" b="0" i="0" kern="1200" baseline="0" dirty="0" err="1" smtClean="0">
                          <a:solidFill>
                            <a:schemeClr val="dk1"/>
                          </a:solidFill>
                          <a:effectLst/>
                          <a:latin typeface="+mn-lt"/>
                          <a:ea typeface="+mn-ea"/>
                          <a:cs typeface="+mn-cs"/>
                        </a:rPr>
                        <a:t>th</a:t>
                      </a:r>
                      <a:r>
                        <a:rPr lang="en-US" altLang="zh-CN" sz="1800" b="0" i="0" kern="1200" baseline="0" dirty="0" smtClean="0">
                          <a:solidFill>
                            <a:schemeClr val="dk1"/>
                          </a:solidFill>
                          <a:effectLst/>
                          <a:latin typeface="+mn-lt"/>
                          <a:ea typeface="+mn-ea"/>
                          <a:cs typeface="+mn-cs"/>
                        </a:rPr>
                        <a:t> child of its parent</a:t>
                      </a:r>
                      <a:endParaRPr lang="en-US" altLang="zh-CN" b="0" dirty="0" smtClean="0"/>
                    </a:p>
                  </a:txBody>
                  <a:tcPr/>
                </a:tc>
              </a:tr>
              <a:tr h="370840">
                <a:tc>
                  <a:txBody>
                    <a:bodyPr/>
                    <a:lstStyle/>
                    <a:p>
                      <a:r>
                        <a:rPr lang="en-US" altLang="zh-CN" dirty="0" smtClean="0"/>
                        <a:t>E</a:t>
                      </a:r>
                      <a:r>
                        <a:rPr lang="en-US" altLang="zh-CN" dirty="0" smtClean="0">
                          <a:solidFill>
                            <a:srgbClr val="FF0000"/>
                          </a:solidFill>
                        </a:rPr>
                        <a:t>:</a:t>
                      </a:r>
                      <a:r>
                        <a:rPr lang="en-US" altLang="zh-CN" dirty="0" smtClean="0"/>
                        <a:t>first-of-type</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pseudo-classes</a:t>
                      </a:r>
                      <a:endParaRPr lang="zh-CN" altLang="en-US" dirty="0" smtClean="0"/>
                    </a:p>
                  </a:txBody>
                  <a:tcPr/>
                </a:tc>
                <a:tc>
                  <a:txBody>
                    <a:bodyPr/>
                    <a:lstStyle/>
                    <a:p>
                      <a:r>
                        <a:rPr lang="en-US" altLang="zh-CN" b="0" dirty="0" smtClean="0"/>
                        <a:t>an E element, first sibling of its type</a:t>
                      </a:r>
                    </a:p>
                  </a:txBody>
                  <a:tcPr/>
                </a:tc>
              </a:tr>
              <a:tr h="370840">
                <a:tc>
                  <a:txBody>
                    <a:bodyPr/>
                    <a:lstStyle/>
                    <a:p>
                      <a:r>
                        <a:rPr lang="en-US" altLang="zh-CN" sz="1800" b="0" i="0" kern="1200" dirty="0" smtClean="0">
                          <a:solidFill>
                            <a:schemeClr val="dk1"/>
                          </a:solidFill>
                          <a:effectLst/>
                          <a:latin typeface="+mn-lt"/>
                          <a:ea typeface="+mn-ea"/>
                          <a:cs typeface="+mn-cs"/>
                        </a:rPr>
                        <a:t>E</a:t>
                      </a:r>
                      <a:r>
                        <a:rPr lang="en-US" altLang="zh-CN" sz="1800" b="0" i="0" kern="1200" dirty="0" smtClean="0">
                          <a:solidFill>
                            <a:srgbClr val="FF0000"/>
                          </a:solidFill>
                          <a:effectLst/>
                          <a:latin typeface="+mn-lt"/>
                          <a:ea typeface="+mn-ea"/>
                          <a:cs typeface="+mn-cs"/>
                        </a:rPr>
                        <a:t>:</a:t>
                      </a:r>
                      <a:r>
                        <a:rPr lang="en-US" altLang="zh-CN" sz="1800" b="0" i="0" kern="1200" dirty="0" smtClean="0">
                          <a:solidFill>
                            <a:schemeClr val="dk1"/>
                          </a:solidFill>
                          <a:effectLst/>
                          <a:latin typeface="+mn-lt"/>
                          <a:ea typeface="+mn-ea"/>
                          <a:cs typeface="+mn-cs"/>
                        </a:rPr>
                        <a:t>empty</a:t>
                      </a:r>
                      <a:endParaRPr lang="zh-CN" altLang="en-US" dirty="0"/>
                    </a:p>
                  </a:txBody>
                  <a:tcPr/>
                </a:tc>
                <a:tc>
                  <a:txBody>
                    <a:bodyPr/>
                    <a:lstStyle/>
                    <a:p>
                      <a:r>
                        <a:rPr lang="en-US" altLang="zh-CN" dirty="0" smtClean="0"/>
                        <a:t>pseudo-classes</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smtClean="0">
                          <a:solidFill>
                            <a:schemeClr val="dk1"/>
                          </a:solidFill>
                          <a:effectLst/>
                          <a:latin typeface="+mn-lt"/>
                          <a:ea typeface="+mn-ea"/>
                          <a:cs typeface="+mn-cs"/>
                        </a:rPr>
                        <a:t>an</a:t>
                      </a:r>
                      <a:r>
                        <a:rPr lang="en-US" altLang="zh-CN" sz="1800" b="0" i="0" kern="1200" baseline="0" dirty="0" smtClean="0">
                          <a:solidFill>
                            <a:schemeClr val="dk1"/>
                          </a:solidFill>
                          <a:effectLst/>
                          <a:latin typeface="+mn-lt"/>
                          <a:ea typeface="+mn-ea"/>
                          <a:cs typeface="+mn-cs"/>
                        </a:rPr>
                        <a:t> E element without children</a:t>
                      </a:r>
                      <a:endParaRPr lang="en-US" altLang="zh-CN" b="0" dirty="0" smtClean="0"/>
                    </a:p>
                  </a:txBody>
                  <a:tcPr/>
                </a:tc>
              </a:tr>
              <a:tr h="370840">
                <a:tc>
                  <a:txBody>
                    <a:bodyPr/>
                    <a:lstStyle/>
                    <a:p>
                      <a:r>
                        <a:rPr lang="en-US" altLang="zh-CN" dirty="0" smtClean="0"/>
                        <a:t>E</a:t>
                      </a:r>
                      <a:r>
                        <a:rPr lang="en-US" altLang="zh-CN" dirty="0" smtClean="0">
                          <a:solidFill>
                            <a:srgbClr val="FF0000"/>
                          </a:solidFill>
                        </a:rPr>
                        <a:t>:</a:t>
                      </a:r>
                      <a:r>
                        <a:rPr lang="en-US" altLang="zh-CN" dirty="0" smtClean="0"/>
                        <a:t>hover</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pseudo-classes</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E</a:t>
                      </a:r>
                      <a:r>
                        <a:rPr lang="en-US" altLang="zh-CN" b="0" baseline="0" dirty="0" smtClean="0"/>
                        <a:t> element when user mouse hover it</a:t>
                      </a:r>
                      <a:endParaRPr lang="en-US" altLang="zh-CN" b="0" dirty="0" smtClean="0"/>
                    </a:p>
                  </a:txBody>
                  <a:tcPr/>
                </a:tc>
              </a:tr>
              <a:tr h="370840">
                <a:tc>
                  <a:txBody>
                    <a:bodyPr/>
                    <a:lstStyle/>
                    <a:p>
                      <a:r>
                        <a:rPr lang="en-US" altLang="zh-CN" sz="1800" b="0" i="0" kern="1200" dirty="0" smtClean="0">
                          <a:solidFill>
                            <a:schemeClr val="dk1"/>
                          </a:solidFill>
                          <a:effectLst/>
                          <a:latin typeface="+mn-lt"/>
                          <a:ea typeface="+mn-ea"/>
                          <a:cs typeface="+mn-cs"/>
                        </a:rPr>
                        <a:t>E</a:t>
                      </a:r>
                      <a:r>
                        <a:rPr lang="en-US" altLang="zh-CN" sz="1800" b="0" i="0" kern="1200" dirty="0" smtClean="0">
                          <a:solidFill>
                            <a:srgbClr val="FF0000"/>
                          </a:solidFill>
                          <a:effectLst/>
                          <a:latin typeface="+mn-lt"/>
                          <a:ea typeface="+mn-ea"/>
                          <a:cs typeface="+mn-cs"/>
                        </a:rPr>
                        <a:t>::</a:t>
                      </a:r>
                      <a:r>
                        <a:rPr lang="en-US" altLang="zh-CN" sz="1800" b="0" i="0" kern="1200" dirty="0" smtClean="0">
                          <a:solidFill>
                            <a:schemeClr val="dk1"/>
                          </a:solidFill>
                          <a:effectLst/>
                          <a:latin typeface="+mn-lt"/>
                          <a:ea typeface="+mn-ea"/>
                          <a:cs typeface="+mn-cs"/>
                        </a:rPr>
                        <a:t>before</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pseudo-element</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smtClean="0">
                          <a:solidFill>
                            <a:schemeClr val="dk1"/>
                          </a:solidFill>
                          <a:effectLst/>
                          <a:latin typeface="+mn-lt"/>
                          <a:ea typeface="+mn-ea"/>
                          <a:cs typeface="+mn-cs"/>
                        </a:rPr>
                        <a:t>generated content before an E element</a:t>
                      </a:r>
                      <a:endParaRPr lang="en-US" altLang="zh-CN" b="0" dirty="0" smtClean="0"/>
                    </a:p>
                  </a:txBody>
                  <a:tcPr/>
                </a:tc>
              </a:tr>
              <a:tr h="370840">
                <a:tc>
                  <a:txBody>
                    <a:bodyPr/>
                    <a:lstStyle/>
                    <a:p>
                      <a:r>
                        <a:rPr lang="en-US" altLang="zh-CN" sz="1800" b="0" i="0" kern="1200" dirty="0" smtClean="0">
                          <a:solidFill>
                            <a:schemeClr val="dk1"/>
                          </a:solidFill>
                          <a:effectLst/>
                          <a:latin typeface="+mn-lt"/>
                          <a:ea typeface="+mn-ea"/>
                          <a:cs typeface="+mn-cs"/>
                        </a:rPr>
                        <a:t>E</a:t>
                      </a:r>
                      <a:r>
                        <a:rPr lang="en-US" altLang="zh-CN" sz="1800" b="0" i="0" kern="1200" dirty="0" smtClean="0">
                          <a:solidFill>
                            <a:srgbClr val="FF0000"/>
                          </a:solidFill>
                          <a:effectLst/>
                          <a:latin typeface="+mn-lt"/>
                          <a:ea typeface="+mn-ea"/>
                          <a:cs typeface="+mn-cs"/>
                        </a:rPr>
                        <a:t>::</a:t>
                      </a:r>
                      <a:r>
                        <a:rPr lang="en-US" altLang="zh-CN" sz="1800" b="0" i="0" kern="1200" dirty="0" smtClean="0">
                          <a:solidFill>
                            <a:schemeClr val="dk1"/>
                          </a:solidFill>
                          <a:effectLst/>
                          <a:latin typeface="+mn-lt"/>
                          <a:ea typeface="+mn-ea"/>
                          <a:cs typeface="+mn-cs"/>
                        </a:rPr>
                        <a:t>after</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pseudo-element</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smtClean="0">
                          <a:solidFill>
                            <a:schemeClr val="dk1"/>
                          </a:solidFill>
                          <a:effectLst/>
                          <a:latin typeface="+mn-lt"/>
                          <a:ea typeface="+mn-ea"/>
                          <a:cs typeface="+mn-cs"/>
                        </a:rPr>
                        <a:t>generated content after an E element</a:t>
                      </a:r>
                      <a:endParaRPr lang="en-US" altLang="zh-CN" b="0" dirty="0" smtClean="0"/>
                    </a:p>
                  </a:txBody>
                  <a:tcPr/>
                </a:tc>
              </a:tr>
            </a:tbl>
          </a:graphicData>
        </a:graphic>
      </p:graphicFrame>
      <p:sp>
        <p:nvSpPr>
          <p:cNvPr id="5" name="矩形 4"/>
          <p:cNvSpPr/>
          <p:nvPr/>
        </p:nvSpPr>
        <p:spPr>
          <a:xfrm>
            <a:off x="0" y="1124744"/>
            <a:ext cx="1065163" cy="369332"/>
          </a:xfrm>
          <a:prstGeom prst="rect">
            <a:avLst/>
          </a:prstGeom>
        </p:spPr>
        <p:txBody>
          <a:bodyPr wrap="none">
            <a:spAutoFit/>
          </a:bodyPr>
          <a:lstStyle/>
          <a:p>
            <a:r>
              <a:rPr lang="en-US" altLang="zh-CN" dirty="0" smtClean="0"/>
              <a:t>“pseudo”</a:t>
            </a:r>
            <a:endParaRPr lang="zh-CN" altLang="en-US" dirty="0"/>
          </a:p>
        </p:txBody>
      </p:sp>
    </p:spTree>
    <p:extLst>
      <p:ext uri="{BB962C8B-B14F-4D97-AF65-F5344CB8AC3E}">
        <p14:creationId xmlns:p14="http://schemas.microsoft.com/office/powerpoint/2010/main" val="3731284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 </a:t>
            </a:r>
            <a:r>
              <a:rPr lang="en-US" altLang="zh-CN" dirty="0" smtClean="0"/>
              <a:t>Priority</a:t>
            </a:r>
            <a:endParaRPr lang="zh-CN" altLang="en-US" dirty="0"/>
          </a:p>
        </p:txBody>
      </p:sp>
      <p:sp>
        <p:nvSpPr>
          <p:cNvPr id="3" name="内容占位符 2"/>
          <p:cNvSpPr>
            <a:spLocks noGrp="1"/>
          </p:cNvSpPr>
          <p:nvPr>
            <p:ph idx="1"/>
          </p:nvPr>
        </p:nvSpPr>
        <p:spPr/>
        <p:txBody>
          <a:bodyPr>
            <a:normAutofit fontScale="92500"/>
          </a:bodyPr>
          <a:lstStyle/>
          <a:p>
            <a:pPr marL="514350" indent="-514350">
              <a:buAutoNum type="arabicPeriod"/>
            </a:pPr>
            <a:r>
              <a:rPr lang="en-US" altLang="zh-CN" dirty="0" smtClean="0"/>
              <a:t>!Important declaration</a:t>
            </a:r>
          </a:p>
          <a:p>
            <a:pPr marL="914400" lvl="1" indent="-514350"/>
            <a:r>
              <a:rPr lang="en-US" altLang="zh-CN" dirty="0" smtClean="0"/>
              <a:t>color</a:t>
            </a:r>
            <a:r>
              <a:rPr lang="en-US" altLang="zh-CN" dirty="0"/>
              <a:t>:#999</a:t>
            </a:r>
            <a:r>
              <a:rPr lang="en-US" altLang="zh-CN" dirty="0">
                <a:solidFill>
                  <a:srgbClr val="FF0000"/>
                </a:solidFill>
              </a:rPr>
              <a:t>!important</a:t>
            </a:r>
            <a:endParaRPr lang="en-US" altLang="zh-CN" dirty="0" smtClean="0">
              <a:solidFill>
                <a:srgbClr val="FF0000"/>
              </a:solidFill>
            </a:endParaRPr>
          </a:p>
          <a:p>
            <a:pPr marL="514350" indent="-514350">
              <a:buAutoNum type="arabicPeriod"/>
            </a:pPr>
            <a:r>
              <a:rPr lang="en-US" altLang="zh-CN" dirty="0" smtClean="0"/>
              <a:t>Specificity</a:t>
            </a:r>
          </a:p>
          <a:p>
            <a:pPr marL="914400" lvl="1" indent="-514350"/>
            <a:r>
              <a:rPr lang="en-US" altLang="zh-CN" dirty="0" smtClean="0"/>
              <a:t>if </a:t>
            </a:r>
            <a:r>
              <a:rPr lang="en-US" altLang="zh-CN" dirty="0"/>
              <a:t>browser </a:t>
            </a:r>
            <a:r>
              <a:rPr lang="en-US" altLang="zh-CN" dirty="0" smtClean="0"/>
              <a:t>can determine </a:t>
            </a:r>
            <a:r>
              <a:rPr lang="en-US" altLang="zh-CN" dirty="0"/>
              <a:t>which rule is most specific, there is no need to examine the textual </a:t>
            </a:r>
            <a:r>
              <a:rPr lang="en-US" altLang="zh-CN" dirty="0" smtClean="0"/>
              <a:t>order</a:t>
            </a:r>
          </a:p>
          <a:p>
            <a:pPr marL="514350" indent="-514350">
              <a:buAutoNum type="arabicPeriod"/>
            </a:pPr>
            <a:r>
              <a:rPr lang="en-US" altLang="zh-CN" dirty="0" smtClean="0"/>
              <a:t>Textual Order</a:t>
            </a:r>
          </a:p>
          <a:p>
            <a:pPr marL="914400" lvl="1" indent="-514350"/>
            <a:r>
              <a:rPr lang="en-US" altLang="zh-CN" dirty="0"/>
              <a:t>browser determines the textual order of the style rules where the </a:t>
            </a:r>
            <a:r>
              <a:rPr lang="en-US" altLang="zh-CN" dirty="0" smtClean="0"/>
              <a:t>last </a:t>
            </a:r>
            <a:r>
              <a:rPr lang="en-US" altLang="zh-CN" dirty="0"/>
              <a:t>style rule in textual order has precedence over prior style rules</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411596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 </a:t>
            </a:r>
            <a:r>
              <a:rPr lang="en-US" altLang="zh-CN" dirty="0" smtClean="0"/>
              <a:t>Priority</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Specificity</a:t>
            </a:r>
          </a:p>
          <a:p>
            <a:pPr marL="0" indent="0">
              <a:buNone/>
            </a:pPr>
            <a:endParaRPr lang="en-US" altLang="zh-CN" dirty="0" smtClean="0"/>
          </a:p>
          <a:p>
            <a:pPr marL="0" indent="0">
              <a:buNone/>
            </a:pPr>
            <a:endParaRPr lang="en-US" altLang="zh-CN" dirty="0" smtClean="0"/>
          </a:p>
          <a:p>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1365142"/>
            <a:ext cx="4032448" cy="530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0" y="6481802"/>
            <a:ext cx="657552" cy="369332"/>
          </a:xfrm>
          <a:prstGeom prst="rect">
            <a:avLst/>
          </a:prstGeom>
        </p:spPr>
        <p:txBody>
          <a:bodyPr wrap="none">
            <a:spAutoFit/>
          </a:bodyPr>
          <a:lstStyle/>
          <a:p>
            <a:r>
              <a:rPr lang="en-US" altLang="zh-CN" dirty="0"/>
              <a:t>p162</a:t>
            </a:r>
            <a:endParaRPr lang="zh-CN" altLang="en-US" dirty="0"/>
          </a:p>
        </p:txBody>
      </p:sp>
    </p:spTree>
    <p:extLst>
      <p:ext uri="{BB962C8B-B14F-4D97-AF65-F5344CB8AC3E}">
        <p14:creationId xmlns:p14="http://schemas.microsoft.com/office/powerpoint/2010/main" val="1477928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 Priority</a:t>
            </a:r>
            <a:endParaRPr lang="zh-CN" altLang="en-US" dirty="0"/>
          </a:p>
        </p:txBody>
      </p:sp>
      <p:sp>
        <p:nvSpPr>
          <p:cNvPr id="4" name="矩形 3"/>
          <p:cNvSpPr/>
          <p:nvPr/>
        </p:nvSpPr>
        <p:spPr>
          <a:xfrm>
            <a:off x="251520" y="1124744"/>
            <a:ext cx="1598579"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altLang="zh-CN" dirty="0" smtClean="0"/>
              <a:t>Lesson </a:t>
            </a:r>
            <a:r>
              <a:rPr lang="en-US" altLang="zh-CN" dirty="0"/>
              <a:t>Review</a:t>
            </a: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104702"/>
            <a:ext cx="3168352" cy="810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5485" y="2104702"/>
            <a:ext cx="2656755" cy="813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b="1930"/>
          <a:stretch/>
        </p:blipFill>
        <p:spPr bwMode="auto">
          <a:xfrm>
            <a:off x="251520" y="3284984"/>
            <a:ext cx="7997310"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251520" y="1735370"/>
            <a:ext cx="1462516" cy="369332"/>
          </a:xfrm>
          <a:prstGeom prst="rect">
            <a:avLst/>
          </a:prstGeom>
        </p:spPr>
        <p:txBody>
          <a:bodyPr wrap="none">
            <a:spAutoFit/>
          </a:bodyPr>
          <a:lstStyle/>
          <a:p>
            <a:r>
              <a:rPr lang="en-US" altLang="zh-CN" dirty="0"/>
              <a:t>Corporate.css</a:t>
            </a:r>
            <a:endParaRPr lang="zh-CN" altLang="en-US" dirty="0"/>
          </a:p>
        </p:txBody>
      </p:sp>
      <p:sp>
        <p:nvSpPr>
          <p:cNvPr id="7" name="矩形 6"/>
          <p:cNvSpPr/>
          <p:nvPr/>
        </p:nvSpPr>
        <p:spPr>
          <a:xfrm>
            <a:off x="4003477" y="1733835"/>
            <a:ext cx="1663725" cy="369332"/>
          </a:xfrm>
          <a:prstGeom prst="rect">
            <a:avLst/>
          </a:prstGeom>
        </p:spPr>
        <p:txBody>
          <a:bodyPr wrap="none">
            <a:spAutoFit/>
          </a:bodyPr>
          <a:lstStyle/>
          <a:p>
            <a:r>
              <a:rPr lang="en-US" altLang="zh-CN" dirty="0"/>
              <a:t>Department.css</a:t>
            </a:r>
            <a:endParaRPr lang="zh-CN" altLang="en-US" dirty="0"/>
          </a:p>
        </p:txBody>
      </p:sp>
      <p:sp>
        <p:nvSpPr>
          <p:cNvPr id="8" name="矩形 7"/>
          <p:cNvSpPr/>
          <p:nvPr/>
        </p:nvSpPr>
        <p:spPr>
          <a:xfrm>
            <a:off x="179512" y="2928004"/>
            <a:ext cx="6840760" cy="369332"/>
          </a:xfrm>
          <a:prstGeom prst="rect">
            <a:avLst/>
          </a:prstGeom>
        </p:spPr>
        <p:txBody>
          <a:bodyPr wrap="square">
            <a:spAutoFit/>
          </a:bodyPr>
          <a:lstStyle/>
          <a:p>
            <a:r>
              <a:rPr lang="en-US" altLang="zh-CN" dirty="0"/>
              <a:t>What will be the rendered background color of the paragraph?</a:t>
            </a:r>
            <a:endParaRPr lang="zh-CN" altLang="en-US" dirty="0"/>
          </a:p>
        </p:txBody>
      </p:sp>
      <p:sp>
        <p:nvSpPr>
          <p:cNvPr id="11" name="下箭头 10"/>
          <p:cNvSpPr/>
          <p:nvPr/>
        </p:nvSpPr>
        <p:spPr>
          <a:xfrm>
            <a:off x="5629622" y="3212976"/>
            <a:ext cx="288032" cy="360040"/>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76947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 Priority</a:t>
            </a:r>
            <a:endParaRPr lang="zh-CN" altLang="en-US" dirty="0"/>
          </a:p>
        </p:txBody>
      </p:sp>
      <p:sp>
        <p:nvSpPr>
          <p:cNvPr id="4" name="矩形 3"/>
          <p:cNvSpPr/>
          <p:nvPr/>
        </p:nvSpPr>
        <p:spPr>
          <a:xfrm>
            <a:off x="251520" y="1124744"/>
            <a:ext cx="1598579"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altLang="zh-CN" dirty="0" smtClean="0"/>
              <a:t>Lesson </a:t>
            </a:r>
            <a:r>
              <a:rPr lang="en-US" altLang="zh-CN" dirty="0"/>
              <a:t>Review</a:t>
            </a: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104702"/>
            <a:ext cx="3168352" cy="810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b="1930"/>
          <a:stretch/>
        </p:blipFill>
        <p:spPr bwMode="auto">
          <a:xfrm>
            <a:off x="251520" y="3284984"/>
            <a:ext cx="7997310"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251520" y="1735370"/>
            <a:ext cx="1462516" cy="369332"/>
          </a:xfrm>
          <a:prstGeom prst="rect">
            <a:avLst/>
          </a:prstGeom>
        </p:spPr>
        <p:txBody>
          <a:bodyPr wrap="none">
            <a:spAutoFit/>
          </a:bodyPr>
          <a:lstStyle/>
          <a:p>
            <a:r>
              <a:rPr lang="en-US" altLang="zh-CN" dirty="0"/>
              <a:t>Corporate.css</a:t>
            </a:r>
            <a:endParaRPr lang="zh-CN" altLang="en-US" dirty="0"/>
          </a:p>
        </p:txBody>
      </p:sp>
      <p:sp>
        <p:nvSpPr>
          <p:cNvPr id="7" name="矩形 6"/>
          <p:cNvSpPr/>
          <p:nvPr/>
        </p:nvSpPr>
        <p:spPr>
          <a:xfrm>
            <a:off x="4003477" y="1733835"/>
            <a:ext cx="1663725" cy="369332"/>
          </a:xfrm>
          <a:prstGeom prst="rect">
            <a:avLst/>
          </a:prstGeom>
        </p:spPr>
        <p:txBody>
          <a:bodyPr wrap="none">
            <a:spAutoFit/>
          </a:bodyPr>
          <a:lstStyle/>
          <a:p>
            <a:r>
              <a:rPr lang="en-US" altLang="zh-CN" dirty="0"/>
              <a:t>Department.css</a:t>
            </a:r>
            <a:endParaRPr lang="zh-CN" altLang="en-US" dirty="0"/>
          </a:p>
        </p:txBody>
      </p:sp>
      <p:sp>
        <p:nvSpPr>
          <p:cNvPr id="8" name="矩形 7"/>
          <p:cNvSpPr/>
          <p:nvPr/>
        </p:nvSpPr>
        <p:spPr>
          <a:xfrm>
            <a:off x="179512" y="2928004"/>
            <a:ext cx="6840760" cy="369332"/>
          </a:xfrm>
          <a:prstGeom prst="rect">
            <a:avLst/>
          </a:prstGeom>
        </p:spPr>
        <p:txBody>
          <a:bodyPr wrap="square">
            <a:spAutoFit/>
          </a:bodyPr>
          <a:lstStyle/>
          <a:p>
            <a:r>
              <a:rPr lang="en-US" altLang="zh-CN" dirty="0"/>
              <a:t>What will be the rendered background color of the paragraph?</a:t>
            </a:r>
            <a:endParaRPr lang="zh-CN" altLang="en-US" dirty="0"/>
          </a:p>
        </p:txBody>
      </p:sp>
      <p:sp>
        <p:nvSpPr>
          <p:cNvPr id="11" name="下箭头 10"/>
          <p:cNvSpPr/>
          <p:nvPr/>
        </p:nvSpPr>
        <p:spPr>
          <a:xfrm>
            <a:off x="5629622" y="3212976"/>
            <a:ext cx="288032" cy="360040"/>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944" y="2104702"/>
            <a:ext cx="2999058" cy="810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接连接符 4"/>
          <p:cNvCxnSpPr/>
          <p:nvPr/>
        </p:nvCxnSpPr>
        <p:spPr>
          <a:xfrm>
            <a:off x="4716016" y="2348880"/>
            <a:ext cx="1201638"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093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a:t>
            </a:r>
            <a:r>
              <a:rPr lang="en-US" altLang="zh-CN" dirty="0" smtClean="0"/>
              <a:t>– inheritance</a:t>
            </a:r>
            <a:endParaRPr lang="zh-CN" altLang="en-US" dirty="0"/>
          </a:p>
        </p:txBody>
      </p:sp>
      <p:sp>
        <p:nvSpPr>
          <p:cNvPr id="17" name="内容占位符 2"/>
          <p:cNvSpPr>
            <a:spLocks noGrp="1"/>
          </p:cNvSpPr>
          <p:nvPr>
            <p:ph idx="1"/>
          </p:nvPr>
        </p:nvSpPr>
        <p:spPr>
          <a:xfrm>
            <a:off x="457200" y="1600200"/>
            <a:ext cx="8229600" cy="4525963"/>
          </a:xfrm>
        </p:spPr>
        <p:txBody>
          <a:bodyPr>
            <a:normAutofit/>
          </a:bodyPr>
          <a:lstStyle/>
          <a:p>
            <a:r>
              <a:rPr lang="en-US" altLang="zh-CN" dirty="0"/>
              <a:t>An element can get its style from a parent element when no </a:t>
            </a:r>
            <a:r>
              <a:rPr lang="en-US" altLang="zh-CN" dirty="0" smtClean="0"/>
              <a:t>other </a:t>
            </a:r>
            <a:r>
              <a:rPr lang="en-US" altLang="zh-CN" dirty="0"/>
              <a:t>styles are </a:t>
            </a:r>
            <a:r>
              <a:rPr lang="en-US" altLang="zh-CN" dirty="0" smtClean="0"/>
              <a:t>defined</a:t>
            </a:r>
          </a:p>
          <a:p>
            <a:r>
              <a:rPr lang="en-US" altLang="zh-CN" dirty="0" smtClean="0"/>
              <a:t>Any Specificity can override</a:t>
            </a:r>
          </a:p>
          <a:p>
            <a:endParaRPr lang="en-US" altLang="zh-CN" dirty="0" smtClean="0"/>
          </a:p>
        </p:txBody>
      </p:sp>
    </p:spTree>
    <p:extLst>
      <p:ext uri="{BB962C8B-B14F-4D97-AF65-F5344CB8AC3E}">
        <p14:creationId xmlns:p14="http://schemas.microsoft.com/office/powerpoint/2010/main" val="1481845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Basic – color</a:t>
            </a:r>
            <a:endParaRPr lang="zh-CN" altLang="en-US" dirty="0"/>
          </a:p>
        </p:txBody>
      </p:sp>
      <p:sp>
        <p:nvSpPr>
          <p:cNvPr id="3" name="内容占位符 2"/>
          <p:cNvSpPr>
            <a:spLocks noGrp="1"/>
          </p:cNvSpPr>
          <p:nvPr>
            <p:ph idx="1"/>
          </p:nvPr>
        </p:nvSpPr>
        <p:spPr/>
        <p:txBody>
          <a:bodyPr/>
          <a:lstStyle/>
          <a:p>
            <a:r>
              <a:rPr lang="en-US" altLang="zh-CN" dirty="0" smtClean="0"/>
              <a:t>Color literal</a:t>
            </a:r>
          </a:p>
          <a:p>
            <a:r>
              <a:rPr lang="en-US" altLang="zh-CN" dirty="0" smtClean="0"/>
              <a:t>RGB/RGBA</a:t>
            </a:r>
          </a:p>
          <a:p>
            <a:r>
              <a:rPr lang="en-US" altLang="zh-CN" dirty="0" smtClean="0"/>
              <a:t>HSL/HSLA</a:t>
            </a:r>
            <a:endParaRPr lang="en-US" altLang="zh-CN" dirty="0" smtClean="0">
              <a:solidFill>
                <a:srgbClr val="FF0000"/>
              </a:solidFill>
            </a:endParaRPr>
          </a:p>
          <a:p>
            <a:r>
              <a:rPr lang="en-US" altLang="zh-CN" dirty="0" smtClean="0"/>
              <a:t>6/3 characters Hexadecimal value leading with ‘#’</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622397124"/>
              </p:ext>
            </p:extLst>
          </p:nvPr>
        </p:nvGraphicFramePr>
        <p:xfrm>
          <a:off x="1331640" y="4149080"/>
          <a:ext cx="6096000" cy="25958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altLang="zh-CN" dirty="0" smtClean="0"/>
                        <a:t>Color</a:t>
                      </a:r>
                      <a:endParaRPr lang="zh-CN" altLang="en-US" dirty="0"/>
                    </a:p>
                  </a:txBody>
                  <a:tcPr/>
                </a:tc>
                <a:tc>
                  <a:txBody>
                    <a:bodyPr/>
                    <a:lstStyle/>
                    <a:p>
                      <a:r>
                        <a:rPr lang="en-US" altLang="zh-CN" dirty="0" smtClean="0"/>
                        <a:t>RGB</a:t>
                      </a:r>
                      <a:endParaRPr lang="zh-CN" altLang="en-US" dirty="0"/>
                    </a:p>
                  </a:txBody>
                  <a:tcPr/>
                </a:tc>
                <a:tc>
                  <a:txBody>
                    <a:bodyPr/>
                    <a:lstStyle/>
                    <a:p>
                      <a:r>
                        <a:rPr lang="en-US" altLang="zh-CN" dirty="0" smtClean="0"/>
                        <a:t>Hex</a:t>
                      </a:r>
                      <a:endParaRPr lang="zh-CN" altLang="en-US" dirty="0"/>
                    </a:p>
                  </a:txBody>
                  <a:tcPr/>
                </a:tc>
              </a:tr>
              <a:tr h="370840">
                <a:tc>
                  <a:txBody>
                    <a:bodyPr/>
                    <a:lstStyle/>
                    <a:p>
                      <a:r>
                        <a:rPr lang="en-US" altLang="zh-CN" dirty="0" smtClean="0"/>
                        <a:t>black</a:t>
                      </a:r>
                      <a:endParaRPr lang="zh-CN" altLang="en-US" dirty="0"/>
                    </a:p>
                  </a:txBody>
                  <a:tcPr/>
                </a:tc>
                <a:tc>
                  <a:txBody>
                    <a:bodyPr/>
                    <a:lstStyle/>
                    <a:p>
                      <a:r>
                        <a:rPr lang="en-US" altLang="zh-CN" dirty="0" err="1" smtClean="0"/>
                        <a:t>rgb</a:t>
                      </a:r>
                      <a:r>
                        <a:rPr lang="en-US" altLang="zh-CN" dirty="0" smtClean="0"/>
                        <a:t>(0,0,0)</a:t>
                      </a:r>
                      <a:endParaRPr lang="zh-CN" altLang="en-US" dirty="0"/>
                    </a:p>
                  </a:txBody>
                  <a:tcPr/>
                </a:tc>
                <a:tc>
                  <a:txBody>
                    <a:bodyPr/>
                    <a:lstStyle/>
                    <a:p>
                      <a:r>
                        <a:rPr lang="en-US" altLang="zh-CN" dirty="0" smtClean="0"/>
                        <a:t>#000000(#000)</a:t>
                      </a:r>
                      <a:endParaRPr lang="zh-CN" altLang="en-US" dirty="0"/>
                    </a:p>
                  </a:txBody>
                  <a:tcPr/>
                </a:tc>
              </a:tr>
              <a:tr h="370840">
                <a:tc>
                  <a:txBody>
                    <a:bodyPr/>
                    <a:lstStyle/>
                    <a:p>
                      <a:r>
                        <a:rPr lang="en-US" altLang="zh-CN" dirty="0" smtClean="0"/>
                        <a:t>white</a:t>
                      </a:r>
                      <a:endParaRPr lang="zh-CN" altLang="en-US" dirty="0"/>
                    </a:p>
                  </a:txBody>
                  <a:tcPr/>
                </a:tc>
                <a:tc>
                  <a:txBody>
                    <a:bodyPr/>
                    <a:lstStyle/>
                    <a:p>
                      <a:r>
                        <a:rPr lang="en-US" altLang="zh-CN" dirty="0" err="1" smtClean="0"/>
                        <a:t>rgb</a:t>
                      </a:r>
                      <a:r>
                        <a:rPr lang="en-US" altLang="zh-CN" dirty="0" smtClean="0"/>
                        <a:t>(255,255,255)</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en-US" altLang="zh-CN" dirty="0" err="1" smtClean="0"/>
                        <a:t>ffffff</a:t>
                      </a:r>
                      <a:r>
                        <a:rPr lang="en-US" altLang="zh-CN" dirty="0" smtClean="0"/>
                        <a:t>(#</a:t>
                      </a:r>
                      <a:r>
                        <a:rPr lang="en-US" altLang="zh-CN" dirty="0" err="1" smtClean="0"/>
                        <a:t>fff</a:t>
                      </a:r>
                      <a:r>
                        <a:rPr lang="en-US" altLang="zh-CN" dirty="0" smtClean="0"/>
                        <a:t>)</a:t>
                      </a:r>
                      <a:endParaRPr lang="zh-CN" altLang="en-US" dirty="0" smtClean="0"/>
                    </a:p>
                  </a:txBody>
                  <a:tcPr/>
                </a:tc>
              </a:tr>
              <a:tr h="370840">
                <a:tc>
                  <a:txBody>
                    <a:bodyPr/>
                    <a:lstStyle/>
                    <a:p>
                      <a:r>
                        <a:rPr lang="en-US" altLang="zh-CN" dirty="0" smtClean="0"/>
                        <a:t>red</a:t>
                      </a:r>
                      <a:endParaRPr lang="zh-CN" altLang="en-US" dirty="0"/>
                    </a:p>
                  </a:txBody>
                  <a:tcPr/>
                </a:tc>
                <a:tc>
                  <a:txBody>
                    <a:bodyPr/>
                    <a:lstStyle/>
                    <a:p>
                      <a:r>
                        <a:rPr lang="en-US" altLang="zh-CN" dirty="0" err="1" smtClean="0"/>
                        <a:t>rgb</a:t>
                      </a:r>
                      <a:r>
                        <a:rPr lang="en-US" altLang="zh-CN" dirty="0" smtClean="0"/>
                        <a:t>(255,0,0)</a:t>
                      </a:r>
                      <a:endParaRPr lang="zh-CN" altLang="en-US" dirty="0"/>
                    </a:p>
                  </a:txBody>
                  <a:tcPr/>
                </a:tc>
                <a:tc>
                  <a:txBody>
                    <a:bodyPr/>
                    <a:lstStyle/>
                    <a:p>
                      <a:r>
                        <a:rPr lang="en-US" altLang="zh-CN" dirty="0" smtClean="0"/>
                        <a:t>#ff0000(#f00)</a:t>
                      </a:r>
                      <a:endParaRPr lang="zh-CN" altLang="en-US" dirty="0"/>
                    </a:p>
                  </a:txBody>
                  <a:tcPr/>
                </a:tc>
              </a:tr>
              <a:tr h="370840">
                <a:tc>
                  <a:txBody>
                    <a:bodyPr/>
                    <a:lstStyle/>
                    <a:p>
                      <a:r>
                        <a:rPr lang="en-US" altLang="zh-CN" dirty="0" smtClean="0"/>
                        <a:t>green</a:t>
                      </a:r>
                      <a:endParaRPr lang="zh-CN" altLang="en-US" dirty="0"/>
                    </a:p>
                  </a:txBody>
                  <a:tcPr/>
                </a:tc>
                <a:tc>
                  <a:txBody>
                    <a:bodyPr/>
                    <a:lstStyle/>
                    <a:p>
                      <a:r>
                        <a:rPr lang="en-US" altLang="zh-CN" dirty="0" err="1" smtClean="0"/>
                        <a:t>rgb</a:t>
                      </a:r>
                      <a:r>
                        <a:rPr lang="en-US" altLang="zh-CN" dirty="0" smtClean="0"/>
                        <a:t>(0,255,0)</a:t>
                      </a:r>
                      <a:endParaRPr lang="zh-CN" altLang="en-US" dirty="0"/>
                    </a:p>
                  </a:txBody>
                  <a:tcPr/>
                </a:tc>
                <a:tc>
                  <a:txBody>
                    <a:bodyPr/>
                    <a:lstStyle/>
                    <a:p>
                      <a:r>
                        <a:rPr lang="en-US" altLang="zh-CN" dirty="0" smtClean="0"/>
                        <a:t>#</a:t>
                      </a:r>
                      <a:r>
                        <a:rPr lang="en-US" altLang="zh-CN" dirty="0" smtClean="0"/>
                        <a:t>00ff00</a:t>
                      </a:r>
                      <a:r>
                        <a:rPr lang="en-US" altLang="zh-CN" dirty="0" smtClean="0"/>
                        <a:t>(#0f0)</a:t>
                      </a:r>
                      <a:endParaRPr lang="zh-CN" altLang="en-US" dirty="0"/>
                    </a:p>
                  </a:txBody>
                  <a:tcPr/>
                </a:tc>
              </a:tr>
              <a:tr h="370840">
                <a:tc>
                  <a:txBody>
                    <a:bodyPr/>
                    <a:lstStyle/>
                    <a:p>
                      <a:r>
                        <a:rPr lang="en-US" altLang="zh-CN" dirty="0" smtClean="0"/>
                        <a:t>blue</a:t>
                      </a:r>
                      <a:endParaRPr lang="zh-CN" altLang="en-US" dirty="0"/>
                    </a:p>
                  </a:txBody>
                  <a:tcPr/>
                </a:tc>
                <a:tc>
                  <a:txBody>
                    <a:bodyPr/>
                    <a:lstStyle/>
                    <a:p>
                      <a:r>
                        <a:rPr lang="en-US" altLang="zh-CN" dirty="0" err="1" smtClean="0"/>
                        <a:t>rgb</a:t>
                      </a:r>
                      <a:r>
                        <a:rPr lang="en-US" altLang="zh-CN" dirty="0" smtClean="0"/>
                        <a:t>(0,0,255)</a:t>
                      </a:r>
                      <a:endParaRPr lang="zh-CN" altLang="en-US" dirty="0"/>
                    </a:p>
                  </a:txBody>
                  <a:tcPr/>
                </a:tc>
                <a:tc>
                  <a:txBody>
                    <a:bodyPr/>
                    <a:lstStyle/>
                    <a:p>
                      <a:r>
                        <a:rPr lang="en-US" altLang="zh-CN" dirty="0" smtClean="0"/>
                        <a:t>#0000ff(#00f)</a:t>
                      </a:r>
                      <a:endParaRPr lang="zh-CN" altLang="en-US" dirty="0"/>
                    </a:p>
                  </a:txBody>
                  <a:tcPr/>
                </a:tc>
              </a:tr>
              <a:tr h="370840">
                <a:tc>
                  <a:txBody>
                    <a:bodyPr/>
                    <a:lstStyle/>
                    <a:p>
                      <a:r>
                        <a:rPr lang="en-US" altLang="zh-CN" dirty="0" smtClean="0"/>
                        <a:t>gray</a:t>
                      </a:r>
                      <a:endParaRPr lang="zh-CN" altLang="en-US" dirty="0"/>
                    </a:p>
                  </a:txBody>
                  <a:tcPr/>
                </a:tc>
                <a:tc>
                  <a:txBody>
                    <a:bodyPr/>
                    <a:lstStyle/>
                    <a:p>
                      <a:r>
                        <a:rPr lang="en-US" altLang="zh-CN" dirty="0" err="1" smtClean="0"/>
                        <a:t>rgb</a:t>
                      </a:r>
                      <a:r>
                        <a:rPr lang="en-US" altLang="zh-CN" dirty="0" smtClean="0"/>
                        <a:t>(204,204,204)</a:t>
                      </a:r>
                      <a:endParaRPr lang="zh-CN" altLang="en-US" dirty="0"/>
                    </a:p>
                  </a:txBody>
                  <a:tcPr/>
                </a:tc>
                <a:tc>
                  <a:txBody>
                    <a:bodyPr/>
                    <a:lstStyle/>
                    <a:p>
                      <a:r>
                        <a:rPr lang="en-US" altLang="zh-CN" dirty="0" smtClean="0"/>
                        <a:t>#</a:t>
                      </a:r>
                      <a:r>
                        <a:rPr lang="en-US" altLang="zh-CN" dirty="0" err="1" smtClean="0"/>
                        <a:t>cccccc</a:t>
                      </a:r>
                      <a:r>
                        <a:rPr lang="en-US" altLang="zh-CN" dirty="0" smtClean="0"/>
                        <a:t>(#ccc)</a:t>
                      </a:r>
                      <a:endParaRPr lang="zh-CN" altLang="en-US" dirty="0"/>
                    </a:p>
                  </a:txBody>
                  <a:tcPr/>
                </a:tc>
              </a:tr>
            </a:tbl>
          </a:graphicData>
        </a:graphic>
      </p:graphicFrame>
    </p:spTree>
    <p:extLst>
      <p:ext uri="{BB962C8B-B14F-4D97-AF65-F5344CB8AC3E}">
        <p14:creationId xmlns:p14="http://schemas.microsoft.com/office/powerpoint/2010/main" val="1375743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Basic – color</a:t>
            </a:r>
            <a:endParaRPr lang="zh-CN" altLang="en-US" dirty="0"/>
          </a:p>
        </p:txBody>
      </p:sp>
      <p:sp>
        <p:nvSpPr>
          <p:cNvPr id="4" name="内容占位符 3"/>
          <p:cNvSpPr>
            <a:spLocks noGrp="1"/>
          </p:cNvSpPr>
          <p:nvPr>
            <p:ph idx="1"/>
          </p:nvPr>
        </p:nvSpPr>
        <p:spPr/>
        <p:txBody>
          <a:bodyPr/>
          <a:lstStyle/>
          <a:p>
            <a:r>
              <a:rPr lang="en-US" altLang="zh-CN" dirty="0" err="1"/>
              <a:t>rgba</a:t>
            </a:r>
            <a:r>
              <a:rPr lang="en-US" altLang="zh-CN" dirty="0"/>
              <a:t>(red, green, blue, alpha</a:t>
            </a:r>
            <a:r>
              <a:rPr lang="en-US" altLang="zh-CN" dirty="0" smtClean="0"/>
              <a:t>)</a:t>
            </a:r>
          </a:p>
          <a:p>
            <a:r>
              <a:rPr lang="en-US" altLang="zh-CN" dirty="0" smtClean="0"/>
              <a:t>Alpha is from 0.0(totally transparent) to 1.0(none transparent)</a:t>
            </a:r>
          </a:p>
          <a:p>
            <a:r>
              <a:rPr lang="en-US" altLang="zh-CN" dirty="0" smtClean="0"/>
              <a:t>Opacity</a:t>
            </a:r>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149080"/>
            <a:ext cx="290512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4130030"/>
            <a:ext cx="290512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1455081" y="5139680"/>
            <a:ext cx="1794146" cy="369332"/>
          </a:xfrm>
          <a:prstGeom prst="rect">
            <a:avLst/>
          </a:prstGeom>
        </p:spPr>
        <p:txBody>
          <a:bodyPr wrap="none">
            <a:spAutoFit/>
          </a:bodyPr>
          <a:lstStyle/>
          <a:p>
            <a:r>
              <a:rPr lang="en-US" altLang="zh-CN" dirty="0" err="1"/>
              <a:t>rgba</a:t>
            </a:r>
            <a:r>
              <a:rPr lang="en-US" altLang="zh-CN" dirty="0"/>
              <a:t>(255,0,0,0.2)</a:t>
            </a:r>
          </a:p>
        </p:txBody>
      </p:sp>
      <p:sp>
        <p:nvSpPr>
          <p:cNvPr id="7" name="矩形 6"/>
          <p:cNvSpPr/>
          <p:nvPr/>
        </p:nvSpPr>
        <p:spPr>
          <a:xfrm>
            <a:off x="5646901" y="5139680"/>
            <a:ext cx="1619418" cy="369332"/>
          </a:xfrm>
          <a:prstGeom prst="rect">
            <a:avLst/>
          </a:prstGeom>
        </p:spPr>
        <p:txBody>
          <a:bodyPr wrap="none">
            <a:spAutoFit/>
          </a:bodyPr>
          <a:lstStyle/>
          <a:p>
            <a:pPr>
              <a:defRPr/>
            </a:pPr>
            <a:r>
              <a:rPr lang="en-US" altLang="zh-CN" dirty="0" err="1"/>
              <a:t>rgba</a:t>
            </a:r>
            <a:r>
              <a:rPr lang="en-US" altLang="zh-CN" dirty="0"/>
              <a:t>(255,0,0,1)</a:t>
            </a:r>
            <a:endParaRPr lang="zh-CN" altLang="en-US" dirty="0"/>
          </a:p>
        </p:txBody>
      </p:sp>
    </p:spTree>
    <p:extLst>
      <p:ext uri="{BB962C8B-B14F-4D97-AF65-F5344CB8AC3E}">
        <p14:creationId xmlns:p14="http://schemas.microsoft.com/office/powerpoint/2010/main" val="330620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Topic</a:t>
            </a:r>
            <a:endParaRPr lang="zh-CN" altLang="en-US" dirty="0"/>
          </a:p>
        </p:txBody>
      </p:sp>
      <p:sp>
        <p:nvSpPr>
          <p:cNvPr id="3" name="内容占位符 2"/>
          <p:cNvSpPr>
            <a:spLocks noGrp="1"/>
          </p:cNvSpPr>
          <p:nvPr>
            <p:ph idx="1"/>
          </p:nvPr>
        </p:nvSpPr>
        <p:spPr/>
        <p:txBody>
          <a:bodyPr>
            <a:normAutofit fontScale="47500" lnSpcReduction="20000"/>
          </a:bodyPr>
          <a:lstStyle/>
          <a:p>
            <a:r>
              <a:rPr lang="en-US" altLang="zh-CN" dirty="0" smtClean="0"/>
              <a:t>History</a:t>
            </a:r>
          </a:p>
          <a:p>
            <a:r>
              <a:rPr lang="en-US" altLang="zh-CN" dirty="0" smtClean="0"/>
              <a:t>Understanding the </a:t>
            </a:r>
            <a:r>
              <a:rPr lang="en-US" altLang="zh-CN" dirty="0" err="1" smtClean="0"/>
              <a:t>css</a:t>
            </a:r>
            <a:r>
              <a:rPr lang="en-US" altLang="zh-CN" dirty="0" smtClean="0"/>
              <a:t> specification</a:t>
            </a:r>
          </a:p>
          <a:p>
            <a:r>
              <a:rPr lang="en-US" altLang="zh-CN" dirty="0" smtClean="0"/>
              <a:t>Basic</a:t>
            </a:r>
          </a:p>
          <a:p>
            <a:pPr lvl="1"/>
            <a:r>
              <a:rPr lang="en-US" altLang="zh-CN" dirty="0"/>
              <a:t>F</a:t>
            </a:r>
            <a:r>
              <a:rPr lang="en-US" altLang="zh-CN" dirty="0" smtClean="0"/>
              <a:t>ormat</a:t>
            </a:r>
          </a:p>
          <a:p>
            <a:pPr lvl="1"/>
            <a:r>
              <a:rPr lang="en-US" altLang="zh-CN" dirty="0" smtClean="0"/>
              <a:t>Selector</a:t>
            </a:r>
          </a:p>
          <a:p>
            <a:pPr lvl="1"/>
            <a:r>
              <a:rPr lang="en-US" altLang="zh-CN" dirty="0" smtClean="0"/>
              <a:t>Priority</a:t>
            </a:r>
          </a:p>
          <a:p>
            <a:pPr lvl="1"/>
            <a:r>
              <a:rPr lang="en-US" altLang="zh-CN" dirty="0" smtClean="0"/>
              <a:t>Inheritance</a:t>
            </a:r>
          </a:p>
          <a:p>
            <a:pPr lvl="1"/>
            <a:r>
              <a:rPr lang="en-US" altLang="zh-CN" dirty="0" smtClean="0"/>
              <a:t>Color</a:t>
            </a:r>
          </a:p>
          <a:p>
            <a:pPr lvl="1"/>
            <a:r>
              <a:rPr lang="en-US" altLang="zh-CN" dirty="0" smtClean="0"/>
              <a:t>Font</a:t>
            </a:r>
          </a:p>
          <a:p>
            <a:pPr lvl="1"/>
            <a:r>
              <a:rPr lang="en-US" altLang="zh-CN" dirty="0" smtClean="0"/>
              <a:t>Table &amp; list</a:t>
            </a:r>
          </a:p>
          <a:p>
            <a:pPr lvl="1"/>
            <a:r>
              <a:rPr lang="en-US" altLang="zh-CN" dirty="0" smtClean="0"/>
              <a:t>Box model</a:t>
            </a:r>
          </a:p>
          <a:p>
            <a:pPr lvl="1"/>
            <a:r>
              <a:rPr lang="en-US" altLang="zh-CN" dirty="0" smtClean="0"/>
              <a:t>Inline &amp; block</a:t>
            </a:r>
          </a:p>
          <a:p>
            <a:pPr lvl="1"/>
            <a:r>
              <a:rPr lang="en-US" altLang="zh-CN" dirty="0" smtClean="0"/>
              <a:t>Float</a:t>
            </a:r>
          </a:p>
          <a:p>
            <a:pPr lvl="1"/>
            <a:r>
              <a:rPr lang="en-US" altLang="zh-CN" dirty="0" smtClean="0"/>
              <a:t>Position</a:t>
            </a:r>
          </a:p>
          <a:p>
            <a:r>
              <a:rPr lang="en-US" altLang="zh-CN" dirty="0" smtClean="0"/>
              <a:t>Advance</a:t>
            </a:r>
          </a:p>
          <a:p>
            <a:pPr lvl="1"/>
            <a:r>
              <a:rPr lang="en-US" altLang="zh-CN" dirty="0" smtClean="0"/>
              <a:t>Media query</a:t>
            </a:r>
            <a:endParaRPr lang="en-US" altLang="zh-CN" dirty="0"/>
          </a:p>
          <a:p>
            <a:pPr lvl="1"/>
            <a:r>
              <a:rPr lang="en-US" altLang="zh-CN" dirty="0" smtClean="0"/>
              <a:t>Responsive design</a:t>
            </a:r>
          </a:p>
          <a:p>
            <a:pPr lvl="1"/>
            <a:r>
              <a:rPr lang="en-US" altLang="zh-CN" dirty="0" smtClean="0"/>
              <a:t>Transform</a:t>
            </a:r>
          </a:p>
          <a:p>
            <a:pPr lvl="1"/>
            <a:r>
              <a:rPr lang="en-US" altLang="zh-CN" dirty="0" smtClean="0"/>
              <a:t>Transition</a:t>
            </a:r>
          </a:p>
          <a:p>
            <a:pPr lvl="1"/>
            <a:r>
              <a:rPr lang="en-US" altLang="zh-CN" dirty="0" smtClean="0"/>
              <a:t>Animation</a:t>
            </a:r>
          </a:p>
        </p:txBody>
      </p:sp>
    </p:spTree>
    <p:extLst>
      <p:ext uri="{BB962C8B-B14F-4D97-AF65-F5344CB8AC3E}">
        <p14:creationId xmlns:p14="http://schemas.microsoft.com/office/powerpoint/2010/main" val="2493135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 </a:t>
            </a:r>
            <a:r>
              <a:rPr lang="en-US" altLang="zh-CN" dirty="0" smtClean="0"/>
              <a:t>font</a:t>
            </a:r>
            <a:endParaRPr lang="zh-CN" altLang="en-US" dirty="0"/>
          </a:p>
        </p:txBody>
      </p:sp>
      <p:sp>
        <p:nvSpPr>
          <p:cNvPr id="3" name="内容占位符 2"/>
          <p:cNvSpPr>
            <a:spLocks noGrp="1"/>
          </p:cNvSpPr>
          <p:nvPr>
            <p:ph idx="1"/>
          </p:nvPr>
        </p:nvSpPr>
        <p:spPr/>
        <p:txBody>
          <a:bodyPr/>
          <a:lstStyle/>
          <a:p>
            <a:r>
              <a:rPr lang="en-US" altLang="zh-CN" dirty="0" smtClean="0"/>
              <a:t>font-family</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385524317"/>
              </p:ext>
            </p:extLst>
          </p:nvPr>
        </p:nvGraphicFramePr>
        <p:xfrm>
          <a:off x="395536" y="2276872"/>
          <a:ext cx="8352928" cy="2763520"/>
        </p:xfrm>
        <a:graphic>
          <a:graphicData uri="http://schemas.openxmlformats.org/drawingml/2006/table">
            <a:tbl>
              <a:tblPr firstRow="1" bandRow="1">
                <a:tableStyleId>{5C22544A-7EE6-4342-B048-85BDC9FD1C3A}</a:tableStyleId>
              </a:tblPr>
              <a:tblGrid>
                <a:gridCol w="1440160"/>
                <a:gridCol w="6912768"/>
              </a:tblGrid>
              <a:tr h="370840">
                <a:tc>
                  <a:txBody>
                    <a:bodyPr/>
                    <a:lstStyle/>
                    <a:p>
                      <a:r>
                        <a:rPr lang="en-US" altLang="zh-CN" dirty="0" smtClean="0"/>
                        <a:t>Font</a:t>
                      </a:r>
                      <a:endParaRPr lang="zh-CN" altLang="en-US" dirty="0"/>
                    </a:p>
                  </a:txBody>
                  <a:tcPr/>
                </a:tc>
                <a:tc>
                  <a:txBody>
                    <a:bodyPr/>
                    <a:lstStyle/>
                    <a:p>
                      <a:r>
                        <a:rPr lang="en-US" altLang="zh-CN" dirty="0" smtClean="0"/>
                        <a:t>Description</a:t>
                      </a:r>
                    </a:p>
                  </a:txBody>
                  <a:tcPr/>
                </a:tc>
              </a:tr>
              <a:tr h="370840">
                <a:tc>
                  <a:txBody>
                    <a:bodyPr/>
                    <a:lstStyle/>
                    <a:p>
                      <a:r>
                        <a:rPr lang="en-US" altLang="zh-CN" dirty="0" err="1" smtClean="0"/>
                        <a:t>monospace</a:t>
                      </a:r>
                      <a:endParaRPr lang="zh-CN" altLang="en-US" dirty="0"/>
                    </a:p>
                  </a:txBody>
                  <a:tcPr/>
                </a:tc>
                <a:tc>
                  <a:txBody>
                    <a:bodyPr/>
                    <a:lstStyle/>
                    <a:p>
                      <a:r>
                        <a:rPr lang="en-US" altLang="zh-CN" dirty="0" smtClean="0"/>
                        <a:t>Font families in which all characters have the same width, such as</a:t>
                      </a:r>
                      <a:r>
                        <a:rPr lang="en-US" altLang="zh-CN" baseline="0" dirty="0" smtClean="0"/>
                        <a:t> </a:t>
                      </a:r>
                      <a:r>
                        <a:rPr lang="en-US" altLang="zh-CN" dirty="0" smtClean="0"/>
                        <a:t>Courier New</a:t>
                      </a:r>
                    </a:p>
                  </a:txBody>
                  <a:tcPr/>
                </a:tc>
              </a:tr>
              <a:tr h="370840">
                <a:tc>
                  <a:txBody>
                    <a:bodyPr/>
                    <a:lstStyle/>
                    <a:p>
                      <a:r>
                        <a:rPr lang="en-US" altLang="zh-CN" dirty="0" smtClean="0"/>
                        <a:t>serif</a:t>
                      </a:r>
                      <a:endParaRPr lang="zh-CN" altLang="en-US" dirty="0"/>
                    </a:p>
                  </a:txBody>
                  <a:tcPr/>
                </a:tc>
                <a:tc>
                  <a:txBody>
                    <a:bodyPr/>
                    <a:lstStyle/>
                    <a:p>
                      <a:r>
                        <a:rPr lang="en-US" altLang="zh-CN" dirty="0" smtClean="0"/>
                        <a:t>Font families with serifs or curls at the top and bottom of characters, such as Times New Roman</a:t>
                      </a:r>
                      <a:endParaRPr lang="zh-CN" altLang="en-US" dirty="0"/>
                    </a:p>
                  </a:txBody>
                  <a:tcPr/>
                </a:tc>
              </a:tr>
              <a:tr h="370840">
                <a:tc>
                  <a:txBody>
                    <a:bodyPr/>
                    <a:lstStyle/>
                    <a:p>
                      <a:r>
                        <a:rPr lang="en-US" altLang="zh-CN" dirty="0" smtClean="0"/>
                        <a:t>sans serif</a:t>
                      </a:r>
                      <a:endParaRPr lang="zh-CN" altLang="en-US" dirty="0"/>
                    </a:p>
                  </a:txBody>
                  <a:tcPr/>
                </a:tc>
                <a:tc>
                  <a:txBody>
                    <a:bodyPr/>
                    <a:lstStyle/>
                    <a:p>
                      <a:r>
                        <a:rPr lang="en-US" altLang="zh-CN" dirty="0" smtClean="0"/>
                        <a:t>Font families without serifs, such as Arial</a:t>
                      </a:r>
                      <a:endParaRPr lang="zh-CN" altLang="en-US" dirty="0"/>
                    </a:p>
                  </a:txBody>
                  <a:tcPr/>
                </a:tc>
              </a:tr>
              <a:tr h="370840">
                <a:tc>
                  <a:txBody>
                    <a:bodyPr/>
                    <a:lstStyle/>
                    <a:p>
                      <a:r>
                        <a:rPr lang="en-US" altLang="zh-CN" dirty="0" smtClean="0"/>
                        <a:t>cursive</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Font families that imitate handwriting, such as Mistral</a:t>
                      </a:r>
                    </a:p>
                  </a:txBody>
                  <a:tcPr/>
                </a:tc>
              </a:tr>
              <a:tr h="370840">
                <a:tc>
                  <a:txBody>
                    <a:bodyPr/>
                    <a:lstStyle/>
                    <a:p>
                      <a:r>
                        <a:rPr lang="en-US" altLang="zh-CN" dirty="0" smtClean="0"/>
                        <a:t>fantasy</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Font families that are decorative</a:t>
                      </a:r>
                      <a:endParaRPr lang="zh-CN" altLang="en-US" dirty="0" smtClean="0"/>
                    </a:p>
                  </a:txBody>
                  <a:tcPr/>
                </a:tc>
              </a:tr>
            </a:tbl>
          </a:graphicData>
        </a:graphic>
      </p:graphicFrame>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4128" y="5157192"/>
            <a:ext cx="2952328" cy="1597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395536" y="5217507"/>
            <a:ext cx="4572000" cy="92333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altLang="zh-CN" dirty="0" smtClean="0"/>
              <a:t>p:first-child {</a:t>
            </a:r>
          </a:p>
          <a:p>
            <a:r>
              <a:rPr lang="en-US" altLang="zh-CN" dirty="0"/>
              <a:t> </a:t>
            </a:r>
            <a:r>
              <a:rPr lang="en-US" altLang="zh-CN" dirty="0" smtClean="0"/>
              <a:t> font-family</a:t>
            </a:r>
            <a:r>
              <a:rPr lang="en-US" altLang="zh-CN" dirty="0"/>
              <a:t>: "</a:t>
            </a:r>
            <a:r>
              <a:rPr lang="en-US" altLang="zh-CN" dirty="0">
                <a:solidFill>
                  <a:srgbClr val="FF0000"/>
                </a:solidFill>
              </a:rPr>
              <a:t>Courier New</a:t>
            </a:r>
            <a:r>
              <a:rPr lang="en-US" altLang="zh-CN" dirty="0"/>
              <a:t>",</a:t>
            </a:r>
            <a:r>
              <a:rPr lang="en-US" altLang="zh-CN" dirty="0" err="1">
                <a:solidFill>
                  <a:srgbClr val="FF0000"/>
                </a:solidFill>
              </a:rPr>
              <a:t>monospace</a:t>
            </a:r>
            <a:r>
              <a:rPr lang="en-US" altLang="zh-CN" dirty="0" smtClean="0"/>
              <a:t>;</a:t>
            </a:r>
          </a:p>
          <a:p>
            <a:r>
              <a:rPr lang="en-US" altLang="zh-CN" dirty="0" smtClean="0"/>
              <a:t>}</a:t>
            </a:r>
            <a:endParaRPr lang="zh-CN" altLang="en-US" dirty="0"/>
          </a:p>
        </p:txBody>
      </p:sp>
      <p:cxnSp>
        <p:nvCxnSpPr>
          <p:cNvPr id="9" name="直接箭头连接符 8"/>
          <p:cNvCxnSpPr/>
          <p:nvPr/>
        </p:nvCxnSpPr>
        <p:spPr>
          <a:xfrm flipV="1">
            <a:off x="4499992" y="5373216"/>
            <a:ext cx="108012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938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 </a:t>
            </a:r>
            <a:r>
              <a:rPr lang="en-US" altLang="zh-CN" dirty="0" smtClean="0"/>
              <a:t>font</a:t>
            </a:r>
            <a:endParaRPr lang="zh-CN" altLang="en-US" dirty="0"/>
          </a:p>
        </p:txBody>
      </p:sp>
      <p:sp>
        <p:nvSpPr>
          <p:cNvPr id="3" name="内容占位符 2"/>
          <p:cNvSpPr>
            <a:spLocks noGrp="1"/>
          </p:cNvSpPr>
          <p:nvPr>
            <p:ph idx="1"/>
          </p:nvPr>
        </p:nvSpPr>
        <p:spPr>
          <a:xfrm>
            <a:off x="457200" y="1600201"/>
            <a:ext cx="8229600" cy="892696"/>
          </a:xfrm>
        </p:spPr>
        <p:txBody>
          <a:bodyPr/>
          <a:lstStyle/>
          <a:p>
            <a:r>
              <a:rPr lang="en-US" altLang="zh-CN" dirty="0" smtClean="0"/>
              <a:t>font-size</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24334727"/>
              </p:ext>
            </p:extLst>
          </p:nvPr>
        </p:nvGraphicFramePr>
        <p:xfrm>
          <a:off x="395536" y="2276872"/>
          <a:ext cx="8352928" cy="2494280"/>
        </p:xfrm>
        <a:graphic>
          <a:graphicData uri="http://schemas.openxmlformats.org/drawingml/2006/table">
            <a:tbl>
              <a:tblPr firstRow="1" bandRow="1">
                <a:tableStyleId>{5C22544A-7EE6-4342-B048-85BDC9FD1C3A}</a:tableStyleId>
              </a:tblPr>
              <a:tblGrid>
                <a:gridCol w="1440160"/>
                <a:gridCol w="6912768"/>
              </a:tblGrid>
              <a:tr h="370840">
                <a:tc>
                  <a:txBody>
                    <a:bodyPr/>
                    <a:lstStyle/>
                    <a:p>
                      <a:r>
                        <a:rPr lang="en-US" altLang="zh-CN" dirty="0" smtClean="0"/>
                        <a:t>Units</a:t>
                      </a:r>
                      <a:endParaRPr lang="zh-CN" altLang="en-US" dirty="0"/>
                    </a:p>
                  </a:txBody>
                  <a:tcPr/>
                </a:tc>
                <a:tc>
                  <a:txBody>
                    <a:bodyPr/>
                    <a:lstStyle/>
                    <a:p>
                      <a:r>
                        <a:rPr lang="en-US" altLang="zh-CN" dirty="0" smtClean="0"/>
                        <a:t>Description</a:t>
                      </a:r>
                    </a:p>
                  </a:txBody>
                  <a:tcPr/>
                </a:tc>
              </a:tr>
              <a:tr h="370840">
                <a:tc>
                  <a:txBody>
                    <a:bodyPr/>
                    <a:lstStyle/>
                    <a:p>
                      <a:r>
                        <a:rPr lang="en-US" altLang="zh-CN" dirty="0" smtClean="0"/>
                        <a:t>in</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An absolute measurement inch unit,</a:t>
                      </a:r>
                      <a:r>
                        <a:rPr lang="en-US" altLang="zh-CN" baseline="0" dirty="0" smtClean="0"/>
                        <a:t> </a:t>
                      </a:r>
                      <a:r>
                        <a:rPr lang="en-US" altLang="zh-CN" sz="1800" kern="1200" dirty="0" smtClean="0">
                          <a:solidFill>
                            <a:schemeClr val="dk1"/>
                          </a:solidFill>
                          <a:effectLst/>
                          <a:latin typeface="+mn-lt"/>
                          <a:ea typeface="+mn-ea"/>
                          <a:cs typeface="+mn-cs"/>
                        </a:rPr>
                        <a:t>1</a:t>
                      </a:r>
                      <a:r>
                        <a:rPr lang="en-US" altLang="zh-CN" b="1" dirty="0" smtClean="0">
                          <a:effectLst/>
                        </a:rPr>
                        <a:t>in</a:t>
                      </a:r>
                      <a:r>
                        <a:rPr lang="en-US" altLang="zh-CN" dirty="0" smtClean="0"/>
                        <a:t> = </a:t>
                      </a:r>
                      <a:r>
                        <a:rPr lang="en-US" altLang="zh-CN" sz="1800" kern="1200" dirty="0" smtClean="0">
                          <a:solidFill>
                            <a:schemeClr val="dk1"/>
                          </a:solidFill>
                          <a:effectLst/>
                          <a:latin typeface="+mn-lt"/>
                          <a:ea typeface="+mn-ea"/>
                          <a:cs typeface="+mn-cs"/>
                        </a:rPr>
                        <a:t>2.54</a:t>
                      </a:r>
                      <a:r>
                        <a:rPr lang="en-US" altLang="zh-CN" dirty="0" smtClean="0"/>
                        <a:t>cm</a:t>
                      </a:r>
                      <a:endParaRPr lang="zh-CN" altLang="en-US" dirty="0" smtClean="0"/>
                    </a:p>
                  </a:txBody>
                  <a:tcPr/>
                </a:tc>
              </a:tr>
              <a:tr h="370840">
                <a:tc>
                  <a:txBody>
                    <a:bodyPr/>
                    <a:lstStyle/>
                    <a:p>
                      <a:r>
                        <a:rPr lang="en-US" altLang="zh-CN" b="1" dirty="0" err="1" smtClean="0">
                          <a:solidFill>
                            <a:srgbClr val="FF0000"/>
                          </a:solidFill>
                        </a:rPr>
                        <a:t>px</a:t>
                      </a:r>
                      <a:endParaRPr lang="zh-CN" altLang="en-US" b="1" dirty="0">
                        <a:solidFill>
                          <a:srgbClr val="FF0000"/>
                        </a:solidFill>
                      </a:endParaRPr>
                    </a:p>
                  </a:txBody>
                  <a:tcPr/>
                </a:tc>
                <a:tc>
                  <a:txBody>
                    <a:bodyPr/>
                    <a:lstStyle/>
                    <a:p>
                      <a:r>
                        <a:rPr lang="en-US" altLang="zh-CN" dirty="0" smtClean="0"/>
                        <a:t>An absolute measurement pixel unit, 96 pixels per inch</a:t>
                      </a:r>
                      <a:endParaRPr lang="zh-CN" altLang="en-US" dirty="0"/>
                    </a:p>
                  </a:txBody>
                  <a:tcPr/>
                </a:tc>
              </a:tr>
              <a:tr h="370840">
                <a:tc>
                  <a:txBody>
                    <a:bodyPr/>
                    <a:lstStyle/>
                    <a:p>
                      <a:r>
                        <a:rPr lang="en-US" altLang="zh-CN" b="1" dirty="0" smtClean="0">
                          <a:solidFill>
                            <a:srgbClr val="FF0000"/>
                          </a:solidFill>
                        </a:rPr>
                        <a:t>em</a:t>
                      </a:r>
                      <a:endParaRPr lang="zh-CN" altLang="en-US" b="1" dirty="0">
                        <a:solidFill>
                          <a:srgbClr val="FF0000"/>
                        </a:solidFill>
                      </a:endParaRPr>
                    </a:p>
                  </a:txBody>
                  <a:tcPr/>
                </a:tc>
                <a:tc>
                  <a:txBody>
                    <a:bodyPr/>
                    <a:lstStyle/>
                    <a:p>
                      <a:r>
                        <a:rPr lang="en-US" altLang="zh-CN" dirty="0" smtClean="0"/>
                        <a:t>A relative measurement multiplier of the parent element’s computed font size, usually</a:t>
                      </a:r>
                      <a:r>
                        <a:rPr lang="en-US" altLang="zh-CN" baseline="0" dirty="0" smtClean="0"/>
                        <a:t> </a:t>
                      </a:r>
                      <a:r>
                        <a:rPr lang="en-US" altLang="zh-CN" sz="1800" b="0" i="0" kern="1200" dirty="0" smtClean="0">
                          <a:solidFill>
                            <a:schemeClr val="dk1"/>
                          </a:solidFill>
                          <a:effectLst/>
                          <a:latin typeface="+mn-lt"/>
                          <a:ea typeface="+mn-ea"/>
                          <a:cs typeface="+mn-cs"/>
                        </a:rPr>
                        <a:t>1em = 16px</a:t>
                      </a:r>
                      <a:endParaRPr lang="en-US" altLang="zh-CN" dirty="0" smtClean="0"/>
                    </a:p>
                  </a:txBody>
                  <a:tcPr/>
                </a:tc>
              </a:tr>
              <a:tr h="370840">
                <a:tc>
                  <a:txBody>
                    <a:bodyPr/>
                    <a:lstStyle/>
                    <a:p>
                      <a:r>
                        <a:rPr lang="en-US" altLang="zh-CN" dirty="0" err="1" smtClean="0"/>
                        <a:t>pt</a:t>
                      </a:r>
                      <a:endParaRPr lang="zh-CN" altLang="en-US" dirty="0"/>
                    </a:p>
                  </a:txBody>
                  <a:tcPr/>
                </a:tc>
                <a:tc>
                  <a:txBody>
                    <a:bodyPr/>
                    <a:lstStyle/>
                    <a:p>
                      <a:r>
                        <a:rPr lang="en-US" altLang="zh-CN" dirty="0" smtClean="0"/>
                        <a:t>An absolute measurement point unit, 72 points per inch</a:t>
                      </a:r>
                      <a:endParaRPr lang="zh-CN" altLang="en-US" dirty="0"/>
                    </a:p>
                  </a:txBody>
                  <a:tcPr/>
                </a:tc>
              </a:tr>
              <a:tr h="370840">
                <a:tc>
                  <a:txBody>
                    <a:bodyPr/>
                    <a:lstStyle/>
                    <a:p>
                      <a:r>
                        <a:rPr lang="en-US" altLang="zh-CN" dirty="0" smtClean="0"/>
                        <a:t>cm</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An absolute measurement centimeter unit</a:t>
                      </a:r>
                      <a:endParaRPr lang="zh-CN" altLang="en-US" dirty="0" smtClean="0"/>
                    </a:p>
                  </a:txBody>
                  <a:tcPr/>
                </a:tc>
              </a:tr>
            </a:tbl>
          </a:graphicData>
        </a:graphic>
      </p:graphicFrame>
      <p:sp>
        <p:nvSpPr>
          <p:cNvPr id="6" name="矩形 5"/>
          <p:cNvSpPr/>
          <p:nvPr/>
        </p:nvSpPr>
        <p:spPr>
          <a:xfrm>
            <a:off x="395536" y="5217507"/>
            <a:ext cx="4572000" cy="923330"/>
          </a:xfrm>
          <a:prstGeom prst="rect">
            <a:avLst/>
          </a:prstGeom>
        </p:spPr>
        <p:txBody>
          <a:bodyPr>
            <a:spAutoFit/>
          </a:bodyPr>
          <a:lstStyle/>
          <a:p>
            <a:r>
              <a:rPr lang="en-US" altLang="zh-CN" dirty="0"/>
              <a:t>p</a:t>
            </a:r>
            <a:r>
              <a:rPr lang="en-US" altLang="zh-CN" dirty="0" smtClean="0"/>
              <a:t> {</a:t>
            </a:r>
          </a:p>
          <a:p>
            <a:r>
              <a:rPr lang="en-US" altLang="zh-CN" dirty="0"/>
              <a:t> </a:t>
            </a:r>
            <a:r>
              <a:rPr lang="en-US" altLang="zh-CN" dirty="0" smtClean="0"/>
              <a:t> font-size: 2.5em;</a:t>
            </a:r>
          </a:p>
          <a:p>
            <a:r>
              <a:rPr lang="en-US" altLang="zh-CN" dirty="0" smtClean="0"/>
              <a:t>}</a:t>
            </a:r>
            <a:endParaRPr lang="zh-CN" altLang="en-US" dirty="0"/>
          </a:p>
        </p:txBody>
      </p:sp>
    </p:spTree>
    <p:extLst>
      <p:ext uri="{BB962C8B-B14F-4D97-AF65-F5344CB8AC3E}">
        <p14:creationId xmlns:p14="http://schemas.microsoft.com/office/powerpoint/2010/main" val="3573332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 </a:t>
            </a:r>
            <a:r>
              <a:rPr lang="en-US" altLang="zh-CN" dirty="0" smtClean="0"/>
              <a:t>font</a:t>
            </a:r>
            <a:endParaRPr lang="zh-CN" altLang="en-US" dirty="0"/>
          </a:p>
        </p:txBody>
      </p:sp>
      <p:sp>
        <p:nvSpPr>
          <p:cNvPr id="3" name="内容占位符 2"/>
          <p:cNvSpPr>
            <a:spLocks noGrp="1"/>
          </p:cNvSpPr>
          <p:nvPr>
            <p:ph idx="1"/>
          </p:nvPr>
        </p:nvSpPr>
        <p:spPr>
          <a:xfrm>
            <a:off x="457200" y="1600201"/>
            <a:ext cx="8229600" cy="2260848"/>
          </a:xfrm>
        </p:spPr>
        <p:txBody>
          <a:bodyPr/>
          <a:lstStyle/>
          <a:p>
            <a:r>
              <a:rPr lang="en-US" altLang="zh-CN" dirty="0" smtClean="0"/>
              <a:t>font-style : normal | italic | oblique | inherit</a:t>
            </a:r>
          </a:p>
          <a:p>
            <a:r>
              <a:rPr lang="en-US" altLang="zh-CN" dirty="0" smtClean="0"/>
              <a:t>font-variant : normal | small-caps | inherit</a:t>
            </a:r>
          </a:p>
          <a:p>
            <a:r>
              <a:rPr lang="en-US" altLang="zh-CN" dirty="0" smtClean="0"/>
              <a:t>font-weight : normal | bold | bolder | lighter | 100-900| inherit</a:t>
            </a:r>
            <a:endParaRPr lang="zh-CN" altLang="en-US" dirty="0"/>
          </a:p>
        </p:txBody>
      </p:sp>
      <p:sp>
        <p:nvSpPr>
          <p:cNvPr id="7" name="矩形 6"/>
          <p:cNvSpPr/>
          <p:nvPr/>
        </p:nvSpPr>
        <p:spPr>
          <a:xfrm>
            <a:off x="-347" y="3933056"/>
            <a:ext cx="4572000" cy="2585323"/>
          </a:xfrm>
          <a:prstGeom prst="rect">
            <a:avLst/>
          </a:prstGeom>
        </p:spPr>
        <p:txBody>
          <a:bodyPr>
            <a:spAutoFit/>
          </a:bodyPr>
          <a:lstStyle/>
          <a:p>
            <a:r>
              <a:rPr lang="en-US" altLang="zh-CN" dirty="0"/>
              <a:t>	100</a:t>
            </a:r>
          </a:p>
          <a:p>
            <a:r>
              <a:rPr lang="en-US" altLang="zh-CN" dirty="0"/>
              <a:t>	200</a:t>
            </a:r>
          </a:p>
          <a:p>
            <a:r>
              <a:rPr lang="en-US" altLang="zh-CN" dirty="0"/>
              <a:t>	300</a:t>
            </a:r>
          </a:p>
          <a:p>
            <a:r>
              <a:rPr lang="en-US" altLang="zh-CN" dirty="0"/>
              <a:t>	</a:t>
            </a:r>
            <a:r>
              <a:rPr lang="en-US" altLang="zh-CN" dirty="0">
                <a:solidFill>
                  <a:srgbClr val="FF0000"/>
                </a:solidFill>
              </a:rPr>
              <a:t>400		normal</a:t>
            </a:r>
          </a:p>
          <a:p>
            <a:r>
              <a:rPr lang="en-US" altLang="zh-CN" dirty="0"/>
              <a:t>	500</a:t>
            </a:r>
          </a:p>
          <a:p>
            <a:r>
              <a:rPr lang="en-US" altLang="zh-CN" dirty="0"/>
              <a:t>	600</a:t>
            </a:r>
          </a:p>
          <a:p>
            <a:r>
              <a:rPr lang="en-US" altLang="zh-CN" dirty="0"/>
              <a:t>	</a:t>
            </a:r>
            <a:r>
              <a:rPr lang="en-US" altLang="zh-CN" dirty="0">
                <a:solidFill>
                  <a:srgbClr val="FF0000"/>
                </a:solidFill>
              </a:rPr>
              <a:t>700		bold</a:t>
            </a:r>
          </a:p>
          <a:p>
            <a:r>
              <a:rPr lang="en-US" altLang="zh-CN" dirty="0"/>
              <a:t>	800</a:t>
            </a:r>
          </a:p>
          <a:p>
            <a:r>
              <a:rPr lang="en-US" altLang="zh-CN" dirty="0"/>
              <a:t>	900</a:t>
            </a:r>
            <a:endParaRPr lang="zh-CN" altLang="en-US" dirty="0"/>
          </a:p>
        </p:txBody>
      </p:sp>
    </p:spTree>
    <p:extLst>
      <p:ext uri="{BB962C8B-B14F-4D97-AF65-F5344CB8AC3E}">
        <p14:creationId xmlns:p14="http://schemas.microsoft.com/office/powerpoint/2010/main" val="2529743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 </a:t>
            </a:r>
            <a:r>
              <a:rPr lang="en-US" altLang="zh-CN" dirty="0" smtClean="0"/>
              <a:t>font</a:t>
            </a:r>
            <a:endParaRPr lang="zh-CN" altLang="en-US" dirty="0"/>
          </a:p>
        </p:txBody>
      </p:sp>
      <p:sp>
        <p:nvSpPr>
          <p:cNvPr id="3" name="内容占位符 2"/>
          <p:cNvSpPr>
            <a:spLocks noGrp="1"/>
          </p:cNvSpPr>
          <p:nvPr>
            <p:ph idx="1"/>
          </p:nvPr>
        </p:nvSpPr>
        <p:spPr>
          <a:xfrm>
            <a:off x="457200" y="1600201"/>
            <a:ext cx="8229600" cy="676671"/>
          </a:xfrm>
        </p:spPr>
        <p:txBody>
          <a:bodyPr/>
          <a:lstStyle/>
          <a:p>
            <a:r>
              <a:rPr lang="en-US" altLang="zh-CN" dirty="0" smtClean="0"/>
              <a:t>All in one</a:t>
            </a:r>
            <a:endParaRPr lang="zh-CN" altLang="en-US" dirty="0"/>
          </a:p>
        </p:txBody>
      </p:sp>
      <p:sp>
        <p:nvSpPr>
          <p:cNvPr id="5" name="矩形 4"/>
          <p:cNvSpPr/>
          <p:nvPr/>
        </p:nvSpPr>
        <p:spPr>
          <a:xfrm>
            <a:off x="609650" y="2895327"/>
            <a:ext cx="4572000" cy="92333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altLang="zh-CN" dirty="0" smtClean="0"/>
              <a:t>p.ex1 {</a:t>
            </a:r>
            <a:endParaRPr lang="en-US" altLang="zh-CN" dirty="0"/>
          </a:p>
          <a:p>
            <a:r>
              <a:rPr lang="en-US" altLang="zh-CN" dirty="0"/>
              <a:t>  </a:t>
            </a:r>
            <a:r>
              <a:rPr lang="en-US" altLang="zh-CN" dirty="0" smtClean="0"/>
              <a:t>font : italic </a:t>
            </a:r>
            <a:r>
              <a:rPr lang="en-US" altLang="zh-CN" dirty="0" err="1"/>
              <a:t>arial,sans</a:t>
            </a:r>
            <a:r>
              <a:rPr lang="en-US" altLang="zh-CN" dirty="0"/>
              <a:t>-serif</a:t>
            </a:r>
            <a:r>
              <a:rPr lang="en-US" altLang="zh-CN" dirty="0" smtClean="0"/>
              <a:t>;</a:t>
            </a:r>
          </a:p>
          <a:p>
            <a:r>
              <a:rPr lang="en-US" altLang="zh-CN" dirty="0" smtClean="0"/>
              <a:t>}</a:t>
            </a:r>
            <a:endParaRPr lang="zh-CN" altLang="en-US" dirty="0"/>
          </a:p>
        </p:txBody>
      </p:sp>
      <p:sp>
        <p:nvSpPr>
          <p:cNvPr id="8" name="矩形 7"/>
          <p:cNvSpPr/>
          <p:nvPr/>
        </p:nvSpPr>
        <p:spPr>
          <a:xfrm>
            <a:off x="609650" y="4023648"/>
            <a:ext cx="4572000" cy="92333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altLang="zh-CN" dirty="0" smtClean="0"/>
              <a:t>p.ex2 {</a:t>
            </a:r>
            <a:endParaRPr lang="en-US" altLang="zh-CN" dirty="0"/>
          </a:p>
          <a:p>
            <a:r>
              <a:rPr lang="en-US" altLang="zh-CN" dirty="0" smtClean="0"/>
              <a:t>   font : italic </a:t>
            </a:r>
            <a:r>
              <a:rPr lang="en-US" altLang="zh-CN" dirty="0"/>
              <a:t>bold 12px/20px </a:t>
            </a:r>
            <a:r>
              <a:rPr lang="en-US" altLang="zh-CN" dirty="0" err="1"/>
              <a:t>arial,sans</a:t>
            </a:r>
            <a:r>
              <a:rPr lang="en-US" altLang="zh-CN" dirty="0"/>
              <a:t>-serif;</a:t>
            </a:r>
          </a:p>
          <a:p>
            <a:r>
              <a:rPr lang="en-US" altLang="zh-CN" dirty="0" smtClean="0"/>
              <a:t>}</a:t>
            </a:r>
            <a:endParaRPr lang="en-US" altLang="zh-CN" dirty="0"/>
          </a:p>
        </p:txBody>
      </p:sp>
      <p:sp>
        <p:nvSpPr>
          <p:cNvPr id="6" name="矩形 5"/>
          <p:cNvSpPr/>
          <p:nvPr/>
        </p:nvSpPr>
        <p:spPr>
          <a:xfrm>
            <a:off x="589062" y="2276872"/>
            <a:ext cx="7056784" cy="369332"/>
          </a:xfrm>
          <a:prstGeom prst="rect">
            <a:avLst/>
          </a:prstGeom>
        </p:spPr>
        <p:txBody>
          <a:bodyPr wrap="square">
            <a:spAutoFit/>
          </a:bodyPr>
          <a:lstStyle/>
          <a:p>
            <a:r>
              <a:rPr lang="en-US" altLang="zh-CN" dirty="0" smtClean="0"/>
              <a:t>font : font-style </a:t>
            </a:r>
            <a:r>
              <a:rPr lang="en-US" altLang="zh-CN" dirty="0"/>
              <a:t>font-variant font-weight font-size/line-height font-family</a:t>
            </a:r>
            <a:endParaRPr lang="zh-CN" altLang="en-US" dirty="0"/>
          </a:p>
        </p:txBody>
      </p:sp>
    </p:spTree>
    <p:extLst>
      <p:ext uri="{BB962C8B-B14F-4D97-AF65-F5344CB8AC3E}">
        <p14:creationId xmlns:p14="http://schemas.microsoft.com/office/powerpoint/2010/main" val="1275308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 </a:t>
            </a:r>
            <a:r>
              <a:rPr lang="en-US" altLang="zh-CN" dirty="0" smtClean="0"/>
              <a:t>font</a:t>
            </a:r>
            <a:endParaRPr lang="zh-CN" altLang="en-US" dirty="0"/>
          </a:p>
        </p:txBody>
      </p:sp>
      <p:sp>
        <p:nvSpPr>
          <p:cNvPr id="4" name="内容占位符 3"/>
          <p:cNvSpPr>
            <a:spLocks noGrp="1"/>
          </p:cNvSpPr>
          <p:nvPr>
            <p:ph idx="1"/>
          </p:nvPr>
        </p:nvSpPr>
        <p:spPr>
          <a:xfrm>
            <a:off x="457200" y="1600201"/>
            <a:ext cx="8229600" cy="604664"/>
          </a:xfrm>
        </p:spPr>
        <p:txBody>
          <a:bodyPr/>
          <a:lstStyle/>
          <a:p>
            <a:r>
              <a:rPr lang="en-US" altLang="zh-CN" dirty="0" smtClean="0"/>
              <a:t>@font-face</a:t>
            </a:r>
            <a:endParaRPr lang="zh-CN" altLang="en-US" dirty="0"/>
          </a:p>
        </p:txBody>
      </p:sp>
      <p:sp>
        <p:nvSpPr>
          <p:cNvPr id="7" name="矩形 6"/>
          <p:cNvSpPr/>
          <p:nvPr/>
        </p:nvSpPr>
        <p:spPr>
          <a:xfrm>
            <a:off x="0" y="2204864"/>
            <a:ext cx="9144000"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@font-face {</a:t>
            </a:r>
          </a:p>
          <a:p>
            <a:r>
              <a:rPr lang="en-US" altLang="zh-CN" dirty="0"/>
              <a:t>  font-family: '</a:t>
            </a:r>
            <a:r>
              <a:rPr lang="en-US" altLang="zh-CN" dirty="0">
                <a:solidFill>
                  <a:srgbClr val="FF0000"/>
                </a:solidFill>
              </a:rPr>
              <a:t>FontAwesome</a:t>
            </a:r>
            <a:r>
              <a:rPr lang="en-US" altLang="zh-CN" dirty="0"/>
              <a:t>';</a:t>
            </a:r>
          </a:p>
          <a:p>
            <a:r>
              <a:rPr lang="en-US" altLang="zh-CN" dirty="0"/>
              <a:t>  src: url('../fonts/fontawesome-webfont.eot?v=3.2.1');</a:t>
            </a:r>
          </a:p>
          <a:p>
            <a:r>
              <a:rPr lang="en-US" altLang="zh-CN" dirty="0"/>
              <a:t>  src: </a:t>
            </a:r>
            <a:r>
              <a:rPr lang="en-US" altLang="zh-CN" dirty="0" err="1" smtClean="0"/>
              <a:t>url</a:t>
            </a:r>
            <a:r>
              <a:rPr lang="en-US" altLang="zh-CN" dirty="0"/>
              <a:t>('../fonts/fontawesome-webfont.eot?#iefix&amp;v=3.2.1') format('embedded-opentype'),  </a:t>
            </a:r>
            <a:endParaRPr lang="en-US" altLang="zh-CN" dirty="0" smtClean="0"/>
          </a:p>
          <a:p>
            <a:r>
              <a:rPr lang="en-US" altLang="zh-CN" dirty="0" smtClean="0"/>
              <a:t>         </a:t>
            </a:r>
            <a:r>
              <a:rPr lang="en-US" altLang="zh-CN" dirty="0" err="1" smtClean="0"/>
              <a:t>url</a:t>
            </a:r>
            <a:r>
              <a:rPr lang="en-US" altLang="zh-CN" dirty="0"/>
              <a:t>('../fonts/fontawesome-webfont.woff?v=3.2.1') format(</a:t>
            </a:r>
            <a:r>
              <a:rPr lang="en-US" altLang="zh-CN" dirty="0" smtClean="0"/>
              <a:t>'</a:t>
            </a:r>
            <a:r>
              <a:rPr lang="en-US" altLang="zh-CN" dirty="0" err="1" smtClean="0"/>
              <a:t>woff</a:t>
            </a:r>
            <a:r>
              <a:rPr lang="en-US" altLang="zh-CN" dirty="0" smtClean="0"/>
              <a:t>'),</a:t>
            </a:r>
          </a:p>
          <a:p>
            <a:r>
              <a:rPr lang="en-US" altLang="zh-CN" dirty="0"/>
              <a:t> </a:t>
            </a:r>
            <a:r>
              <a:rPr lang="en-US" altLang="zh-CN" dirty="0" smtClean="0"/>
              <a:t>        </a:t>
            </a:r>
            <a:r>
              <a:rPr lang="en-US" altLang="zh-CN" dirty="0" err="1" smtClean="0"/>
              <a:t>url</a:t>
            </a:r>
            <a:r>
              <a:rPr lang="en-US" altLang="zh-CN" dirty="0"/>
              <a:t>('../fonts/fontawesome-webfont.ttf?v=3.2.1') format('</a:t>
            </a:r>
            <a:r>
              <a:rPr lang="en-US" altLang="zh-CN" dirty="0" err="1"/>
              <a:t>truetype</a:t>
            </a:r>
            <a:r>
              <a:rPr lang="en-US" altLang="zh-CN" dirty="0" smtClean="0"/>
              <a:t>'),</a:t>
            </a:r>
          </a:p>
          <a:p>
            <a:r>
              <a:rPr lang="en-US" altLang="zh-CN" dirty="0"/>
              <a:t> </a:t>
            </a:r>
            <a:r>
              <a:rPr lang="en-US" altLang="zh-CN" dirty="0" smtClean="0"/>
              <a:t>        </a:t>
            </a:r>
            <a:r>
              <a:rPr lang="en-US" altLang="zh-CN" dirty="0" err="1" smtClean="0"/>
              <a:t>url</a:t>
            </a:r>
            <a:r>
              <a:rPr lang="en-US" altLang="zh-CN" dirty="0"/>
              <a:t>('../fonts/fontawesome-webfont.svg#fontawesomeregular?v=3.2.1') format('svg');</a:t>
            </a:r>
          </a:p>
          <a:p>
            <a:r>
              <a:rPr lang="en-US" altLang="zh-CN" dirty="0" smtClean="0"/>
              <a:t>}</a:t>
            </a:r>
            <a:endParaRPr lang="zh-CN" altLang="en-US" dirty="0"/>
          </a:p>
        </p:txBody>
      </p:sp>
      <p:sp>
        <p:nvSpPr>
          <p:cNvPr id="5" name="矩形 4"/>
          <p:cNvSpPr/>
          <p:nvPr/>
        </p:nvSpPr>
        <p:spPr>
          <a:xfrm>
            <a:off x="0" y="4941168"/>
            <a:ext cx="9144000"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smtClean="0"/>
              <a:t>.icon {</a:t>
            </a:r>
          </a:p>
          <a:p>
            <a:r>
              <a:rPr lang="en-US" altLang="zh-CN" dirty="0"/>
              <a:t>   font-family: FontAwesome;</a:t>
            </a:r>
            <a:endParaRPr lang="en-US" altLang="zh-CN" dirty="0" smtClean="0"/>
          </a:p>
          <a:p>
            <a:r>
              <a:rPr lang="en-US" altLang="zh-CN" dirty="0" smtClean="0"/>
              <a:t>}</a:t>
            </a:r>
            <a:endParaRPr lang="zh-CN" altLang="en-US" dirty="0"/>
          </a:p>
        </p:txBody>
      </p:sp>
    </p:spTree>
    <p:extLst>
      <p:ext uri="{BB962C8B-B14F-4D97-AF65-F5344CB8AC3E}">
        <p14:creationId xmlns:p14="http://schemas.microsoft.com/office/powerpoint/2010/main" val="2237934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Basic - Table </a:t>
            </a:r>
            <a:r>
              <a:rPr lang="en-US" altLang="zh-CN" dirty="0"/>
              <a:t>&amp; </a:t>
            </a:r>
            <a:r>
              <a:rPr lang="en-US" altLang="zh-CN" dirty="0" smtClean="0"/>
              <a:t>list</a:t>
            </a:r>
            <a:endParaRPr lang="zh-CN" altLang="en-US" dirty="0"/>
          </a:p>
        </p:txBody>
      </p:sp>
      <p:sp>
        <p:nvSpPr>
          <p:cNvPr id="3" name="内容占位符 2"/>
          <p:cNvSpPr>
            <a:spLocks noGrp="1"/>
          </p:cNvSpPr>
          <p:nvPr>
            <p:ph idx="1"/>
          </p:nvPr>
        </p:nvSpPr>
        <p:spPr>
          <a:xfrm>
            <a:off x="457200" y="1600201"/>
            <a:ext cx="8229600" cy="604664"/>
          </a:xfrm>
        </p:spPr>
        <p:txBody>
          <a:bodyPr/>
          <a:lstStyle/>
          <a:p>
            <a:r>
              <a:rPr lang="en-US" altLang="zh-CN" dirty="0" smtClean="0"/>
              <a:t>default table style</a:t>
            </a:r>
            <a:endParaRPr lang="zh-CN" altLang="en-US" dirty="0"/>
          </a:p>
        </p:txBody>
      </p:sp>
      <p:sp>
        <p:nvSpPr>
          <p:cNvPr id="4" name="矩形 3"/>
          <p:cNvSpPr/>
          <p:nvPr/>
        </p:nvSpPr>
        <p:spPr>
          <a:xfrm>
            <a:off x="899592" y="2276872"/>
            <a:ext cx="4572000" cy="92333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altLang="zh-CN" dirty="0" err="1" smtClean="0"/>
              <a:t>table,td,th</a:t>
            </a:r>
            <a:r>
              <a:rPr lang="en-US" altLang="zh-CN" dirty="0" smtClean="0"/>
              <a:t>{</a:t>
            </a:r>
          </a:p>
          <a:p>
            <a:r>
              <a:rPr lang="en-US" altLang="zh-CN" dirty="0"/>
              <a:t> </a:t>
            </a:r>
            <a:r>
              <a:rPr lang="en-US" altLang="zh-CN" dirty="0" smtClean="0"/>
              <a:t>   border</a:t>
            </a:r>
            <a:r>
              <a:rPr lang="en-US" altLang="zh-CN" dirty="0"/>
              <a:t>: 1px solid #ccc</a:t>
            </a:r>
            <a:r>
              <a:rPr lang="en-US" altLang="zh-CN" dirty="0" smtClean="0"/>
              <a:t>;</a:t>
            </a:r>
          </a:p>
          <a:p>
            <a:r>
              <a:rPr lang="en-US" altLang="zh-CN" dirty="0" smtClean="0"/>
              <a:t>}</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2256680"/>
            <a:ext cx="1440160" cy="931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右箭头 4"/>
          <p:cNvSpPr/>
          <p:nvPr/>
        </p:nvSpPr>
        <p:spPr>
          <a:xfrm>
            <a:off x="5796136" y="256490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70645" y="3645024"/>
            <a:ext cx="4572000" cy="1200329"/>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altLang="zh-CN" dirty="0" err="1" smtClean="0"/>
              <a:t>table,td,th</a:t>
            </a:r>
            <a:r>
              <a:rPr lang="en-US" altLang="zh-CN" dirty="0"/>
              <a:t>{</a:t>
            </a:r>
          </a:p>
          <a:p>
            <a:r>
              <a:rPr lang="en-US" altLang="zh-CN" dirty="0" smtClean="0"/>
              <a:t>    border</a:t>
            </a:r>
            <a:r>
              <a:rPr lang="en-US" altLang="zh-CN" dirty="0"/>
              <a:t>: 1px solid #ccc;</a:t>
            </a:r>
          </a:p>
          <a:p>
            <a:r>
              <a:rPr lang="en-US" altLang="zh-CN" dirty="0" smtClean="0"/>
              <a:t>    </a:t>
            </a:r>
            <a:r>
              <a:rPr lang="en-US" altLang="zh-CN" dirty="0" smtClean="0">
                <a:solidFill>
                  <a:srgbClr val="FF0000"/>
                </a:solidFill>
              </a:rPr>
              <a:t>border-collapse</a:t>
            </a:r>
            <a:r>
              <a:rPr lang="en-US" altLang="zh-CN" dirty="0">
                <a:solidFill>
                  <a:srgbClr val="FF0000"/>
                </a:solidFill>
              </a:rPr>
              <a:t>: collapse</a:t>
            </a:r>
            <a:r>
              <a:rPr lang="en-US" altLang="zh-CN" dirty="0" smtClean="0">
                <a:solidFill>
                  <a:srgbClr val="FF0000"/>
                </a:solidFill>
              </a:rPr>
              <a:t>;</a:t>
            </a:r>
          </a:p>
          <a:p>
            <a:r>
              <a:rPr lang="en-US" altLang="zh-CN" dirty="0" smtClean="0"/>
              <a:t>}</a:t>
            </a:r>
            <a:endParaRPr lang="zh-CN" altLang="en-US"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7" y="3771900"/>
            <a:ext cx="1348713" cy="809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右箭头 8"/>
          <p:cNvSpPr/>
          <p:nvPr/>
        </p:nvSpPr>
        <p:spPr>
          <a:xfrm>
            <a:off x="5796136" y="3996494"/>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66677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 Table &amp; list</a:t>
            </a:r>
            <a:endParaRPr lang="zh-CN" altLang="en-US" dirty="0"/>
          </a:p>
        </p:txBody>
      </p:sp>
      <p:sp>
        <p:nvSpPr>
          <p:cNvPr id="3" name="内容占位符 2"/>
          <p:cNvSpPr>
            <a:spLocks noGrp="1"/>
          </p:cNvSpPr>
          <p:nvPr>
            <p:ph idx="1"/>
          </p:nvPr>
        </p:nvSpPr>
        <p:spPr>
          <a:xfrm>
            <a:off x="457200" y="1600201"/>
            <a:ext cx="8229600" cy="676672"/>
          </a:xfrm>
        </p:spPr>
        <p:txBody>
          <a:bodyPr/>
          <a:lstStyle/>
          <a:p>
            <a:r>
              <a:rPr lang="en-US" altLang="zh-CN" dirty="0" smtClean="0"/>
              <a:t>Default </a:t>
            </a:r>
            <a:r>
              <a:rPr lang="en-US" altLang="zh-CN" dirty="0" err="1" smtClean="0"/>
              <a:t>ul,ol</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1484784"/>
            <a:ext cx="170497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934096" y="2330936"/>
            <a:ext cx="4572000" cy="92333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altLang="zh-CN" dirty="0" err="1" smtClean="0"/>
              <a:t>ul</a:t>
            </a:r>
            <a:r>
              <a:rPr lang="en-US" altLang="zh-CN" dirty="0" smtClean="0"/>
              <a:t> {</a:t>
            </a:r>
            <a:endParaRPr lang="en-US" altLang="zh-CN" dirty="0"/>
          </a:p>
          <a:p>
            <a:r>
              <a:rPr lang="en-US" altLang="zh-CN" dirty="0"/>
              <a:t> </a:t>
            </a:r>
            <a:r>
              <a:rPr lang="en-US" altLang="zh-CN" dirty="0" smtClean="0"/>
              <a:t>   list-style</a:t>
            </a:r>
            <a:r>
              <a:rPr lang="en-US" altLang="zh-CN" dirty="0"/>
              <a:t>: none</a:t>
            </a:r>
            <a:r>
              <a:rPr lang="en-US" altLang="zh-CN" dirty="0" smtClean="0"/>
              <a:t>;</a:t>
            </a:r>
          </a:p>
          <a:p>
            <a:r>
              <a:rPr lang="en-US" altLang="zh-CN" dirty="0" smtClean="0"/>
              <a:t>}</a:t>
            </a:r>
            <a:endParaRPr lang="zh-CN" alt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2430651"/>
            <a:ext cx="1676400"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右箭头 6"/>
          <p:cNvSpPr/>
          <p:nvPr/>
        </p:nvSpPr>
        <p:spPr>
          <a:xfrm>
            <a:off x="5974656" y="2612581"/>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34096" y="3483064"/>
            <a:ext cx="4572000" cy="92333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altLang="zh-CN" dirty="0" err="1" smtClean="0"/>
              <a:t>ul</a:t>
            </a:r>
            <a:r>
              <a:rPr lang="en-US" altLang="zh-CN" dirty="0" smtClean="0"/>
              <a:t> {</a:t>
            </a:r>
            <a:endParaRPr lang="en-US" altLang="zh-CN" dirty="0"/>
          </a:p>
          <a:p>
            <a:r>
              <a:rPr lang="en-US" altLang="zh-CN" dirty="0"/>
              <a:t> </a:t>
            </a:r>
            <a:r>
              <a:rPr lang="en-US" altLang="zh-CN" dirty="0" smtClean="0"/>
              <a:t>   list-style</a:t>
            </a:r>
            <a:r>
              <a:rPr lang="en-US" altLang="zh-CN" dirty="0"/>
              <a:t>: square;</a:t>
            </a:r>
            <a:endParaRPr lang="en-US" altLang="zh-CN" dirty="0" smtClean="0"/>
          </a:p>
          <a:p>
            <a:r>
              <a:rPr lang="en-US" altLang="zh-CN" dirty="0" smtClean="0"/>
              <a:t>}</a:t>
            </a:r>
            <a:endParaRPr lang="zh-CN" altLang="en-US" dirty="0"/>
          </a:p>
        </p:txBody>
      </p:sp>
      <p:sp>
        <p:nvSpPr>
          <p:cNvPr id="9" name="右箭头 8"/>
          <p:cNvSpPr/>
          <p:nvPr/>
        </p:nvSpPr>
        <p:spPr>
          <a:xfrm>
            <a:off x="5988943" y="3764709"/>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5577" y="3592304"/>
            <a:ext cx="1609725"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矩形 11"/>
          <p:cNvSpPr/>
          <p:nvPr/>
        </p:nvSpPr>
        <p:spPr>
          <a:xfrm>
            <a:off x="934096" y="4614679"/>
            <a:ext cx="4572000" cy="147732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altLang="zh-CN" dirty="0" err="1" smtClean="0"/>
              <a:t>ul</a:t>
            </a:r>
            <a:r>
              <a:rPr lang="en-US" altLang="zh-CN" dirty="0" smtClean="0"/>
              <a:t> {</a:t>
            </a:r>
            <a:endParaRPr lang="en-US" altLang="zh-CN" dirty="0"/>
          </a:p>
          <a:p>
            <a:r>
              <a:rPr lang="en-US" altLang="zh-CN" dirty="0"/>
              <a:t> </a:t>
            </a:r>
            <a:r>
              <a:rPr lang="en-US" altLang="zh-CN" dirty="0" smtClean="0"/>
              <a:t>   list-style</a:t>
            </a:r>
            <a:r>
              <a:rPr lang="en-US" altLang="zh-CN" dirty="0"/>
              <a:t>: </a:t>
            </a:r>
            <a:r>
              <a:rPr lang="en-US" altLang="zh-CN" dirty="0" smtClean="0"/>
              <a:t>none;</a:t>
            </a:r>
          </a:p>
          <a:p>
            <a:r>
              <a:rPr lang="en-US" altLang="zh-CN" dirty="0" smtClean="0"/>
              <a:t>    padding</a:t>
            </a:r>
            <a:r>
              <a:rPr lang="en-US" altLang="zh-CN" dirty="0"/>
              <a:t>: 0;</a:t>
            </a:r>
          </a:p>
          <a:p>
            <a:r>
              <a:rPr lang="en-US" altLang="zh-CN" dirty="0" smtClean="0"/>
              <a:t>    margin</a:t>
            </a:r>
            <a:r>
              <a:rPr lang="en-US" altLang="zh-CN" dirty="0"/>
              <a:t>: 0;</a:t>
            </a:r>
            <a:endParaRPr lang="en-US" altLang="zh-CN" dirty="0" smtClean="0"/>
          </a:p>
          <a:p>
            <a:r>
              <a:rPr lang="en-US" altLang="zh-CN" dirty="0" smtClean="0"/>
              <a:t>}</a:t>
            </a:r>
            <a:endParaRPr lang="zh-CN" altLang="en-US" dirty="0"/>
          </a:p>
        </p:txBody>
      </p:sp>
      <p:sp>
        <p:nvSpPr>
          <p:cNvPr id="13" name="右箭头 12"/>
          <p:cNvSpPr/>
          <p:nvPr/>
        </p:nvSpPr>
        <p:spPr>
          <a:xfrm>
            <a:off x="5988943" y="5079633"/>
            <a:ext cx="57606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5577" y="4926278"/>
            <a:ext cx="1304925"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511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 </a:t>
            </a:r>
            <a:r>
              <a:rPr lang="en-US" altLang="zh-CN" dirty="0" smtClean="0"/>
              <a:t>Box model</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305" y="1317154"/>
            <a:ext cx="5286375" cy="486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4058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 Box model</a:t>
            </a:r>
            <a:endParaRPr lang="zh-CN" altLang="en-US" dirty="0"/>
          </a:p>
        </p:txBody>
      </p:sp>
      <p:sp>
        <p:nvSpPr>
          <p:cNvPr id="3" name="内容占位符 2"/>
          <p:cNvSpPr>
            <a:spLocks noGrp="1"/>
          </p:cNvSpPr>
          <p:nvPr>
            <p:ph idx="1"/>
          </p:nvPr>
        </p:nvSpPr>
        <p:spPr/>
        <p:txBody>
          <a:bodyPr/>
          <a:lstStyle/>
          <a:p>
            <a:r>
              <a:rPr lang="en-US" altLang="zh-CN" dirty="0" smtClean="0"/>
              <a:t>box-sizing: decide how to calculate the width and height of box element</a:t>
            </a:r>
          </a:p>
          <a:p>
            <a:r>
              <a:rPr lang="en-US" altLang="zh-CN" dirty="0"/>
              <a:t>b</a:t>
            </a:r>
            <a:r>
              <a:rPr lang="en-US" altLang="zh-CN" dirty="0" smtClean="0"/>
              <a:t>ox-sizing </a:t>
            </a:r>
            <a:r>
              <a:rPr lang="en-US" altLang="zh-CN" dirty="0"/>
              <a:t>: content-box | border-box | padding-box</a:t>
            </a:r>
            <a:endParaRPr lang="en-US" altLang="zh-CN" dirty="0" smtClean="0"/>
          </a:p>
          <a:p>
            <a:pPr lvl="1"/>
            <a:r>
              <a:rPr lang="en-US" altLang="zh-CN" dirty="0"/>
              <a:t>c</a:t>
            </a:r>
            <a:r>
              <a:rPr lang="en-US" altLang="zh-CN" dirty="0" smtClean="0"/>
              <a:t>ontent-box : only content</a:t>
            </a:r>
          </a:p>
          <a:p>
            <a:pPr lvl="1"/>
            <a:r>
              <a:rPr lang="en-US" altLang="zh-CN" dirty="0" smtClean="0"/>
              <a:t>border-box : include padding width and border width</a:t>
            </a:r>
          </a:p>
          <a:p>
            <a:pPr lvl="1"/>
            <a:r>
              <a:rPr lang="en-US" altLang="zh-CN" dirty="0" smtClean="0"/>
              <a:t>padding-box : include padding width(only </a:t>
            </a:r>
            <a:r>
              <a:rPr lang="en-US" altLang="zh-CN" dirty="0" err="1" smtClean="0"/>
              <a:t>firefox</a:t>
            </a:r>
            <a:r>
              <a:rPr lang="en-US" altLang="zh-CN" dirty="0" smtClean="0"/>
              <a:t>)</a:t>
            </a:r>
          </a:p>
        </p:txBody>
      </p:sp>
    </p:spTree>
    <p:extLst>
      <p:ext uri="{BB962C8B-B14F-4D97-AF65-F5344CB8AC3E}">
        <p14:creationId xmlns:p14="http://schemas.microsoft.com/office/powerpoint/2010/main" val="4094553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Basic - Inline </a:t>
            </a:r>
            <a:r>
              <a:rPr lang="en-US" altLang="zh-CN" dirty="0"/>
              <a:t>&amp; </a:t>
            </a:r>
            <a:r>
              <a:rPr lang="en-US" altLang="zh-CN" dirty="0" smtClean="0"/>
              <a:t>block</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Inline element : elements will be rendered in a single line one by one</a:t>
            </a:r>
          </a:p>
          <a:p>
            <a:pPr lvl="1"/>
            <a:r>
              <a:rPr lang="en-US" altLang="zh-CN" dirty="0" smtClean="0"/>
              <a:t>&lt;span&gt; &lt;a&gt; &lt;</a:t>
            </a:r>
            <a:r>
              <a:rPr lang="en-US" altLang="zh-CN" dirty="0" err="1" smtClean="0"/>
              <a:t>em</a:t>
            </a:r>
            <a:r>
              <a:rPr lang="en-US" altLang="zh-CN" dirty="0" smtClean="0"/>
              <a:t>&gt;… </a:t>
            </a:r>
          </a:p>
          <a:p>
            <a:r>
              <a:rPr lang="en-US" altLang="zh-CN" dirty="0" smtClean="0"/>
              <a:t>Block element : element always be rendered and took up a whole line, everything next will begin in a new line</a:t>
            </a:r>
          </a:p>
          <a:p>
            <a:pPr lvl="1"/>
            <a:r>
              <a:rPr lang="en-US" altLang="zh-CN" dirty="0" smtClean="0"/>
              <a:t>&lt;div&gt; &lt;p&gt;</a:t>
            </a:r>
          </a:p>
          <a:p>
            <a:r>
              <a:rPr lang="en-US" altLang="zh-CN" dirty="0" smtClean="0"/>
              <a:t>Block element are follow the box model and can be set using width and height</a:t>
            </a:r>
          </a:p>
        </p:txBody>
      </p:sp>
    </p:spTree>
    <p:extLst>
      <p:ext uri="{BB962C8B-B14F-4D97-AF65-F5344CB8AC3E}">
        <p14:creationId xmlns:p14="http://schemas.microsoft.com/office/powerpoint/2010/main" val="3243840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History</a:t>
            </a:r>
            <a:endParaRPr lang="zh-CN" altLang="en-US" dirty="0"/>
          </a:p>
        </p:txBody>
      </p:sp>
      <p:sp>
        <p:nvSpPr>
          <p:cNvPr id="4" name="矩形 3"/>
          <p:cNvSpPr/>
          <p:nvPr/>
        </p:nvSpPr>
        <p:spPr>
          <a:xfrm>
            <a:off x="2094426" y="2565861"/>
            <a:ext cx="108012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smtClean="0"/>
              <a:t>  </a:t>
            </a:r>
          </a:p>
          <a:p>
            <a:r>
              <a:rPr lang="en-US" altLang="zh-CN" dirty="0"/>
              <a:t> </a:t>
            </a:r>
            <a:r>
              <a:rPr lang="en-US" altLang="zh-CN" dirty="0" smtClean="0"/>
              <a:t>  CSS1.0</a:t>
            </a:r>
          </a:p>
          <a:p>
            <a:endParaRPr lang="en-US" altLang="zh-CN" dirty="0"/>
          </a:p>
        </p:txBody>
      </p:sp>
      <p:sp>
        <p:nvSpPr>
          <p:cNvPr id="6" name="矩形 5"/>
          <p:cNvSpPr/>
          <p:nvPr/>
        </p:nvSpPr>
        <p:spPr>
          <a:xfrm>
            <a:off x="2308114" y="2189663"/>
            <a:ext cx="652743" cy="369332"/>
          </a:xfrm>
          <a:prstGeom prst="rect">
            <a:avLst/>
          </a:prstGeom>
        </p:spPr>
        <p:txBody>
          <a:bodyPr wrap="none">
            <a:spAutoFit/>
          </a:bodyPr>
          <a:lstStyle/>
          <a:p>
            <a:r>
              <a:rPr lang="en-US" altLang="zh-CN" dirty="0"/>
              <a:t>1996</a:t>
            </a:r>
            <a:endParaRPr lang="zh-CN" altLang="en-US" dirty="0"/>
          </a:p>
        </p:txBody>
      </p:sp>
      <p:sp>
        <p:nvSpPr>
          <p:cNvPr id="7" name="矩形 6"/>
          <p:cNvSpPr/>
          <p:nvPr/>
        </p:nvSpPr>
        <p:spPr>
          <a:xfrm>
            <a:off x="3953808" y="2552129"/>
            <a:ext cx="108012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smtClean="0"/>
              <a:t>  </a:t>
            </a:r>
          </a:p>
          <a:p>
            <a:r>
              <a:rPr lang="en-US" altLang="zh-CN" dirty="0"/>
              <a:t> </a:t>
            </a:r>
            <a:r>
              <a:rPr lang="en-US" altLang="zh-CN" dirty="0" smtClean="0"/>
              <a:t>  CSS2.0</a:t>
            </a:r>
          </a:p>
          <a:p>
            <a:endParaRPr lang="en-US" altLang="zh-CN" dirty="0"/>
          </a:p>
        </p:txBody>
      </p:sp>
      <p:sp>
        <p:nvSpPr>
          <p:cNvPr id="8" name="矩形 7"/>
          <p:cNvSpPr/>
          <p:nvPr/>
        </p:nvSpPr>
        <p:spPr>
          <a:xfrm>
            <a:off x="4167496" y="2189663"/>
            <a:ext cx="652743" cy="369332"/>
          </a:xfrm>
          <a:prstGeom prst="rect">
            <a:avLst/>
          </a:prstGeom>
        </p:spPr>
        <p:txBody>
          <a:bodyPr wrap="none">
            <a:spAutoFit/>
          </a:bodyPr>
          <a:lstStyle/>
          <a:p>
            <a:r>
              <a:rPr lang="en-US" altLang="zh-CN" dirty="0" smtClean="0"/>
              <a:t>1998</a:t>
            </a:r>
            <a:endParaRPr lang="zh-CN" altLang="en-US" dirty="0"/>
          </a:p>
        </p:txBody>
      </p:sp>
      <p:sp>
        <p:nvSpPr>
          <p:cNvPr id="9" name="右箭头 8"/>
          <p:cNvSpPr/>
          <p:nvPr/>
        </p:nvSpPr>
        <p:spPr>
          <a:xfrm>
            <a:off x="3359367" y="2849061"/>
            <a:ext cx="432048" cy="3569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807679" y="2571516"/>
            <a:ext cx="108012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smtClean="0"/>
              <a:t>  </a:t>
            </a:r>
          </a:p>
          <a:p>
            <a:r>
              <a:rPr lang="en-US" altLang="zh-CN" dirty="0"/>
              <a:t> </a:t>
            </a:r>
            <a:r>
              <a:rPr lang="en-US" altLang="zh-CN" dirty="0" smtClean="0"/>
              <a:t>  CSS2.1</a:t>
            </a:r>
          </a:p>
          <a:p>
            <a:endParaRPr lang="en-US" altLang="zh-CN" dirty="0"/>
          </a:p>
        </p:txBody>
      </p:sp>
      <p:sp>
        <p:nvSpPr>
          <p:cNvPr id="13" name="矩形 12"/>
          <p:cNvSpPr/>
          <p:nvPr/>
        </p:nvSpPr>
        <p:spPr>
          <a:xfrm>
            <a:off x="6021367" y="2209050"/>
            <a:ext cx="652743" cy="369332"/>
          </a:xfrm>
          <a:prstGeom prst="rect">
            <a:avLst/>
          </a:prstGeom>
        </p:spPr>
        <p:txBody>
          <a:bodyPr wrap="none">
            <a:spAutoFit/>
          </a:bodyPr>
          <a:lstStyle/>
          <a:p>
            <a:r>
              <a:rPr lang="en-US" altLang="zh-CN" dirty="0" smtClean="0"/>
              <a:t>2004</a:t>
            </a:r>
            <a:endParaRPr lang="zh-CN" altLang="en-US" dirty="0"/>
          </a:p>
        </p:txBody>
      </p:sp>
      <p:sp>
        <p:nvSpPr>
          <p:cNvPr id="14" name="右箭头 13"/>
          <p:cNvSpPr/>
          <p:nvPr/>
        </p:nvSpPr>
        <p:spPr>
          <a:xfrm>
            <a:off x="5213238" y="2868448"/>
            <a:ext cx="432048" cy="3569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164115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Basic – Float </a:t>
            </a:r>
            <a:endParaRPr lang="zh-CN" altLang="en-US" dirty="0"/>
          </a:p>
        </p:txBody>
      </p:sp>
      <p:sp>
        <p:nvSpPr>
          <p:cNvPr id="3" name="内容占位符 2"/>
          <p:cNvSpPr>
            <a:spLocks noGrp="1"/>
          </p:cNvSpPr>
          <p:nvPr>
            <p:ph idx="1"/>
          </p:nvPr>
        </p:nvSpPr>
        <p:spPr/>
        <p:txBody>
          <a:bodyPr/>
          <a:lstStyle/>
          <a:p>
            <a:r>
              <a:rPr lang="en-US" altLang="zh-CN" dirty="0" smtClean="0"/>
              <a:t>Normal render flow : means browser renders element from top to bottom(for block) and from left to right(for inline)</a:t>
            </a:r>
          </a:p>
          <a:p>
            <a:r>
              <a:rPr lang="en-US" altLang="zh-CN" dirty="0" smtClean="0"/>
              <a:t>Element with `float` will be pull out from the normal render flow and put into another flow which is over the normal one</a:t>
            </a:r>
          </a:p>
          <a:p>
            <a:endParaRPr lang="zh-CN" altLang="en-US" dirty="0"/>
          </a:p>
        </p:txBody>
      </p:sp>
    </p:spTree>
    <p:extLst>
      <p:ext uri="{BB962C8B-B14F-4D97-AF65-F5344CB8AC3E}">
        <p14:creationId xmlns:p14="http://schemas.microsoft.com/office/powerpoint/2010/main" val="3654939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Basic – Float </a:t>
            </a:r>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1412776"/>
            <a:ext cx="3952875"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3851920" y="4581128"/>
            <a:ext cx="939168" cy="369332"/>
          </a:xfrm>
          <a:prstGeom prst="rect">
            <a:avLst/>
          </a:prstGeom>
        </p:spPr>
        <p:txBody>
          <a:bodyPr wrap="none">
            <a:spAutoFit/>
          </a:bodyPr>
          <a:lstStyle/>
          <a:p>
            <a:r>
              <a:rPr lang="en-US" altLang="zh-CN" dirty="0"/>
              <a:t>No float</a:t>
            </a:r>
            <a:endParaRPr lang="zh-CN" altLang="en-US" dirty="0"/>
          </a:p>
        </p:txBody>
      </p:sp>
    </p:spTree>
    <p:extLst>
      <p:ext uri="{BB962C8B-B14F-4D97-AF65-F5344CB8AC3E}">
        <p14:creationId xmlns:p14="http://schemas.microsoft.com/office/powerpoint/2010/main" val="41671127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 Float </a:t>
            </a:r>
            <a:endParaRPr lang="zh-CN" alt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5389" y="1436365"/>
            <a:ext cx="3981450"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3707904" y="4149080"/>
            <a:ext cx="1472555"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#div2 {</a:t>
            </a:r>
          </a:p>
          <a:p>
            <a:r>
              <a:rPr lang="en-US" altLang="zh-CN" dirty="0"/>
              <a:t>    </a:t>
            </a:r>
            <a:r>
              <a:rPr lang="en-US" altLang="zh-CN" dirty="0" err="1">
                <a:solidFill>
                  <a:srgbClr val="FF0000"/>
                </a:solidFill>
              </a:rPr>
              <a:t>float:left</a:t>
            </a:r>
            <a:r>
              <a:rPr lang="en-US" altLang="zh-CN" dirty="0">
                <a:solidFill>
                  <a:srgbClr val="FF0000"/>
                </a:solidFill>
              </a:rPr>
              <a:t>;</a:t>
            </a:r>
          </a:p>
          <a:p>
            <a:r>
              <a:rPr lang="en-US" altLang="zh-CN" dirty="0"/>
              <a:t>}</a:t>
            </a:r>
            <a:endParaRPr lang="zh-CN" altLang="en-US" dirty="0"/>
          </a:p>
        </p:txBody>
      </p:sp>
    </p:spTree>
    <p:extLst>
      <p:ext uri="{BB962C8B-B14F-4D97-AF65-F5344CB8AC3E}">
        <p14:creationId xmlns:p14="http://schemas.microsoft.com/office/powerpoint/2010/main" val="3502270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 Float </a:t>
            </a:r>
            <a:endParaRPr lang="zh-CN" altLang="en-US" dirty="0"/>
          </a:p>
        </p:txBody>
      </p:sp>
      <p:sp>
        <p:nvSpPr>
          <p:cNvPr id="4" name="TextBox 3"/>
          <p:cNvSpPr txBox="1"/>
          <p:nvPr/>
        </p:nvSpPr>
        <p:spPr>
          <a:xfrm>
            <a:off x="1901043" y="5687386"/>
            <a:ext cx="5086275" cy="646331"/>
          </a:xfrm>
          <a:prstGeom prst="rect">
            <a:avLst/>
          </a:prstGeom>
          <a:noFill/>
        </p:spPr>
        <p:txBody>
          <a:bodyPr wrap="square" rtlCol="0">
            <a:spAutoFit/>
          </a:bodyPr>
          <a:lstStyle/>
          <a:p>
            <a:r>
              <a:rPr lang="en-US" altLang="zh-CN" dirty="0" smtClean="0"/>
              <a:t>Float-left means the floated one will dock to left</a:t>
            </a:r>
          </a:p>
          <a:p>
            <a:r>
              <a:rPr lang="en-US" altLang="zh-CN" dirty="0" smtClean="0"/>
              <a:t>Float-right means </a:t>
            </a:r>
            <a:r>
              <a:rPr lang="en-US" altLang="zh-CN" dirty="0"/>
              <a:t>the floated one will dock to </a:t>
            </a:r>
            <a:r>
              <a:rPr lang="en-US" altLang="zh-CN" dirty="0" smtClean="0"/>
              <a:t>right</a:t>
            </a:r>
            <a:endParaRPr lang="zh-CN" alt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143" y="1484784"/>
            <a:ext cx="7201399"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3768949" y="3645024"/>
            <a:ext cx="1472555"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#div2 {</a:t>
            </a:r>
          </a:p>
          <a:p>
            <a:r>
              <a:rPr lang="en-US" altLang="zh-CN" dirty="0"/>
              <a:t>    </a:t>
            </a:r>
            <a:r>
              <a:rPr lang="en-US" altLang="zh-CN" dirty="0" err="1" smtClean="0">
                <a:solidFill>
                  <a:srgbClr val="FF0000"/>
                </a:solidFill>
              </a:rPr>
              <a:t>float:right</a:t>
            </a:r>
            <a:r>
              <a:rPr lang="en-US" altLang="zh-CN" dirty="0" smtClean="0">
                <a:solidFill>
                  <a:srgbClr val="FF0000"/>
                </a:solidFill>
              </a:rPr>
              <a:t>;</a:t>
            </a:r>
            <a:endParaRPr lang="en-US" altLang="zh-CN" dirty="0">
              <a:solidFill>
                <a:srgbClr val="FF0000"/>
              </a:solidFill>
            </a:endParaRPr>
          </a:p>
          <a:p>
            <a:r>
              <a:rPr lang="en-US" altLang="zh-CN" dirty="0"/>
              <a:t>}</a:t>
            </a:r>
            <a:endParaRPr lang="zh-CN" altLang="en-US" dirty="0"/>
          </a:p>
        </p:txBody>
      </p:sp>
    </p:spTree>
    <p:extLst>
      <p:ext uri="{BB962C8B-B14F-4D97-AF65-F5344CB8AC3E}">
        <p14:creationId xmlns:p14="http://schemas.microsoft.com/office/powerpoint/2010/main" val="2754520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 Float </a:t>
            </a:r>
            <a:endParaRPr lang="zh-CN" altLang="en-US" dirty="0"/>
          </a:p>
        </p:txBody>
      </p:sp>
      <p:sp>
        <p:nvSpPr>
          <p:cNvPr id="4" name="矩形 3"/>
          <p:cNvSpPr/>
          <p:nvPr/>
        </p:nvSpPr>
        <p:spPr>
          <a:xfrm>
            <a:off x="2223542" y="4202832"/>
            <a:ext cx="1472555"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#div2 {</a:t>
            </a:r>
          </a:p>
          <a:p>
            <a:r>
              <a:rPr lang="en-US" altLang="zh-CN" dirty="0"/>
              <a:t>    </a:t>
            </a:r>
            <a:r>
              <a:rPr lang="en-US" altLang="zh-CN" dirty="0" err="1" smtClean="0">
                <a:solidFill>
                  <a:srgbClr val="FF0000"/>
                </a:solidFill>
              </a:rPr>
              <a:t>float:left</a:t>
            </a:r>
            <a:r>
              <a:rPr lang="en-US" altLang="zh-CN" dirty="0" smtClean="0">
                <a:solidFill>
                  <a:srgbClr val="FF0000"/>
                </a:solidFill>
              </a:rPr>
              <a:t>;</a:t>
            </a:r>
            <a:endParaRPr lang="en-US" altLang="zh-CN" dirty="0">
              <a:solidFill>
                <a:srgbClr val="FF0000"/>
              </a:solidFill>
            </a:endParaRPr>
          </a:p>
          <a:p>
            <a:r>
              <a:rPr lang="en-US" altLang="zh-CN" dirty="0"/>
              <a:t>}</a:t>
            </a:r>
            <a:endParaRPr lang="zh-CN" alt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060" y="1196752"/>
            <a:ext cx="5172075"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4571826" y="4208537"/>
            <a:ext cx="1421904"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a:t>
            </a:r>
            <a:r>
              <a:rPr lang="en-US" altLang="zh-CN" dirty="0" smtClean="0"/>
              <a:t>div3 </a:t>
            </a:r>
            <a:r>
              <a:rPr lang="en-US" altLang="zh-CN" dirty="0"/>
              <a:t>{</a:t>
            </a:r>
          </a:p>
          <a:p>
            <a:r>
              <a:rPr lang="en-US" altLang="zh-CN" dirty="0"/>
              <a:t>    </a:t>
            </a:r>
            <a:r>
              <a:rPr lang="en-US" altLang="zh-CN" dirty="0" err="1" smtClean="0">
                <a:solidFill>
                  <a:srgbClr val="FF0000"/>
                </a:solidFill>
              </a:rPr>
              <a:t>float:left</a:t>
            </a:r>
            <a:r>
              <a:rPr lang="en-US" altLang="zh-CN" dirty="0" smtClean="0">
                <a:solidFill>
                  <a:srgbClr val="FF0000"/>
                </a:solidFill>
              </a:rPr>
              <a:t>;</a:t>
            </a:r>
            <a:endParaRPr lang="en-US" altLang="zh-CN" dirty="0">
              <a:solidFill>
                <a:srgbClr val="FF0000"/>
              </a:solidFill>
            </a:endParaRPr>
          </a:p>
          <a:p>
            <a:r>
              <a:rPr lang="en-US" altLang="zh-CN" dirty="0"/>
              <a:t>}</a:t>
            </a:r>
            <a:endParaRPr lang="zh-CN" altLang="en-US" dirty="0"/>
          </a:p>
        </p:txBody>
      </p:sp>
      <p:sp>
        <p:nvSpPr>
          <p:cNvPr id="9" name="TextBox 8"/>
          <p:cNvSpPr txBox="1"/>
          <p:nvPr/>
        </p:nvSpPr>
        <p:spPr>
          <a:xfrm>
            <a:off x="1979713" y="5846360"/>
            <a:ext cx="5256584" cy="369332"/>
          </a:xfrm>
          <a:prstGeom prst="rect">
            <a:avLst/>
          </a:prstGeom>
          <a:noFill/>
        </p:spPr>
        <p:txBody>
          <a:bodyPr wrap="square" rtlCol="0">
            <a:spAutoFit/>
          </a:bodyPr>
          <a:lstStyle/>
          <a:p>
            <a:r>
              <a:rPr lang="en-US" altLang="zh-CN" dirty="0" smtClean="0"/>
              <a:t>#div3 is closely following #div2 in the non-normal flow</a:t>
            </a:r>
            <a:endParaRPr lang="zh-CN" altLang="en-US" dirty="0"/>
          </a:p>
        </p:txBody>
      </p:sp>
    </p:spTree>
    <p:extLst>
      <p:ext uri="{BB962C8B-B14F-4D97-AF65-F5344CB8AC3E}">
        <p14:creationId xmlns:p14="http://schemas.microsoft.com/office/powerpoint/2010/main" val="1756107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 Float </a:t>
            </a:r>
            <a:endParaRPr lang="zh-CN" altLang="en-US" dirty="0"/>
          </a:p>
        </p:txBody>
      </p:sp>
      <p:sp>
        <p:nvSpPr>
          <p:cNvPr id="4" name="矩形 3"/>
          <p:cNvSpPr/>
          <p:nvPr/>
        </p:nvSpPr>
        <p:spPr>
          <a:xfrm>
            <a:off x="1243435" y="4509120"/>
            <a:ext cx="1472555"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#div2 {</a:t>
            </a:r>
          </a:p>
          <a:p>
            <a:r>
              <a:rPr lang="en-US" altLang="zh-CN" dirty="0"/>
              <a:t>    </a:t>
            </a:r>
            <a:r>
              <a:rPr lang="en-US" altLang="zh-CN" dirty="0" err="1" smtClean="0">
                <a:solidFill>
                  <a:srgbClr val="FF0000"/>
                </a:solidFill>
              </a:rPr>
              <a:t>float:left</a:t>
            </a:r>
            <a:r>
              <a:rPr lang="en-US" altLang="zh-CN" dirty="0" smtClean="0">
                <a:solidFill>
                  <a:srgbClr val="FF0000"/>
                </a:solidFill>
              </a:rPr>
              <a:t>;</a:t>
            </a:r>
            <a:endParaRPr lang="en-US" altLang="zh-CN" dirty="0">
              <a:solidFill>
                <a:srgbClr val="FF0000"/>
              </a:solidFill>
            </a:endParaRPr>
          </a:p>
          <a:p>
            <a:r>
              <a:rPr lang="en-US" altLang="zh-CN" dirty="0"/>
              <a:t>}</a:t>
            </a:r>
            <a:endParaRPr lang="zh-CN" altLang="en-US" dirty="0"/>
          </a:p>
        </p:txBody>
      </p:sp>
      <p:sp>
        <p:nvSpPr>
          <p:cNvPr id="5" name="矩形 4"/>
          <p:cNvSpPr/>
          <p:nvPr/>
        </p:nvSpPr>
        <p:spPr>
          <a:xfrm>
            <a:off x="3591719" y="4509120"/>
            <a:ext cx="1421904"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a:t>
            </a:r>
            <a:r>
              <a:rPr lang="en-US" altLang="zh-CN" dirty="0" smtClean="0"/>
              <a:t>div3 </a:t>
            </a:r>
            <a:r>
              <a:rPr lang="en-US" altLang="zh-CN" dirty="0"/>
              <a:t>{</a:t>
            </a:r>
          </a:p>
          <a:p>
            <a:r>
              <a:rPr lang="en-US" altLang="zh-CN" dirty="0"/>
              <a:t>    </a:t>
            </a:r>
            <a:r>
              <a:rPr lang="en-US" altLang="zh-CN" dirty="0" err="1" smtClean="0">
                <a:solidFill>
                  <a:srgbClr val="FF0000"/>
                </a:solidFill>
              </a:rPr>
              <a:t>float:left</a:t>
            </a:r>
            <a:r>
              <a:rPr lang="en-US" altLang="zh-CN" dirty="0" smtClean="0">
                <a:solidFill>
                  <a:srgbClr val="FF0000"/>
                </a:solidFill>
              </a:rPr>
              <a:t>;</a:t>
            </a:r>
            <a:endParaRPr lang="en-US" altLang="zh-CN" dirty="0">
              <a:solidFill>
                <a:srgbClr val="FF0000"/>
              </a:solidFill>
            </a:endParaRPr>
          </a:p>
          <a:p>
            <a:r>
              <a:rPr lang="en-US" altLang="zh-CN" dirty="0"/>
              <a:t>}</a:t>
            </a:r>
            <a:endParaRPr lang="zh-CN" altLang="en-US" dirty="0"/>
          </a:p>
        </p:txBody>
      </p:sp>
      <p:sp>
        <p:nvSpPr>
          <p:cNvPr id="9" name="TextBox 8"/>
          <p:cNvSpPr txBox="1"/>
          <p:nvPr/>
        </p:nvSpPr>
        <p:spPr>
          <a:xfrm>
            <a:off x="1979713" y="5846360"/>
            <a:ext cx="4896543" cy="646331"/>
          </a:xfrm>
          <a:prstGeom prst="rect">
            <a:avLst/>
          </a:prstGeom>
          <a:noFill/>
        </p:spPr>
        <p:txBody>
          <a:bodyPr wrap="square" rtlCol="0">
            <a:spAutoFit/>
          </a:bodyPr>
          <a:lstStyle/>
          <a:p>
            <a:r>
              <a:rPr lang="en-US" altLang="zh-CN" dirty="0" smtClean="0"/>
              <a:t>Usually we don’t want leave #div4 be covered. We have to use `clear` to clear the float</a:t>
            </a:r>
            <a:endParaRPr lang="zh-CN" alt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546" y="1218431"/>
            <a:ext cx="3952875"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5823967" y="4509120"/>
            <a:ext cx="1421904"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a:t>
            </a:r>
            <a:r>
              <a:rPr lang="en-US" altLang="zh-CN" dirty="0" smtClean="0"/>
              <a:t>div4 </a:t>
            </a:r>
            <a:r>
              <a:rPr lang="en-US" altLang="zh-CN" dirty="0"/>
              <a:t>{</a:t>
            </a:r>
          </a:p>
          <a:p>
            <a:r>
              <a:rPr lang="en-US" altLang="zh-CN" dirty="0"/>
              <a:t>    </a:t>
            </a:r>
            <a:r>
              <a:rPr lang="en-US" altLang="zh-CN" dirty="0" err="1" smtClean="0">
                <a:solidFill>
                  <a:srgbClr val="FF0000"/>
                </a:solidFill>
              </a:rPr>
              <a:t>clear:both</a:t>
            </a:r>
            <a:r>
              <a:rPr lang="en-US" altLang="zh-CN" dirty="0" smtClean="0">
                <a:solidFill>
                  <a:srgbClr val="FF0000"/>
                </a:solidFill>
              </a:rPr>
              <a:t>;</a:t>
            </a:r>
            <a:endParaRPr lang="en-US" altLang="zh-CN" dirty="0">
              <a:solidFill>
                <a:srgbClr val="FF0000"/>
              </a:solidFill>
            </a:endParaRPr>
          </a:p>
          <a:p>
            <a:r>
              <a:rPr lang="en-US" altLang="zh-CN" dirty="0"/>
              <a:t>}</a:t>
            </a:r>
            <a:endParaRPr lang="zh-CN" altLang="en-US" dirty="0"/>
          </a:p>
        </p:txBody>
      </p:sp>
    </p:spTree>
    <p:extLst>
      <p:ext uri="{BB962C8B-B14F-4D97-AF65-F5344CB8AC3E}">
        <p14:creationId xmlns:p14="http://schemas.microsoft.com/office/powerpoint/2010/main" val="3375484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 Float </a:t>
            </a:r>
            <a:endParaRPr lang="zh-CN" altLang="en-US" dirty="0"/>
          </a:p>
        </p:txBody>
      </p:sp>
      <p:sp>
        <p:nvSpPr>
          <p:cNvPr id="3" name="内容占位符 2"/>
          <p:cNvSpPr>
            <a:spLocks noGrp="1"/>
          </p:cNvSpPr>
          <p:nvPr>
            <p:ph idx="1"/>
          </p:nvPr>
        </p:nvSpPr>
        <p:spPr/>
        <p:txBody>
          <a:bodyPr/>
          <a:lstStyle/>
          <a:p>
            <a:r>
              <a:rPr lang="en-US" altLang="zh-CN" dirty="0"/>
              <a:t>Float is used to layout block element inline rather </a:t>
            </a:r>
            <a:r>
              <a:rPr lang="en-US" altLang="zh-CN" dirty="0" smtClean="0"/>
              <a:t>than </a:t>
            </a:r>
            <a:r>
              <a:rPr lang="en-US" altLang="zh-CN" dirty="0"/>
              <a:t>the default behavior</a:t>
            </a:r>
          </a:p>
          <a:p>
            <a:endParaRPr lang="zh-CN" alt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815208"/>
            <a:ext cx="5292080" cy="3506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7142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 </a:t>
            </a:r>
            <a:r>
              <a:rPr lang="en-US" altLang="zh-CN" dirty="0" smtClean="0"/>
              <a:t>Float</a:t>
            </a:r>
            <a:endParaRPr lang="zh-CN" altLang="en-US" dirty="0"/>
          </a:p>
        </p:txBody>
      </p:sp>
      <p:pic>
        <p:nvPicPr>
          <p:cNvPr id="10242" name="Picture 2" descr="http://d.hiphotos.bdimg.com/album/w%3D2048/sign=0568e765ca1349547e1eef6462769058/d000baa1cd11728b1ca7d3c6c9fcc3cec2fd2c4f.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7829" y="2425251"/>
            <a:ext cx="720080" cy="722972"/>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457909" y="2602071"/>
            <a:ext cx="840295" cy="369332"/>
          </a:xfrm>
          <a:prstGeom prst="rect">
            <a:avLst/>
          </a:prstGeom>
        </p:spPr>
        <p:txBody>
          <a:bodyPr wrap="none">
            <a:spAutoFit/>
          </a:bodyPr>
          <a:lstStyle/>
          <a:p>
            <a:r>
              <a:rPr lang="en-US" altLang="zh-CN" dirty="0" smtClean="0"/>
              <a:t>TRICK2</a:t>
            </a:r>
            <a:endParaRPr lang="zh-CN" altLang="en-US" dirty="0"/>
          </a:p>
        </p:txBody>
      </p:sp>
      <p:sp>
        <p:nvSpPr>
          <p:cNvPr id="6" name="矩形 5"/>
          <p:cNvSpPr/>
          <p:nvPr/>
        </p:nvSpPr>
        <p:spPr>
          <a:xfrm>
            <a:off x="2538028" y="2668270"/>
            <a:ext cx="4050196"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smtClean="0"/>
              <a:t>.</a:t>
            </a:r>
            <a:r>
              <a:rPr lang="en-US" altLang="zh-CN" dirty="0" err="1"/>
              <a:t>clearfix:</a:t>
            </a:r>
            <a:r>
              <a:rPr lang="en-US" altLang="zh-CN" dirty="0" err="1">
                <a:solidFill>
                  <a:srgbClr val="FF0000"/>
                </a:solidFill>
              </a:rPr>
              <a:t>after</a:t>
            </a:r>
            <a:r>
              <a:rPr lang="en-US" altLang="zh-CN" dirty="0"/>
              <a:t> {</a:t>
            </a:r>
          </a:p>
          <a:p>
            <a:r>
              <a:rPr lang="en-US" altLang="zh-CN" dirty="0" smtClean="0"/>
              <a:t>    content</a:t>
            </a:r>
            <a:r>
              <a:rPr lang="en-US" altLang="zh-CN" dirty="0"/>
              <a:t>: " ";</a:t>
            </a:r>
          </a:p>
          <a:p>
            <a:r>
              <a:rPr lang="en-US" altLang="zh-CN" dirty="0" smtClean="0"/>
              <a:t>    </a:t>
            </a:r>
            <a:r>
              <a:rPr lang="en-US" altLang="zh-CN" dirty="0" err="1" smtClean="0">
                <a:solidFill>
                  <a:srgbClr val="FF0000"/>
                </a:solidFill>
              </a:rPr>
              <a:t>display:block</a:t>
            </a:r>
            <a:r>
              <a:rPr lang="en-US" altLang="zh-CN" dirty="0">
                <a:solidFill>
                  <a:srgbClr val="FF0000"/>
                </a:solidFill>
              </a:rPr>
              <a:t>;</a:t>
            </a:r>
          </a:p>
          <a:p>
            <a:r>
              <a:rPr lang="en-US" altLang="zh-CN" dirty="0" smtClean="0"/>
              <a:t>    </a:t>
            </a:r>
            <a:r>
              <a:rPr lang="en-US" altLang="zh-CN" dirty="0" smtClean="0">
                <a:solidFill>
                  <a:srgbClr val="FF0000"/>
                </a:solidFill>
              </a:rPr>
              <a:t>clear</a:t>
            </a:r>
            <a:r>
              <a:rPr lang="en-US" altLang="zh-CN" dirty="0">
                <a:solidFill>
                  <a:srgbClr val="FF0000"/>
                </a:solidFill>
              </a:rPr>
              <a:t>: both</a:t>
            </a:r>
            <a:r>
              <a:rPr lang="en-US" altLang="zh-CN" dirty="0"/>
              <a:t>;</a:t>
            </a:r>
          </a:p>
          <a:p>
            <a:r>
              <a:rPr lang="en-US" altLang="zh-CN" dirty="0" smtClean="0"/>
              <a:t>    visibility</a:t>
            </a:r>
            <a:r>
              <a:rPr lang="en-US" altLang="zh-CN" dirty="0"/>
              <a:t>: hidden;</a:t>
            </a:r>
          </a:p>
          <a:p>
            <a:r>
              <a:rPr lang="en-US" altLang="zh-CN" dirty="0" smtClean="0"/>
              <a:t>    height</a:t>
            </a:r>
            <a:r>
              <a:rPr lang="en-US" altLang="zh-CN" dirty="0"/>
              <a:t>: 0px;</a:t>
            </a:r>
          </a:p>
          <a:p>
            <a:r>
              <a:rPr lang="en-US" altLang="zh-CN" dirty="0" smtClean="0"/>
              <a:t>}</a:t>
            </a:r>
            <a:endParaRPr lang="zh-CN" altLang="en-US" dirty="0"/>
          </a:p>
        </p:txBody>
      </p:sp>
      <p:pic>
        <p:nvPicPr>
          <p:cNvPr id="8" name="Picture 2" descr="http://d.hiphotos.bdimg.com/album/w%3D2048/sign=0568e765ca1349547e1eef6462769058/d000baa1cd11728b1ca7d3c6c9fcc3cec2fd2c4f.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7" y="1313773"/>
            <a:ext cx="720080" cy="722972"/>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1475657" y="1490593"/>
            <a:ext cx="840295" cy="369332"/>
          </a:xfrm>
          <a:prstGeom prst="rect">
            <a:avLst/>
          </a:prstGeom>
        </p:spPr>
        <p:txBody>
          <a:bodyPr wrap="none">
            <a:spAutoFit/>
          </a:bodyPr>
          <a:lstStyle/>
          <a:p>
            <a:r>
              <a:rPr lang="en-US" altLang="zh-CN" dirty="0" smtClean="0"/>
              <a:t>TRICK1</a:t>
            </a:r>
            <a:endParaRPr lang="zh-CN" altLang="en-US" dirty="0"/>
          </a:p>
        </p:txBody>
      </p:sp>
      <p:sp>
        <p:nvSpPr>
          <p:cNvPr id="10" name="矩形 9"/>
          <p:cNvSpPr/>
          <p:nvPr/>
        </p:nvSpPr>
        <p:spPr>
          <a:xfrm>
            <a:off x="2555776" y="1556792"/>
            <a:ext cx="4104456"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smtClean="0"/>
              <a:t>&lt;div style="</a:t>
            </a:r>
            <a:r>
              <a:rPr lang="en-US" altLang="zh-CN" dirty="0" err="1" smtClean="0"/>
              <a:t>clear:both</a:t>
            </a:r>
            <a:r>
              <a:rPr lang="en-US" altLang="zh-CN" dirty="0" smtClean="0"/>
              <a:t>;“&gt;&lt;/div&gt;</a:t>
            </a:r>
            <a:endParaRPr lang="zh-CN" altLang="en-US" dirty="0"/>
          </a:p>
        </p:txBody>
      </p:sp>
    </p:spTree>
    <p:extLst>
      <p:ext uri="{BB962C8B-B14F-4D97-AF65-F5344CB8AC3E}">
        <p14:creationId xmlns:p14="http://schemas.microsoft.com/office/powerpoint/2010/main" val="34505587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 Position</a:t>
            </a:r>
            <a:endParaRPr lang="zh-CN" altLang="en-US" dirty="0"/>
          </a:p>
        </p:txBody>
      </p:sp>
      <p:sp>
        <p:nvSpPr>
          <p:cNvPr id="3" name="内容占位符 2"/>
          <p:cNvSpPr>
            <a:spLocks noGrp="1"/>
          </p:cNvSpPr>
          <p:nvPr>
            <p:ph idx="1"/>
          </p:nvPr>
        </p:nvSpPr>
        <p:spPr/>
        <p:txBody>
          <a:bodyPr/>
          <a:lstStyle/>
          <a:p>
            <a:r>
              <a:rPr lang="en-US" altLang="zh-CN" dirty="0"/>
              <a:t>Fixed : the box is fixed with respect to the viewport and does not move when scrolled</a:t>
            </a:r>
          </a:p>
          <a:p>
            <a:endParaRPr lang="zh-CN" altLang="en-US" dirty="0"/>
          </a:p>
        </p:txBody>
      </p:sp>
    </p:spTree>
    <p:extLst>
      <p:ext uri="{BB962C8B-B14F-4D97-AF65-F5344CB8AC3E}">
        <p14:creationId xmlns:p14="http://schemas.microsoft.com/office/powerpoint/2010/main" val="3998482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 </a:t>
            </a:r>
            <a:r>
              <a:rPr lang="en-US" altLang="zh-CN" dirty="0" smtClean="0"/>
              <a:t>Position</a:t>
            </a:r>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3" y="1402282"/>
            <a:ext cx="8266113"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3" y="4077072"/>
            <a:ext cx="8256587"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4943450" y="1691342"/>
            <a:ext cx="2286000"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smtClean="0"/>
              <a:t>.</a:t>
            </a:r>
            <a:r>
              <a:rPr lang="en-US" altLang="zh-CN" dirty="0"/>
              <a:t>fixed {</a:t>
            </a:r>
          </a:p>
          <a:p>
            <a:r>
              <a:rPr lang="en-US" altLang="zh-CN" dirty="0" smtClean="0"/>
              <a:t>    </a:t>
            </a:r>
            <a:r>
              <a:rPr lang="en-US" altLang="zh-CN" dirty="0" smtClean="0">
                <a:solidFill>
                  <a:srgbClr val="FF0000"/>
                </a:solidFill>
              </a:rPr>
              <a:t>position</a:t>
            </a:r>
            <a:r>
              <a:rPr lang="en-US" altLang="zh-CN" dirty="0">
                <a:solidFill>
                  <a:srgbClr val="FF0000"/>
                </a:solidFill>
              </a:rPr>
              <a:t>: fixed;</a:t>
            </a:r>
          </a:p>
          <a:p>
            <a:r>
              <a:rPr lang="en-US" altLang="zh-CN" dirty="0" smtClean="0">
                <a:solidFill>
                  <a:srgbClr val="FF0000"/>
                </a:solidFill>
              </a:rPr>
              <a:t>    top</a:t>
            </a:r>
            <a:r>
              <a:rPr lang="en-US" altLang="zh-CN" dirty="0">
                <a:solidFill>
                  <a:srgbClr val="FF0000"/>
                </a:solidFill>
              </a:rPr>
              <a:t>: 0px;</a:t>
            </a:r>
          </a:p>
          <a:p>
            <a:r>
              <a:rPr lang="en-US" altLang="zh-CN" dirty="0" smtClean="0">
                <a:solidFill>
                  <a:srgbClr val="FF0000"/>
                </a:solidFill>
              </a:rPr>
              <a:t>    left</a:t>
            </a:r>
            <a:r>
              <a:rPr lang="en-US" altLang="zh-CN" dirty="0">
                <a:solidFill>
                  <a:srgbClr val="FF0000"/>
                </a:solidFill>
              </a:rPr>
              <a:t>: 0px;</a:t>
            </a:r>
          </a:p>
          <a:p>
            <a:r>
              <a:rPr lang="en-US" altLang="zh-CN" dirty="0" smtClean="0"/>
              <a:t>    width</a:t>
            </a:r>
            <a:r>
              <a:rPr lang="en-US" altLang="zh-CN" dirty="0"/>
              <a:t>: 100px;</a:t>
            </a:r>
          </a:p>
          <a:p>
            <a:r>
              <a:rPr lang="en-US" altLang="zh-CN" dirty="0" smtClean="0"/>
              <a:t>    height</a:t>
            </a:r>
            <a:r>
              <a:rPr lang="en-US" altLang="zh-CN" dirty="0"/>
              <a:t>: 100px;</a:t>
            </a:r>
          </a:p>
          <a:p>
            <a:r>
              <a:rPr lang="en-US" altLang="zh-CN" dirty="0" smtClean="0"/>
              <a:t>    background</a:t>
            </a:r>
            <a:r>
              <a:rPr lang="en-US" altLang="zh-CN" dirty="0"/>
              <a:t>: #ccc;</a:t>
            </a:r>
          </a:p>
          <a:p>
            <a:r>
              <a:rPr lang="en-US" altLang="zh-CN" dirty="0" smtClean="0"/>
              <a:t>    text-align</a:t>
            </a:r>
            <a:r>
              <a:rPr lang="en-US" altLang="zh-CN" dirty="0"/>
              <a:t>: center;</a:t>
            </a:r>
          </a:p>
          <a:p>
            <a:r>
              <a:rPr lang="en-US" altLang="zh-CN" dirty="0" smtClean="0"/>
              <a:t>}</a:t>
            </a:r>
            <a:endParaRPr lang="en-US" altLang="zh-CN" dirty="0"/>
          </a:p>
        </p:txBody>
      </p:sp>
      <p:sp>
        <p:nvSpPr>
          <p:cNvPr id="6" name="椭圆 5"/>
          <p:cNvSpPr/>
          <p:nvPr/>
        </p:nvSpPr>
        <p:spPr>
          <a:xfrm>
            <a:off x="8460432" y="1402282"/>
            <a:ext cx="288032" cy="123463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9" name="椭圆 8"/>
          <p:cNvSpPr/>
          <p:nvPr/>
        </p:nvSpPr>
        <p:spPr>
          <a:xfrm>
            <a:off x="8472189" y="4004888"/>
            <a:ext cx="288032" cy="1728367"/>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885231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Understanding the </a:t>
            </a:r>
            <a:r>
              <a:rPr lang="en-US" altLang="zh-CN" dirty="0" err="1"/>
              <a:t>css</a:t>
            </a:r>
            <a:r>
              <a:rPr lang="en-US" altLang="zh-CN" dirty="0"/>
              <a:t> </a:t>
            </a:r>
            <a:r>
              <a:rPr lang="en-US" altLang="zh-CN" dirty="0" smtClean="0"/>
              <a:t>specification</a:t>
            </a:r>
            <a:endParaRPr lang="zh-CN" altLang="en-US" dirty="0"/>
          </a:p>
        </p:txBody>
      </p:sp>
      <p:sp>
        <p:nvSpPr>
          <p:cNvPr id="3" name="内容占位符 2"/>
          <p:cNvSpPr>
            <a:spLocks noGrp="1"/>
          </p:cNvSpPr>
          <p:nvPr>
            <p:ph idx="1"/>
          </p:nvPr>
        </p:nvSpPr>
        <p:spPr/>
        <p:txBody>
          <a:bodyPr/>
          <a:lstStyle/>
          <a:p>
            <a:r>
              <a:rPr lang="en-US" altLang="zh-CN" dirty="0" smtClean="0"/>
              <a:t>Features are breaking into group, called </a:t>
            </a:r>
            <a:r>
              <a:rPr lang="en-US" altLang="zh-CN" i="1" dirty="0" smtClean="0"/>
              <a:t>module</a:t>
            </a:r>
          </a:p>
          <a:p>
            <a:r>
              <a:rPr lang="en-US" altLang="zh-CN" i="1" dirty="0" smtClean="0"/>
              <a:t>Modules has its own Level, most of them are working on the level 3, so that is we called CSS3</a:t>
            </a:r>
          </a:p>
          <a:p>
            <a:r>
              <a:rPr lang="en-US" altLang="zh-CN" dirty="0" smtClean="0"/>
              <a:t>W3C publishes snapshot </a:t>
            </a:r>
            <a:r>
              <a:rPr lang="en-US" altLang="zh-CN" dirty="0"/>
              <a:t>periodically</a:t>
            </a:r>
            <a:endParaRPr lang="en-US" altLang="zh-CN" dirty="0" smtClean="0"/>
          </a:p>
          <a:p>
            <a:endParaRPr lang="en-US" altLang="zh-CN" dirty="0" smtClean="0"/>
          </a:p>
          <a:p>
            <a:endParaRPr lang="en-US" altLang="zh-CN" dirty="0" smtClean="0"/>
          </a:p>
          <a:p>
            <a:endParaRPr lang="zh-CN" alt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1259"/>
          <a:stretch/>
        </p:blipFill>
        <p:spPr bwMode="auto">
          <a:xfrm>
            <a:off x="899592" y="4941168"/>
            <a:ext cx="7056437" cy="456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43164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 </a:t>
            </a:r>
            <a:r>
              <a:rPr lang="en-US" altLang="zh-CN" dirty="0" smtClean="0"/>
              <a:t>Position</a:t>
            </a:r>
            <a:endParaRPr lang="zh-CN" altLang="en-US" dirty="0"/>
          </a:p>
        </p:txBody>
      </p:sp>
      <p:sp>
        <p:nvSpPr>
          <p:cNvPr id="3" name="内容占位符 2"/>
          <p:cNvSpPr>
            <a:spLocks noGrp="1"/>
          </p:cNvSpPr>
          <p:nvPr>
            <p:ph idx="1"/>
          </p:nvPr>
        </p:nvSpPr>
        <p:spPr>
          <a:xfrm>
            <a:off x="457200" y="1600200"/>
            <a:ext cx="8229600" cy="4853136"/>
          </a:xfrm>
        </p:spPr>
        <p:txBody>
          <a:bodyPr>
            <a:normAutofit/>
          </a:bodyPr>
          <a:lstStyle/>
          <a:p>
            <a:r>
              <a:rPr lang="en-US" altLang="zh-CN" dirty="0" smtClean="0"/>
              <a:t>Relative </a:t>
            </a:r>
            <a:r>
              <a:rPr lang="en-US" altLang="zh-CN" dirty="0"/>
              <a:t>: </a:t>
            </a:r>
            <a:r>
              <a:rPr lang="en-US" altLang="zh-CN" dirty="0" smtClean="0"/>
              <a:t>the </a:t>
            </a:r>
            <a:r>
              <a:rPr lang="en-US" altLang="zh-CN" dirty="0"/>
              <a:t>box is offset relative to its normal </a:t>
            </a:r>
            <a:r>
              <a:rPr lang="en-US" altLang="zh-CN" dirty="0" smtClean="0"/>
              <a:t>position.</a:t>
            </a:r>
            <a:r>
              <a:rPr lang="en-US" altLang="zh-CN" dirty="0"/>
              <a:t> When a box B is relatively positioned, the position of the following box is calculated as though B were not offset.</a:t>
            </a:r>
            <a:endParaRPr lang="zh-CN" altLang="en-US" dirty="0"/>
          </a:p>
        </p:txBody>
      </p:sp>
    </p:spTree>
    <p:extLst>
      <p:ext uri="{BB962C8B-B14F-4D97-AF65-F5344CB8AC3E}">
        <p14:creationId xmlns:p14="http://schemas.microsoft.com/office/powerpoint/2010/main" val="1901678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 </a:t>
            </a:r>
            <a:r>
              <a:rPr lang="en-US" altLang="zh-CN" dirty="0" smtClean="0"/>
              <a:t>Position</a:t>
            </a:r>
            <a:endParaRPr lang="zh-CN" altLang="en-US" dirty="0"/>
          </a:p>
        </p:txBody>
      </p:sp>
      <p:sp>
        <p:nvSpPr>
          <p:cNvPr id="3" name="矩形 2"/>
          <p:cNvSpPr/>
          <p:nvPr/>
        </p:nvSpPr>
        <p:spPr>
          <a:xfrm>
            <a:off x="4201641" y="1306314"/>
            <a:ext cx="4402807"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&lt;div id="div4"&gt;div4&lt;/div</a:t>
            </a:r>
            <a:r>
              <a:rPr lang="en-US" altLang="zh-CN" dirty="0" smtClean="0"/>
              <a:t>&gt;</a:t>
            </a:r>
          </a:p>
          <a:p>
            <a:r>
              <a:rPr lang="en-US" altLang="zh-CN" dirty="0"/>
              <a:t>&lt;div </a:t>
            </a:r>
            <a:r>
              <a:rPr lang="en-US" altLang="zh-CN" dirty="0" smtClean="0"/>
              <a:t>class</a:t>
            </a:r>
            <a:r>
              <a:rPr lang="en-US" altLang="zh-CN" dirty="0"/>
              <a:t> </a:t>
            </a:r>
            <a:r>
              <a:rPr lang="en-US" altLang="zh-CN" dirty="0" smtClean="0"/>
              <a:t>=</a:t>
            </a:r>
            <a:r>
              <a:rPr lang="en-US" altLang="zh-CN" dirty="0"/>
              <a:t>"</a:t>
            </a:r>
            <a:r>
              <a:rPr lang="en-US" altLang="zh-CN" dirty="0" smtClean="0">
                <a:solidFill>
                  <a:srgbClr val="FF0000"/>
                </a:solidFill>
              </a:rPr>
              <a:t>relative</a:t>
            </a:r>
            <a:r>
              <a:rPr lang="en-US" altLang="zh-CN" dirty="0" smtClean="0"/>
              <a:t>"&gt;relative&lt;/</a:t>
            </a:r>
            <a:r>
              <a:rPr lang="en-US" altLang="zh-CN" dirty="0"/>
              <a:t>div</a:t>
            </a:r>
            <a:r>
              <a:rPr lang="en-US" altLang="zh-CN" dirty="0" smtClean="0"/>
              <a:t>&gt;</a:t>
            </a:r>
          </a:p>
          <a:p>
            <a:r>
              <a:rPr lang="en-US" altLang="zh-CN" dirty="0"/>
              <a:t>&lt;div id="div2"&gt;&lt;</a:t>
            </a:r>
            <a:r>
              <a:rPr lang="en-US" altLang="zh-CN" dirty="0" err="1"/>
              <a:t>br</a:t>
            </a:r>
            <a:r>
              <a:rPr lang="en-US" altLang="zh-CN" dirty="0"/>
              <a:t>/&gt;the following box&lt;/div&gt;</a:t>
            </a:r>
          </a:p>
        </p:txBody>
      </p:sp>
      <p:sp>
        <p:nvSpPr>
          <p:cNvPr id="13" name="矩形 12"/>
          <p:cNvSpPr/>
          <p:nvPr/>
        </p:nvSpPr>
        <p:spPr>
          <a:xfrm>
            <a:off x="4201641" y="2428260"/>
            <a:ext cx="1068562" cy="646331"/>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altLang="zh-CN" dirty="0" smtClean="0"/>
              <a:t>.relative {</a:t>
            </a:r>
          </a:p>
          <a:p>
            <a:r>
              <a:rPr lang="en-US" altLang="zh-CN" dirty="0" smtClean="0"/>
              <a:t>}</a:t>
            </a:r>
            <a:endParaRPr lang="en-US" altLang="zh-CN" dirty="0"/>
          </a:p>
        </p:txBody>
      </p:sp>
      <p:sp>
        <p:nvSpPr>
          <p:cNvPr id="14" name="矩形 13"/>
          <p:cNvSpPr/>
          <p:nvPr/>
        </p:nvSpPr>
        <p:spPr>
          <a:xfrm>
            <a:off x="4201641" y="3864837"/>
            <a:ext cx="1926810" cy="147732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altLang="zh-CN" dirty="0" smtClean="0"/>
              <a:t>.relative </a:t>
            </a:r>
            <a:r>
              <a:rPr lang="en-US" altLang="zh-CN" dirty="0" smtClean="0"/>
              <a:t>{</a:t>
            </a:r>
          </a:p>
          <a:p>
            <a:r>
              <a:rPr lang="en-US" altLang="zh-CN" dirty="0"/>
              <a:t> </a:t>
            </a:r>
            <a:r>
              <a:rPr lang="en-US" altLang="zh-CN" dirty="0" smtClean="0"/>
              <a:t>   </a:t>
            </a:r>
            <a:r>
              <a:rPr lang="en-US" altLang="zh-CN" dirty="0" err="1" smtClean="0">
                <a:solidFill>
                  <a:srgbClr val="FF0000"/>
                </a:solidFill>
              </a:rPr>
              <a:t>postion:relative</a:t>
            </a:r>
            <a:r>
              <a:rPr lang="en-US" altLang="zh-CN" dirty="0" smtClean="0">
                <a:solidFill>
                  <a:srgbClr val="FF0000"/>
                </a:solidFill>
              </a:rPr>
              <a:t>;</a:t>
            </a:r>
            <a:endParaRPr lang="en-US" altLang="zh-CN" dirty="0" smtClean="0">
              <a:solidFill>
                <a:srgbClr val="FF0000"/>
              </a:solidFill>
            </a:endParaRPr>
          </a:p>
          <a:p>
            <a:r>
              <a:rPr lang="en-US" altLang="zh-CN" dirty="0"/>
              <a:t> </a:t>
            </a:r>
            <a:r>
              <a:rPr lang="en-US" altLang="zh-CN" dirty="0" smtClean="0"/>
              <a:t>   </a:t>
            </a:r>
            <a:r>
              <a:rPr lang="en-US" altLang="zh-CN" dirty="0" smtClean="0">
                <a:solidFill>
                  <a:srgbClr val="FF0000"/>
                </a:solidFill>
              </a:rPr>
              <a:t>top:10px;</a:t>
            </a:r>
          </a:p>
          <a:p>
            <a:r>
              <a:rPr lang="en-US" altLang="zh-CN" dirty="0">
                <a:solidFill>
                  <a:srgbClr val="FF0000"/>
                </a:solidFill>
              </a:rPr>
              <a:t> </a:t>
            </a:r>
            <a:r>
              <a:rPr lang="en-US" altLang="zh-CN" dirty="0" smtClean="0">
                <a:solidFill>
                  <a:srgbClr val="FF0000"/>
                </a:solidFill>
              </a:rPr>
              <a:t>   left:10px;</a:t>
            </a:r>
          </a:p>
          <a:p>
            <a:r>
              <a:rPr lang="en-US" altLang="zh-CN" dirty="0" smtClean="0"/>
              <a:t>}</a:t>
            </a:r>
            <a:endParaRPr lang="en-US" altLang="zh-CN" dirty="0"/>
          </a:p>
        </p:txBody>
      </p:sp>
      <p:pic>
        <p:nvPicPr>
          <p:cNvPr id="133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06" y="1124744"/>
            <a:ext cx="291465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37" y="3864837"/>
            <a:ext cx="2952750"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17000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 Position</a:t>
            </a:r>
            <a:endParaRPr lang="zh-CN" altLang="en-US" dirty="0"/>
          </a:p>
        </p:txBody>
      </p:sp>
      <p:sp>
        <p:nvSpPr>
          <p:cNvPr id="3" name="内容占位符 2"/>
          <p:cNvSpPr>
            <a:spLocks noGrp="1"/>
          </p:cNvSpPr>
          <p:nvPr>
            <p:ph idx="1"/>
          </p:nvPr>
        </p:nvSpPr>
        <p:spPr/>
        <p:txBody>
          <a:bodyPr/>
          <a:lstStyle/>
          <a:p>
            <a:r>
              <a:rPr lang="en-US" altLang="zh-CN" dirty="0"/>
              <a:t>Absolute : position is specified with the 'top', 'right', 'bottom', and 'left' properties, These properties specify offsets with respect to the box's </a:t>
            </a:r>
            <a:r>
              <a:rPr lang="en-US" altLang="zh-CN" dirty="0">
                <a:solidFill>
                  <a:srgbClr val="FF0000"/>
                </a:solidFill>
              </a:rPr>
              <a:t>viewport </a:t>
            </a:r>
            <a:r>
              <a:rPr lang="en-US" altLang="zh-CN" dirty="0" smtClean="0">
                <a:solidFill>
                  <a:srgbClr val="FF0000"/>
                </a:solidFill>
              </a:rPr>
              <a:t>or positioned containing block</a:t>
            </a:r>
            <a:endParaRPr lang="en-US" altLang="zh-CN" dirty="0">
              <a:solidFill>
                <a:srgbClr val="FF0000"/>
              </a:solidFill>
            </a:endParaRPr>
          </a:p>
        </p:txBody>
      </p:sp>
    </p:spTree>
    <p:extLst>
      <p:ext uri="{BB962C8B-B14F-4D97-AF65-F5344CB8AC3E}">
        <p14:creationId xmlns:p14="http://schemas.microsoft.com/office/powerpoint/2010/main" val="741047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097" y="1389706"/>
            <a:ext cx="8208963"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en-US" altLang="zh-CN" dirty="0"/>
              <a:t>Basic – </a:t>
            </a:r>
            <a:r>
              <a:rPr lang="en-US" altLang="zh-CN" dirty="0" smtClean="0"/>
              <a:t>Position</a:t>
            </a:r>
            <a:endParaRPr lang="zh-CN" altLang="en-US" dirty="0"/>
          </a:p>
        </p:txBody>
      </p:sp>
      <p:sp>
        <p:nvSpPr>
          <p:cNvPr id="6" name="椭圆 5"/>
          <p:cNvSpPr/>
          <p:nvPr/>
        </p:nvSpPr>
        <p:spPr>
          <a:xfrm>
            <a:off x="8460432" y="1402282"/>
            <a:ext cx="288032" cy="123463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097" y="3998389"/>
            <a:ext cx="8285163"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4943450" y="1691342"/>
            <a:ext cx="2286000"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smtClean="0"/>
              <a:t>.absolute </a:t>
            </a:r>
            <a:r>
              <a:rPr lang="en-US" altLang="zh-CN" dirty="0"/>
              <a:t>{</a:t>
            </a:r>
          </a:p>
          <a:p>
            <a:r>
              <a:rPr lang="en-US" altLang="zh-CN" dirty="0" smtClean="0"/>
              <a:t>    </a:t>
            </a:r>
            <a:r>
              <a:rPr lang="en-US" altLang="zh-CN" dirty="0" smtClean="0">
                <a:solidFill>
                  <a:srgbClr val="FF0000"/>
                </a:solidFill>
              </a:rPr>
              <a:t>position</a:t>
            </a:r>
            <a:r>
              <a:rPr lang="en-US" altLang="zh-CN" dirty="0">
                <a:solidFill>
                  <a:srgbClr val="FF0000"/>
                </a:solidFill>
              </a:rPr>
              <a:t>: </a:t>
            </a:r>
            <a:r>
              <a:rPr lang="en-US" altLang="zh-CN" dirty="0" smtClean="0">
                <a:solidFill>
                  <a:srgbClr val="FF0000"/>
                </a:solidFill>
              </a:rPr>
              <a:t>absolute;</a:t>
            </a:r>
            <a:endParaRPr lang="en-US" altLang="zh-CN" dirty="0">
              <a:solidFill>
                <a:srgbClr val="FF0000"/>
              </a:solidFill>
            </a:endParaRPr>
          </a:p>
          <a:p>
            <a:r>
              <a:rPr lang="en-US" altLang="zh-CN" dirty="0" smtClean="0">
                <a:solidFill>
                  <a:srgbClr val="FF0000"/>
                </a:solidFill>
              </a:rPr>
              <a:t>    top</a:t>
            </a:r>
            <a:r>
              <a:rPr lang="en-US" altLang="zh-CN" dirty="0">
                <a:solidFill>
                  <a:srgbClr val="FF0000"/>
                </a:solidFill>
              </a:rPr>
              <a:t>: 0px;</a:t>
            </a:r>
          </a:p>
          <a:p>
            <a:r>
              <a:rPr lang="en-US" altLang="zh-CN" dirty="0" smtClean="0">
                <a:solidFill>
                  <a:srgbClr val="FF0000"/>
                </a:solidFill>
              </a:rPr>
              <a:t>    left</a:t>
            </a:r>
            <a:r>
              <a:rPr lang="en-US" altLang="zh-CN" dirty="0">
                <a:solidFill>
                  <a:srgbClr val="FF0000"/>
                </a:solidFill>
              </a:rPr>
              <a:t>: 0px;</a:t>
            </a:r>
          </a:p>
          <a:p>
            <a:r>
              <a:rPr lang="en-US" altLang="zh-CN" dirty="0" smtClean="0"/>
              <a:t>    width</a:t>
            </a:r>
            <a:r>
              <a:rPr lang="en-US" altLang="zh-CN" dirty="0"/>
              <a:t>: 100px;</a:t>
            </a:r>
          </a:p>
          <a:p>
            <a:r>
              <a:rPr lang="en-US" altLang="zh-CN" dirty="0" smtClean="0"/>
              <a:t>    height</a:t>
            </a:r>
            <a:r>
              <a:rPr lang="en-US" altLang="zh-CN" dirty="0"/>
              <a:t>: 100px;</a:t>
            </a:r>
          </a:p>
          <a:p>
            <a:r>
              <a:rPr lang="en-US" altLang="zh-CN" dirty="0" smtClean="0"/>
              <a:t>    background</a:t>
            </a:r>
            <a:r>
              <a:rPr lang="en-US" altLang="zh-CN" dirty="0"/>
              <a:t>: #ccc;</a:t>
            </a:r>
          </a:p>
          <a:p>
            <a:r>
              <a:rPr lang="en-US" altLang="zh-CN" dirty="0" smtClean="0"/>
              <a:t>    text-align</a:t>
            </a:r>
            <a:r>
              <a:rPr lang="en-US" altLang="zh-CN" dirty="0"/>
              <a:t>: center;</a:t>
            </a:r>
          </a:p>
          <a:p>
            <a:r>
              <a:rPr lang="en-US" altLang="zh-CN" dirty="0" smtClean="0"/>
              <a:t>}</a:t>
            </a:r>
            <a:endParaRPr lang="en-US" altLang="zh-CN" dirty="0"/>
          </a:p>
        </p:txBody>
      </p:sp>
      <p:sp>
        <p:nvSpPr>
          <p:cNvPr id="9" name="椭圆 8"/>
          <p:cNvSpPr/>
          <p:nvPr/>
        </p:nvSpPr>
        <p:spPr>
          <a:xfrm>
            <a:off x="8448128" y="3996851"/>
            <a:ext cx="288032" cy="1728367"/>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3909584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 </a:t>
            </a:r>
            <a:r>
              <a:rPr lang="en-US" altLang="zh-CN" dirty="0" smtClean="0"/>
              <a:t>Position</a:t>
            </a:r>
            <a:endParaRPr lang="zh-CN" altLang="en-US" dirty="0"/>
          </a:p>
        </p:txBody>
      </p:sp>
      <p:sp>
        <p:nvSpPr>
          <p:cNvPr id="4" name="矩形 3"/>
          <p:cNvSpPr/>
          <p:nvPr/>
        </p:nvSpPr>
        <p:spPr>
          <a:xfrm>
            <a:off x="371027" y="3501008"/>
            <a:ext cx="228600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smtClean="0"/>
              <a:t>#div2 {</a:t>
            </a:r>
            <a:endParaRPr lang="en-US" altLang="zh-CN" dirty="0"/>
          </a:p>
          <a:p>
            <a:r>
              <a:rPr lang="en-US" altLang="zh-CN" dirty="0" smtClean="0"/>
              <a:t>    </a:t>
            </a:r>
            <a:r>
              <a:rPr lang="en-US" altLang="zh-CN" dirty="0" smtClean="0">
                <a:solidFill>
                  <a:srgbClr val="FF0000"/>
                </a:solidFill>
              </a:rPr>
              <a:t>position</a:t>
            </a:r>
            <a:r>
              <a:rPr lang="en-US" altLang="zh-CN" dirty="0">
                <a:solidFill>
                  <a:srgbClr val="FF0000"/>
                </a:solidFill>
              </a:rPr>
              <a:t>: </a:t>
            </a:r>
            <a:r>
              <a:rPr lang="en-US" altLang="zh-CN" dirty="0" smtClean="0">
                <a:solidFill>
                  <a:srgbClr val="FF0000"/>
                </a:solidFill>
              </a:rPr>
              <a:t>relative;</a:t>
            </a:r>
          </a:p>
          <a:p>
            <a:r>
              <a:rPr lang="en-US" altLang="zh-CN" dirty="0">
                <a:solidFill>
                  <a:srgbClr val="FF0000"/>
                </a:solidFill>
              </a:rPr>
              <a:t> </a:t>
            </a:r>
            <a:r>
              <a:rPr lang="en-US" altLang="zh-CN" dirty="0" smtClean="0">
                <a:solidFill>
                  <a:srgbClr val="FF0000"/>
                </a:solidFill>
              </a:rPr>
              <a:t>   …</a:t>
            </a:r>
          </a:p>
          <a:p>
            <a:r>
              <a:rPr lang="en-US" altLang="zh-CN" dirty="0" smtClean="0"/>
              <a:t>}</a:t>
            </a:r>
            <a:endParaRPr lang="en-US" altLang="zh-CN"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131" y="1310342"/>
            <a:ext cx="8228013"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接箭头连接符 4"/>
          <p:cNvCxnSpPr/>
          <p:nvPr/>
        </p:nvCxnSpPr>
        <p:spPr>
          <a:xfrm>
            <a:off x="539552" y="1691342"/>
            <a:ext cx="72008" cy="1809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755920" y="3496858"/>
            <a:ext cx="228600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smtClean="0"/>
              <a:t>#div3 {</a:t>
            </a:r>
            <a:endParaRPr lang="en-US" altLang="zh-CN" dirty="0"/>
          </a:p>
          <a:p>
            <a:r>
              <a:rPr lang="en-US" altLang="zh-CN" dirty="0" smtClean="0"/>
              <a:t>    </a:t>
            </a:r>
            <a:r>
              <a:rPr lang="en-US" altLang="zh-CN" dirty="0" smtClean="0">
                <a:solidFill>
                  <a:srgbClr val="FF0000"/>
                </a:solidFill>
              </a:rPr>
              <a:t>position</a:t>
            </a:r>
            <a:r>
              <a:rPr lang="en-US" altLang="zh-CN" dirty="0">
                <a:solidFill>
                  <a:srgbClr val="FF0000"/>
                </a:solidFill>
              </a:rPr>
              <a:t>: </a:t>
            </a:r>
            <a:r>
              <a:rPr lang="en-US" altLang="zh-CN" dirty="0" smtClean="0">
                <a:solidFill>
                  <a:srgbClr val="FF0000"/>
                </a:solidFill>
              </a:rPr>
              <a:t>absolute;</a:t>
            </a:r>
            <a:endParaRPr lang="en-US" altLang="zh-CN" dirty="0">
              <a:solidFill>
                <a:srgbClr val="FF0000"/>
              </a:solidFill>
            </a:endParaRPr>
          </a:p>
          <a:p>
            <a:r>
              <a:rPr lang="en-US" altLang="zh-CN" dirty="0" smtClean="0">
                <a:solidFill>
                  <a:srgbClr val="FF0000"/>
                </a:solidFill>
              </a:rPr>
              <a:t>    top</a:t>
            </a:r>
            <a:r>
              <a:rPr lang="en-US" altLang="zh-CN" dirty="0">
                <a:solidFill>
                  <a:srgbClr val="FF0000"/>
                </a:solidFill>
              </a:rPr>
              <a:t>: </a:t>
            </a:r>
            <a:r>
              <a:rPr lang="en-US" altLang="zh-CN" dirty="0" smtClean="0">
                <a:solidFill>
                  <a:srgbClr val="FF0000"/>
                </a:solidFill>
              </a:rPr>
              <a:t>10px</a:t>
            </a:r>
            <a:r>
              <a:rPr lang="en-US" altLang="zh-CN" dirty="0">
                <a:solidFill>
                  <a:srgbClr val="FF0000"/>
                </a:solidFill>
              </a:rPr>
              <a:t>;</a:t>
            </a:r>
          </a:p>
          <a:p>
            <a:r>
              <a:rPr lang="en-US" altLang="zh-CN" dirty="0" smtClean="0">
                <a:solidFill>
                  <a:srgbClr val="FF0000"/>
                </a:solidFill>
              </a:rPr>
              <a:t>    right: 10px;</a:t>
            </a:r>
          </a:p>
          <a:p>
            <a:r>
              <a:rPr lang="en-US" altLang="zh-CN" dirty="0" smtClean="0">
                <a:solidFill>
                  <a:srgbClr val="FF0000"/>
                </a:solidFill>
              </a:rPr>
              <a:t>    …</a:t>
            </a:r>
            <a:endParaRPr lang="en-US" altLang="zh-CN" dirty="0">
              <a:solidFill>
                <a:srgbClr val="FF0000"/>
              </a:solidFill>
            </a:endParaRPr>
          </a:p>
          <a:p>
            <a:r>
              <a:rPr lang="en-US" altLang="zh-CN" dirty="0" smtClean="0"/>
              <a:t>}</a:t>
            </a:r>
            <a:endParaRPr lang="en-US" altLang="zh-CN" dirty="0"/>
          </a:p>
        </p:txBody>
      </p:sp>
      <p:cxnSp>
        <p:nvCxnSpPr>
          <p:cNvPr id="8" name="直接箭头连接符 7"/>
          <p:cNvCxnSpPr/>
          <p:nvPr/>
        </p:nvCxnSpPr>
        <p:spPr>
          <a:xfrm>
            <a:off x="3059832" y="1772816"/>
            <a:ext cx="720080" cy="17240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758971" y="1317538"/>
            <a:ext cx="2327881" cy="92333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zh-CN" dirty="0"/>
              <a:t>&lt;div id="</a:t>
            </a:r>
            <a:r>
              <a:rPr lang="en-US" altLang="zh-CN" dirty="0" smtClean="0"/>
              <a:t>div2“&gt;</a:t>
            </a:r>
          </a:p>
          <a:p>
            <a:r>
              <a:rPr lang="en-US" altLang="zh-CN" dirty="0"/>
              <a:t> </a:t>
            </a:r>
            <a:r>
              <a:rPr lang="en-US" altLang="zh-CN" dirty="0" smtClean="0"/>
              <a:t> &lt;div id</a:t>
            </a:r>
            <a:r>
              <a:rPr lang="en-US" altLang="zh-CN" dirty="0"/>
              <a:t>="</a:t>
            </a:r>
            <a:r>
              <a:rPr lang="en-US" altLang="zh-CN" dirty="0" smtClean="0"/>
              <a:t>div3“&gt;&lt;/div&gt;</a:t>
            </a:r>
          </a:p>
          <a:p>
            <a:r>
              <a:rPr lang="en-US" altLang="zh-CN" dirty="0" smtClean="0"/>
              <a:t>&lt;/div&gt;</a:t>
            </a:r>
            <a:endParaRPr lang="en-US" altLang="zh-CN" dirty="0"/>
          </a:p>
        </p:txBody>
      </p:sp>
    </p:spTree>
    <p:extLst>
      <p:ext uri="{BB962C8B-B14F-4D97-AF65-F5344CB8AC3E}">
        <p14:creationId xmlns:p14="http://schemas.microsoft.com/office/powerpoint/2010/main" val="2517249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 </a:t>
            </a:r>
            <a:r>
              <a:rPr lang="en-US" altLang="zh-CN" dirty="0" smtClean="0"/>
              <a:t>Exercise</a:t>
            </a:r>
            <a:endParaRPr lang="zh-CN" alt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708920"/>
            <a:ext cx="3960440" cy="1324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268761"/>
            <a:ext cx="2160240" cy="1300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左箭头 3"/>
          <p:cNvSpPr/>
          <p:nvPr/>
        </p:nvSpPr>
        <p:spPr>
          <a:xfrm rot="10800000">
            <a:off x="2507297" y="3212976"/>
            <a:ext cx="936104" cy="59634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23528" y="4293096"/>
            <a:ext cx="4032448" cy="193899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1200" dirty="0"/>
              <a:t>&lt;div class="container"&gt;</a:t>
            </a:r>
          </a:p>
          <a:p>
            <a:r>
              <a:rPr lang="en-US" altLang="zh-CN" sz="1200" dirty="0"/>
              <a:t>  &lt;div class="</a:t>
            </a:r>
            <a:r>
              <a:rPr lang="en-US" altLang="zh-CN" sz="1200" dirty="0">
                <a:solidFill>
                  <a:srgbClr val="03EDED"/>
                </a:solidFill>
              </a:rPr>
              <a:t>slider</a:t>
            </a:r>
            <a:r>
              <a:rPr lang="en-US" altLang="zh-CN" sz="1200" dirty="0"/>
              <a:t>"&gt;</a:t>
            </a:r>
          </a:p>
          <a:p>
            <a:r>
              <a:rPr lang="en-US" altLang="zh-CN" sz="1200" dirty="0"/>
              <a:t>    this area is width fixed</a:t>
            </a:r>
          </a:p>
          <a:p>
            <a:r>
              <a:rPr lang="en-US" altLang="zh-CN" sz="1200" dirty="0"/>
              <a:t>  &lt;/div&gt;</a:t>
            </a:r>
          </a:p>
          <a:p>
            <a:r>
              <a:rPr lang="en-US" altLang="zh-CN" sz="1200" dirty="0"/>
              <a:t>  &lt;div class="</a:t>
            </a:r>
            <a:r>
              <a:rPr lang="en-US" altLang="zh-CN" sz="1200" dirty="0">
                <a:solidFill>
                  <a:schemeClr val="bg1">
                    <a:lumMod val="65000"/>
                  </a:schemeClr>
                </a:solidFill>
              </a:rPr>
              <a:t>content</a:t>
            </a:r>
            <a:r>
              <a:rPr lang="en-US" altLang="zh-CN" sz="1200" dirty="0"/>
              <a:t>"&gt;</a:t>
            </a:r>
          </a:p>
          <a:p>
            <a:r>
              <a:rPr lang="en-US" altLang="zh-CN" sz="1200" dirty="0"/>
              <a:t>    &lt;p&gt;</a:t>
            </a:r>
          </a:p>
          <a:p>
            <a:r>
              <a:rPr lang="en-US" altLang="zh-CN" sz="1200" dirty="0"/>
              <a:t>      &lt;</a:t>
            </a:r>
            <a:r>
              <a:rPr lang="en-US" altLang="zh-CN" sz="1200" dirty="0" err="1"/>
              <a:t>br</a:t>
            </a:r>
            <a:r>
              <a:rPr lang="en-US" altLang="zh-CN" sz="1200" dirty="0"/>
              <a:t>/&gt;this area is automatically expanding with its parent&lt;/p&gt;</a:t>
            </a:r>
          </a:p>
          <a:p>
            <a:r>
              <a:rPr lang="en-US" altLang="zh-CN" sz="1200" dirty="0"/>
              <a:t>  &lt;div&gt;</a:t>
            </a:r>
          </a:p>
          <a:p>
            <a:r>
              <a:rPr lang="en-US" altLang="zh-CN" sz="1200" dirty="0"/>
              <a:t>&lt;/div&gt;</a:t>
            </a:r>
            <a:endParaRPr lang="zh-CN" altLang="en-US" sz="1200" dirty="0"/>
          </a:p>
        </p:txBody>
      </p:sp>
      <p:sp>
        <p:nvSpPr>
          <p:cNvPr id="6" name="矩形 5"/>
          <p:cNvSpPr/>
          <p:nvPr/>
        </p:nvSpPr>
        <p:spPr>
          <a:xfrm>
            <a:off x="4572000" y="1268760"/>
            <a:ext cx="4248472" cy="526297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600" dirty="0"/>
              <a:t>*{margin:0;padding:0}</a:t>
            </a:r>
          </a:p>
          <a:p>
            <a:r>
              <a:rPr lang="en-US" altLang="zh-CN" sz="1600" dirty="0"/>
              <a:t>.container{</a:t>
            </a:r>
          </a:p>
          <a:p>
            <a:r>
              <a:rPr lang="en-US" altLang="zh-CN" sz="1600" dirty="0"/>
              <a:t>  width:500px</a:t>
            </a:r>
            <a:r>
              <a:rPr lang="en-US" altLang="zh-CN" sz="1600" dirty="0" smtClean="0"/>
              <a:t>;</a:t>
            </a:r>
          </a:p>
          <a:p>
            <a:r>
              <a:rPr lang="en-US" altLang="zh-CN" sz="1600" dirty="0" smtClean="0"/>
              <a:t>  </a:t>
            </a:r>
            <a:r>
              <a:rPr lang="en-US" altLang="zh-CN" sz="1600" dirty="0" err="1" smtClean="0">
                <a:solidFill>
                  <a:srgbClr val="FF0000"/>
                </a:solidFill>
              </a:rPr>
              <a:t>position:relative</a:t>
            </a:r>
            <a:r>
              <a:rPr lang="en-US" altLang="zh-CN" sz="1600" dirty="0" smtClean="0">
                <a:solidFill>
                  <a:srgbClr val="FF0000"/>
                </a:solidFill>
              </a:rPr>
              <a:t>;</a:t>
            </a:r>
          </a:p>
          <a:p>
            <a:r>
              <a:rPr lang="en-US" altLang="zh-CN" sz="1600" dirty="0" smtClean="0"/>
              <a:t>  </a:t>
            </a:r>
            <a:r>
              <a:rPr lang="en-US" altLang="zh-CN" sz="1600" dirty="0"/>
              <a:t>height:300px;</a:t>
            </a:r>
          </a:p>
          <a:p>
            <a:r>
              <a:rPr lang="en-US" altLang="zh-CN" sz="1600" dirty="0"/>
              <a:t>}</a:t>
            </a:r>
          </a:p>
          <a:p>
            <a:endParaRPr lang="en-US" altLang="zh-CN" sz="1600" dirty="0"/>
          </a:p>
          <a:p>
            <a:r>
              <a:rPr lang="en-US" altLang="zh-CN" sz="1600" dirty="0"/>
              <a:t>.</a:t>
            </a:r>
            <a:r>
              <a:rPr lang="en-US" altLang="zh-CN" sz="1600" dirty="0">
                <a:solidFill>
                  <a:srgbClr val="03EDED"/>
                </a:solidFill>
              </a:rPr>
              <a:t>slider</a:t>
            </a:r>
            <a:r>
              <a:rPr lang="en-US" altLang="zh-CN" sz="1600" dirty="0"/>
              <a:t>{</a:t>
            </a:r>
          </a:p>
          <a:p>
            <a:r>
              <a:rPr lang="en-US" altLang="zh-CN" sz="1600" dirty="0"/>
              <a:t>  width:200px;</a:t>
            </a:r>
          </a:p>
          <a:p>
            <a:r>
              <a:rPr lang="en-US" altLang="zh-CN" sz="1600" dirty="0"/>
              <a:t>  height:100%;</a:t>
            </a:r>
          </a:p>
          <a:p>
            <a:r>
              <a:rPr lang="en-US" altLang="zh-CN" sz="1600" dirty="0"/>
              <a:t>  background-color:#0ff;</a:t>
            </a:r>
          </a:p>
          <a:p>
            <a:r>
              <a:rPr lang="en-US" altLang="zh-CN" sz="1600" dirty="0"/>
              <a:t>}</a:t>
            </a:r>
          </a:p>
          <a:p>
            <a:endParaRPr lang="en-US" altLang="zh-CN" sz="1600" dirty="0"/>
          </a:p>
          <a:p>
            <a:r>
              <a:rPr lang="en-US" altLang="zh-CN" sz="1600" dirty="0"/>
              <a:t>.</a:t>
            </a:r>
            <a:r>
              <a:rPr lang="en-US" altLang="zh-CN" sz="1600" dirty="0">
                <a:solidFill>
                  <a:schemeClr val="bg1">
                    <a:lumMod val="65000"/>
                  </a:schemeClr>
                </a:solidFill>
              </a:rPr>
              <a:t>content</a:t>
            </a:r>
            <a:r>
              <a:rPr lang="en-US" altLang="zh-CN" sz="1600" dirty="0"/>
              <a:t>{</a:t>
            </a:r>
          </a:p>
          <a:p>
            <a:r>
              <a:rPr lang="en-US" altLang="zh-CN" sz="1600" dirty="0"/>
              <a:t>  </a:t>
            </a:r>
            <a:r>
              <a:rPr lang="en-US" altLang="zh-CN" sz="1600" dirty="0" err="1" smtClean="0"/>
              <a:t>position:</a:t>
            </a:r>
            <a:r>
              <a:rPr lang="en-US" altLang="zh-CN" sz="1600" dirty="0" err="1" smtClean="0">
                <a:solidFill>
                  <a:srgbClr val="FF0000"/>
                </a:solidFill>
              </a:rPr>
              <a:t>absolute</a:t>
            </a:r>
            <a:r>
              <a:rPr lang="en-US" altLang="zh-CN" sz="1600" dirty="0" smtClean="0"/>
              <a:t>;</a:t>
            </a:r>
            <a:endParaRPr lang="en-US" altLang="zh-CN" sz="1600" dirty="0" smtClean="0"/>
          </a:p>
          <a:p>
            <a:r>
              <a:rPr lang="en-US" altLang="zh-CN" sz="1600" dirty="0" smtClean="0"/>
              <a:t>  top:0;</a:t>
            </a:r>
          </a:p>
          <a:p>
            <a:r>
              <a:rPr lang="en-US" altLang="zh-CN" sz="1600" dirty="0" smtClean="0"/>
              <a:t>  </a:t>
            </a:r>
            <a:r>
              <a:rPr lang="en-US" altLang="zh-CN" sz="1600" dirty="0" smtClean="0"/>
              <a:t>left:</a:t>
            </a:r>
            <a:r>
              <a:rPr lang="en-US" altLang="zh-CN" sz="1600" dirty="0" smtClean="0">
                <a:solidFill>
                  <a:srgbClr val="FF0000"/>
                </a:solidFill>
              </a:rPr>
              <a:t>200px</a:t>
            </a:r>
            <a:r>
              <a:rPr lang="en-US" altLang="zh-CN" sz="1600" dirty="0" smtClean="0"/>
              <a:t>;</a:t>
            </a:r>
            <a:endParaRPr lang="en-US" altLang="zh-CN" sz="1600" dirty="0"/>
          </a:p>
          <a:p>
            <a:r>
              <a:rPr lang="en-US" altLang="zh-CN" sz="1600" dirty="0" smtClean="0"/>
              <a:t>  right</a:t>
            </a:r>
            <a:r>
              <a:rPr lang="en-US" altLang="zh-CN" sz="1600" dirty="0" smtClean="0"/>
              <a:t>:;</a:t>
            </a:r>
            <a:endParaRPr lang="en-US" altLang="zh-CN" sz="1600" dirty="0"/>
          </a:p>
          <a:p>
            <a:r>
              <a:rPr lang="en-US" altLang="zh-CN" sz="1600" dirty="0"/>
              <a:t>  height:100%;</a:t>
            </a:r>
          </a:p>
          <a:p>
            <a:r>
              <a:rPr lang="en-US" altLang="zh-CN" sz="1600" dirty="0"/>
              <a:t>  background-color:#ccc;</a:t>
            </a:r>
          </a:p>
          <a:p>
            <a:r>
              <a:rPr lang="en-US" altLang="zh-CN" sz="1600" dirty="0"/>
              <a:t>}</a:t>
            </a:r>
            <a:endParaRPr lang="zh-CN" altLang="en-US" sz="1600" dirty="0"/>
          </a:p>
        </p:txBody>
      </p:sp>
    </p:spTree>
    <p:extLst>
      <p:ext uri="{BB962C8B-B14F-4D97-AF65-F5344CB8AC3E}">
        <p14:creationId xmlns:p14="http://schemas.microsoft.com/office/powerpoint/2010/main" val="626023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Basic</a:t>
            </a:r>
            <a:endParaRPr lang="zh-CN" altLang="en-US" dirty="0"/>
          </a:p>
        </p:txBody>
      </p:sp>
      <p:sp>
        <p:nvSpPr>
          <p:cNvPr id="3" name="内容占位符 2"/>
          <p:cNvSpPr>
            <a:spLocks noGrp="1"/>
          </p:cNvSpPr>
          <p:nvPr>
            <p:ph idx="1"/>
          </p:nvPr>
        </p:nvSpPr>
        <p:spPr/>
        <p:txBody>
          <a:bodyPr/>
          <a:lstStyle/>
          <a:p>
            <a:r>
              <a:rPr lang="en-US" altLang="zh-CN" dirty="0" smtClean="0"/>
              <a:t>Border</a:t>
            </a:r>
          </a:p>
          <a:p>
            <a:r>
              <a:rPr lang="en-US" altLang="zh-CN" dirty="0" smtClean="0"/>
              <a:t>Background</a:t>
            </a:r>
          </a:p>
          <a:p>
            <a:r>
              <a:rPr lang="en-US" altLang="zh-CN" dirty="0" smtClean="0"/>
              <a:t>Text-style</a:t>
            </a:r>
          </a:p>
          <a:p>
            <a:r>
              <a:rPr lang="en-US" altLang="zh-CN" dirty="0" smtClean="0"/>
              <a:t>...</a:t>
            </a:r>
          </a:p>
          <a:p>
            <a:pPr marL="0" indent="0">
              <a:buNone/>
            </a:pPr>
            <a:endParaRPr lang="en-US" altLang="zh-CN" dirty="0" smtClean="0"/>
          </a:p>
        </p:txBody>
      </p:sp>
    </p:spTree>
    <p:extLst>
      <p:ext uri="{BB962C8B-B14F-4D97-AF65-F5344CB8AC3E}">
        <p14:creationId xmlns:p14="http://schemas.microsoft.com/office/powerpoint/2010/main" val="8009950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a:t>
            </a:r>
            <a:endParaRPr lang="zh-CN" alt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8489" y="3750555"/>
            <a:ext cx="203986" cy="220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右箭头 3"/>
          <p:cNvSpPr/>
          <p:nvPr/>
        </p:nvSpPr>
        <p:spPr>
          <a:xfrm>
            <a:off x="3995936" y="3103077"/>
            <a:ext cx="93610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284628" y="1556792"/>
            <a:ext cx="2574744" cy="369332"/>
          </a:xfrm>
          <a:prstGeom prst="rect">
            <a:avLst/>
          </a:prstGeom>
        </p:spPr>
        <p:txBody>
          <a:bodyPr wrap="none">
            <a:spAutoFit/>
          </a:bodyPr>
          <a:lstStyle/>
          <a:p>
            <a:r>
              <a:rPr lang="en-US" altLang="zh-CN" dirty="0"/>
              <a:t>Try to fix a checkbox style</a:t>
            </a:r>
            <a:endParaRPr lang="zh-CN" alt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9372" y="2603363"/>
            <a:ext cx="47625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4527" y="2713572"/>
            <a:ext cx="271911" cy="26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36123" y="3649461"/>
            <a:ext cx="499499" cy="4295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1553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Adv</a:t>
            </a:r>
            <a:r>
              <a:rPr lang="en-US" altLang="zh-CN" dirty="0" smtClean="0"/>
              <a:t> – Media Query</a:t>
            </a:r>
            <a:endParaRPr lang="zh-CN" altLang="en-US" dirty="0"/>
          </a:p>
        </p:txBody>
      </p:sp>
      <p:sp>
        <p:nvSpPr>
          <p:cNvPr id="3" name="内容占位符 2"/>
          <p:cNvSpPr>
            <a:spLocks noGrp="1"/>
          </p:cNvSpPr>
          <p:nvPr>
            <p:ph idx="1"/>
          </p:nvPr>
        </p:nvSpPr>
        <p:spPr/>
        <p:txBody>
          <a:bodyPr/>
          <a:lstStyle/>
          <a:p>
            <a:r>
              <a:rPr lang="en-US" altLang="zh-CN" dirty="0"/>
              <a:t>HTML4 and CSS2 currently support media-dependent style sheets </a:t>
            </a:r>
            <a:r>
              <a:rPr lang="en-US" altLang="zh-CN" dirty="0" smtClean="0"/>
              <a:t>for </a:t>
            </a:r>
            <a:r>
              <a:rPr lang="en-US" altLang="zh-CN" dirty="0"/>
              <a:t>different </a:t>
            </a:r>
            <a:r>
              <a:rPr lang="en-US" altLang="zh-CN" i="1" dirty="0"/>
              <a:t>media types</a:t>
            </a:r>
            <a:endParaRPr lang="zh-CN" altLang="en-US" dirty="0"/>
          </a:p>
        </p:txBody>
      </p:sp>
      <p:sp>
        <p:nvSpPr>
          <p:cNvPr id="5" name="矩形 4"/>
          <p:cNvSpPr/>
          <p:nvPr/>
        </p:nvSpPr>
        <p:spPr>
          <a:xfrm>
            <a:off x="251520" y="3284983"/>
            <a:ext cx="8568952"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&lt;link </a:t>
            </a:r>
            <a:r>
              <a:rPr lang="en-US" altLang="zh-CN" dirty="0" err="1"/>
              <a:t>rel</a:t>
            </a:r>
            <a:r>
              <a:rPr lang="en-US" altLang="zh-CN" dirty="0"/>
              <a:t>="</a:t>
            </a:r>
            <a:r>
              <a:rPr lang="en-US" altLang="zh-CN" dirty="0" err="1"/>
              <a:t>stylesheet</a:t>
            </a:r>
            <a:r>
              <a:rPr lang="en-US" altLang="zh-CN" dirty="0"/>
              <a:t>" type="text/</a:t>
            </a:r>
            <a:r>
              <a:rPr lang="en-US" altLang="zh-CN" dirty="0" err="1"/>
              <a:t>css</a:t>
            </a:r>
            <a:r>
              <a:rPr lang="en-US" altLang="zh-CN" dirty="0"/>
              <a:t>" media="screen" </a:t>
            </a:r>
            <a:r>
              <a:rPr lang="en-US" altLang="zh-CN" dirty="0" err="1"/>
              <a:t>href</a:t>
            </a:r>
            <a:r>
              <a:rPr lang="en-US" altLang="zh-CN" dirty="0"/>
              <a:t>="sans-serif.css"&gt;</a:t>
            </a:r>
          </a:p>
          <a:p>
            <a:r>
              <a:rPr lang="en-US" altLang="zh-CN" dirty="0"/>
              <a:t>&lt;link </a:t>
            </a:r>
            <a:r>
              <a:rPr lang="en-US" altLang="zh-CN" dirty="0" err="1"/>
              <a:t>rel</a:t>
            </a:r>
            <a:r>
              <a:rPr lang="en-US" altLang="zh-CN" dirty="0"/>
              <a:t>="</a:t>
            </a:r>
            <a:r>
              <a:rPr lang="en-US" altLang="zh-CN" dirty="0" err="1"/>
              <a:t>stylesheet</a:t>
            </a:r>
            <a:r>
              <a:rPr lang="en-US" altLang="zh-CN" dirty="0"/>
              <a:t>" type="text/</a:t>
            </a:r>
            <a:r>
              <a:rPr lang="en-US" altLang="zh-CN" dirty="0" err="1"/>
              <a:t>css</a:t>
            </a:r>
            <a:r>
              <a:rPr lang="en-US" altLang="zh-CN" dirty="0"/>
              <a:t>" media="print" </a:t>
            </a:r>
            <a:r>
              <a:rPr lang="en-US" altLang="zh-CN" dirty="0" err="1"/>
              <a:t>href</a:t>
            </a:r>
            <a:r>
              <a:rPr lang="en-US" altLang="zh-CN" dirty="0"/>
              <a:t>="serif.css"&gt;</a:t>
            </a:r>
            <a:endParaRPr lang="zh-CN" altLang="en-US" dirty="0"/>
          </a:p>
        </p:txBody>
      </p:sp>
    </p:spTree>
    <p:extLst>
      <p:ext uri="{BB962C8B-B14F-4D97-AF65-F5344CB8AC3E}">
        <p14:creationId xmlns:p14="http://schemas.microsoft.com/office/powerpoint/2010/main" val="41051723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Adv</a:t>
            </a:r>
            <a:r>
              <a:rPr lang="en-US" altLang="zh-CN" dirty="0" smtClean="0"/>
              <a:t> – Media Query</a:t>
            </a:r>
            <a:endParaRPr lang="zh-CN" altLang="en-US" dirty="0"/>
          </a:p>
        </p:txBody>
      </p:sp>
      <p:sp>
        <p:nvSpPr>
          <p:cNvPr id="3" name="内容占位符 2"/>
          <p:cNvSpPr>
            <a:spLocks noGrp="1"/>
          </p:cNvSpPr>
          <p:nvPr>
            <p:ph idx="1"/>
          </p:nvPr>
        </p:nvSpPr>
        <p:spPr/>
        <p:txBody>
          <a:bodyPr/>
          <a:lstStyle/>
          <a:p>
            <a:r>
              <a:rPr lang="en-US" altLang="zh-CN" dirty="0"/>
              <a:t>A media query consists of a media type and zero or more expressions that check for the conditions of particular media features.</a:t>
            </a:r>
            <a:endParaRPr lang="zh-CN" altLang="en-US" dirty="0"/>
          </a:p>
        </p:txBody>
      </p:sp>
      <p:sp>
        <p:nvSpPr>
          <p:cNvPr id="4" name="矩形 3"/>
          <p:cNvSpPr/>
          <p:nvPr/>
        </p:nvSpPr>
        <p:spPr>
          <a:xfrm>
            <a:off x="539552" y="3452270"/>
            <a:ext cx="8064896"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&lt;link </a:t>
            </a:r>
            <a:r>
              <a:rPr lang="en-US" altLang="zh-CN" dirty="0" err="1"/>
              <a:t>rel</a:t>
            </a:r>
            <a:r>
              <a:rPr lang="en-US" altLang="zh-CN" dirty="0"/>
              <a:t>="</a:t>
            </a:r>
            <a:r>
              <a:rPr lang="en-US" altLang="zh-CN" dirty="0" err="1"/>
              <a:t>stylesheet</a:t>
            </a:r>
            <a:r>
              <a:rPr lang="en-US" altLang="zh-CN" dirty="0"/>
              <a:t>" media="screen and (color)" </a:t>
            </a:r>
            <a:r>
              <a:rPr lang="en-US" altLang="zh-CN" dirty="0" err="1"/>
              <a:t>href</a:t>
            </a:r>
            <a:r>
              <a:rPr lang="en-US" altLang="zh-CN" dirty="0"/>
              <a:t>="example.css" /&gt;</a:t>
            </a:r>
            <a:endParaRPr lang="zh-CN" altLang="en-US" dirty="0"/>
          </a:p>
        </p:txBody>
      </p:sp>
      <p:sp>
        <p:nvSpPr>
          <p:cNvPr id="6" name="矩形 5"/>
          <p:cNvSpPr/>
          <p:nvPr/>
        </p:nvSpPr>
        <p:spPr>
          <a:xfrm>
            <a:off x="534324" y="3841250"/>
            <a:ext cx="8070124" cy="646331"/>
          </a:xfrm>
          <a:prstGeom prst="rect">
            <a:avLst/>
          </a:prstGeom>
        </p:spPr>
        <p:txBody>
          <a:bodyPr wrap="square">
            <a:spAutoFit/>
          </a:bodyPr>
          <a:lstStyle/>
          <a:p>
            <a:r>
              <a:rPr lang="en-US" altLang="zh-CN" i="1" dirty="0"/>
              <a:t>This example expresses that a certain style sheet (example.css) applies to devices of a certain media type (‘screen’) with certain feature (it must be a color screen).</a:t>
            </a:r>
            <a:endParaRPr lang="zh-CN" altLang="en-US" i="1" dirty="0"/>
          </a:p>
        </p:txBody>
      </p:sp>
    </p:spTree>
    <p:extLst>
      <p:ext uri="{BB962C8B-B14F-4D97-AF65-F5344CB8AC3E}">
        <p14:creationId xmlns:p14="http://schemas.microsoft.com/office/powerpoint/2010/main" val="2098459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W3C Policy</a:t>
            </a:r>
            <a:endParaRPr lang="zh-CN" altLang="en-US" dirty="0"/>
          </a:p>
        </p:txBody>
      </p:sp>
      <p:sp>
        <p:nvSpPr>
          <p:cNvPr id="3" name="内容占位符 2"/>
          <p:cNvSpPr>
            <a:spLocks noGrp="1"/>
          </p:cNvSpPr>
          <p:nvPr>
            <p:ph idx="1"/>
          </p:nvPr>
        </p:nvSpPr>
        <p:spPr/>
        <p:txBody>
          <a:bodyPr/>
          <a:lstStyle/>
          <a:p>
            <a:r>
              <a:rPr lang="en-US" altLang="zh-CN" dirty="0" smtClean="0"/>
              <a:t>4 </a:t>
            </a:r>
            <a:r>
              <a:rPr lang="en-US" altLang="zh-CN" smtClean="0"/>
              <a:t>Different State</a:t>
            </a:r>
            <a:endParaRPr lang="en-US" altLang="zh-CN" dirty="0" smtClean="0"/>
          </a:p>
          <a:p>
            <a:pPr lvl="1"/>
            <a:r>
              <a:rPr lang="en-US" altLang="zh-CN" dirty="0" smtClean="0">
                <a:solidFill>
                  <a:srgbClr val="FFC000"/>
                </a:solidFill>
              </a:rPr>
              <a:t>Working Draft</a:t>
            </a:r>
          </a:p>
          <a:p>
            <a:pPr lvl="1"/>
            <a:r>
              <a:rPr lang="en-US" altLang="zh-CN" dirty="0" smtClean="0">
                <a:solidFill>
                  <a:srgbClr val="BBFE00"/>
                </a:solidFill>
              </a:rPr>
              <a:t>Candidate Recommendation</a:t>
            </a:r>
          </a:p>
          <a:p>
            <a:pPr lvl="1"/>
            <a:r>
              <a:rPr lang="en-US" altLang="zh-CN" dirty="0" smtClean="0">
                <a:solidFill>
                  <a:srgbClr val="92D050"/>
                </a:solidFill>
              </a:rPr>
              <a:t>Proposed Recommendation</a:t>
            </a:r>
          </a:p>
          <a:p>
            <a:pPr lvl="1"/>
            <a:r>
              <a:rPr lang="en-US" altLang="zh-CN" dirty="0" smtClean="0">
                <a:solidFill>
                  <a:srgbClr val="00B050"/>
                </a:solidFill>
              </a:rPr>
              <a:t>Recommendation</a:t>
            </a:r>
          </a:p>
          <a:p>
            <a:endParaRPr lang="en-US" altLang="zh-CN" dirty="0" smtClean="0"/>
          </a:p>
          <a:p>
            <a:endParaRPr lang="en-US" altLang="zh-CN" dirty="0" smtClean="0"/>
          </a:p>
        </p:txBody>
      </p:sp>
    </p:spTree>
    <p:extLst>
      <p:ext uri="{BB962C8B-B14F-4D97-AF65-F5344CB8AC3E}">
        <p14:creationId xmlns:p14="http://schemas.microsoft.com/office/powerpoint/2010/main" val="31786641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Adv</a:t>
            </a:r>
            <a:r>
              <a:rPr lang="en-US" altLang="zh-CN" dirty="0" smtClean="0"/>
              <a:t> – Media Query</a:t>
            </a:r>
            <a:endParaRPr lang="zh-CN" altLang="en-US" dirty="0"/>
          </a:p>
        </p:txBody>
      </p:sp>
      <p:sp>
        <p:nvSpPr>
          <p:cNvPr id="5" name="矩形 4"/>
          <p:cNvSpPr/>
          <p:nvPr/>
        </p:nvSpPr>
        <p:spPr>
          <a:xfrm>
            <a:off x="539552" y="1412776"/>
            <a:ext cx="8064896"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@media all and (max-width:500px) </a:t>
            </a:r>
            <a:r>
              <a:rPr lang="en-US" altLang="zh-CN" dirty="0" smtClean="0"/>
              <a:t>{</a:t>
            </a:r>
          </a:p>
          <a:p>
            <a:r>
              <a:rPr lang="en-US" altLang="zh-CN" dirty="0" smtClean="0"/>
              <a:t>    .</a:t>
            </a:r>
            <a:r>
              <a:rPr lang="en-US" altLang="zh-CN" dirty="0" err="1"/>
              <a:t>topbar</a:t>
            </a:r>
            <a:r>
              <a:rPr lang="en-US" altLang="zh-CN" dirty="0"/>
              <a:t>-mod{</a:t>
            </a:r>
            <a:r>
              <a:rPr lang="en-US" altLang="zh-CN" dirty="0" err="1"/>
              <a:t>display:none</a:t>
            </a:r>
            <a:r>
              <a:rPr lang="en-US" altLang="zh-CN" dirty="0"/>
              <a:t>;}</a:t>
            </a:r>
          </a:p>
          <a:p>
            <a:r>
              <a:rPr lang="en-US" altLang="zh-CN" dirty="0" smtClean="0"/>
              <a:t>    .</a:t>
            </a:r>
            <a:r>
              <a:rPr lang="en-US" altLang="zh-CN" dirty="0"/>
              <a:t>navigation-mod{</a:t>
            </a:r>
            <a:r>
              <a:rPr lang="en-US" altLang="zh-CN" dirty="0" err="1"/>
              <a:t>display:none</a:t>
            </a:r>
            <a:r>
              <a:rPr lang="en-US" altLang="zh-CN" dirty="0" smtClean="0"/>
              <a:t>;}</a:t>
            </a:r>
          </a:p>
          <a:p>
            <a:r>
              <a:rPr lang="en-US" altLang="zh-CN" dirty="0"/>
              <a:t> </a:t>
            </a:r>
            <a:r>
              <a:rPr lang="en-US" altLang="zh-CN" dirty="0" smtClean="0"/>
              <a:t>   …</a:t>
            </a:r>
          </a:p>
          <a:p>
            <a:r>
              <a:rPr lang="en-US" altLang="zh-CN" dirty="0" smtClean="0"/>
              <a:t>}</a:t>
            </a:r>
            <a:endParaRPr lang="zh-CN" altLang="en-US" dirty="0"/>
          </a:p>
        </p:txBody>
      </p:sp>
      <p:sp>
        <p:nvSpPr>
          <p:cNvPr id="7" name="矩形 6"/>
          <p:cNvSpPr/>
          <p:nvPr/>
        </p:nvSpPr>
        <p:spPr>
          <a:xfrm>
            <a:off x="534324" y="2890104"/>
            <a:ext cx="8070124" cy="646331"/>
          </a:xfrm>
          <a:prstGeom prst="rect">
            <a:avLst/>
          </a:prstGeom>
        </p:spPr>
        <p:txBody>
          <a:bodyPr wrap="square">
            <a:spAutoFit/>
          </a:bodyPr>
          <a:lstStyle/>
          <a:p>
            <a:r>
              <a:rPr lang="en-US" altLang="zh-CN" i="1" dirty="0"/>
              <a:t>This example expresses that a </a:t>
            </a:r>
            <a:r>
              <a:rPr lang="en-US" altLang="zh-CN" i="1" dirty="0" smtClean="0"/>
              <a:t>set of certain styles should be applied </a:t>
            </a:r>
            <a:r>
              <a:rPr lang="en-US" altLang="zh-CN" i="1" dirty="0"/>
              <a:t>to devices of </a:t>
            </a:r>
            <a:r>
              <a:rPr lang="en-US" altLang="zh-CN" i="1" dirty="0" smtClean="0"/>
              <a:t>all </a:t>
            </a:r>
            <a:r>
              <a:rPr lang="en-US" altLang="zh-CN" i="1" dirty="0"/>
              <a:t>media type </a:t>
            </a:r>
            <a:r>
              <a:rPr lang="en-US" altLang="zh-CN" i="1" dirty="0" smtClean="0"/>
              <a:t>and has maximal width of 500px;</a:t>
            </a:r>
            <a:endParaRPr lang="zh-CN" altLang="en-US" i="1" dirty="0"/>
          </a:p>
        </p:txBody>
      </p:sp>
    </p:spTree>
    <p:extLst>
      <p:ext uri="{BB962C8B-B14F-4D97-AF65-F5344CB8AC3E}">
        <p14:creationId xmlns:p14="http://schemas.microsoft.com/office/powerpoint/2010/main" val="39193029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Adv</a:t>
            </a:r>
            <a:r>
              <a:rPr lang="en-US" altLang="zh-CN" dirty="0"/>
              <a:t> </a:t>
            </a:r>
            <a:r>
              <a:rPr lang="en-US" altLang="zh-CN" dirty="0" smtClean="0"/>
              <a:t>- Responsive design</a:t>
            </a:r>
            <a:endParaRPr lang="zh-CN" altLang="en-US"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49" y="1340768"/>
            <a:ext cx="8037513" cy="442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3273407" y="6021288"/>
            <a:ext cx="2597186" cy="369332"/>
          </a:xfrm>
          <a:prstGeom prst="rect">
            <a:avLst/>
          </a:prstGeom>
        </p:spPr>
        <p:txBody>
          <a:bodyPr wrap="none">
            <a:spAutoFit/>
          </a:bodyPr>
          <a:lstStyle/>
          <a:p>
            <a:r>
              <a:rPr lang="en-US" altLang="zh-CN" dirty="0"/>
              <a:t>Typically use media query</a:t>
            </a:r>
            <a:endParaRPr lang="zh-CN" altLang="en-US" dirty="0"/>
          </a:p>
        </p:txBody>
      </p:sp>
    </p:spTree>
    <p:extLst>
      <p:ext uri="{BB962C8B-B14F-4D97-AF65-F5344CB8AC3E}">
        <p14:creationId xmlns:p14="http://schemas.microsoft.com/office/powerpoint/2010/main" val="146131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Adv</a:t>
            </a:r>
            <a:r>
              <a:rPr lang="en-US" altLang="zh-CN" dirty="0"/>
              <a:t> </a:t>
            </a:r>
            <a:r>
              <a:rPr lang="en-US" altLang="zh-CN" dirty="0" smtClean="0"/>
              <a:t>- Responsive design</a:t>
            </a:r>
            <a:endParaRPr lang="zh-CN" altLang="en-US" dirty="0"/>
          </a:p>
        </p:txBody>
      </p:sp>
      <p:sp>
        <p:nvSpPr>
          <p:cNvPr id="5" name="内容占位符 2"/>
          <p:cNvSpPr>
            <a:spLocks noGrp="1"/>
          </p:cNvSpPr>
          <p:nvPr>
            <p:ph idx="1"/>
          </p:nvPr>
        </p:nvSpPr>
        <p:spPr>
          <a:xfrm>
            <a:off x="457200" y="1600201"/>
            <a:ext cx="8229600" cy="676672"/>
          </a:xfrm>
        </p:spPr>
        <p:txBody>
          <a:bodyPr/>
          <a:lstStyle/>
          <a:p>
            <a:r>
              <a:rPr lang="en-US" altLang="zh-CN" dirty="0" smtClean="0"/>
              <a:t>Framework for responsive design</a:t>
            </a:r>
          </a:p>
          <a:p>
            <a:pPr lvl="1"/>
            <a:endParaRPr lang="zh-CN" altLang="en-US" dirty="0"/>
          </a:p>
        </p:txBody>
      </p:sp>
      <p:pic>
        <p:nvPicPr>
          <p:cNvPr id="20482" name="Picture 2" descr="http://cms.csdnimg.cn/article/201307/25/51f08d017a3a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626713"/>
            <a:ext cx="3600400" cy="995020"/>
          </a:xfrm>
          <a:prstGeom prst="rect">
            <a:avLst/>
          </a:prstGeom>
        </p:spPr>
        <p:style>
          <a:lnRef idx="2">
            <a:schemeClr val="accent1"/>
          </a:lnRef>
          <a:fillRef idx="1">
            <a:schemeClr val="lt1"/>
          </a:fillRef>
          <a:effectRef idx="0">
            <a:schemeClr val="accent1"/>
          </a:effectRef>
          <a:fontRef idx="minor">
            <a:schemeClr val="dk1"/>
          </a:fontRef>
        </p:style>
      </p:pic>
      <p:pic>
        <p:nvPicPr>
          <p:cNvPr id="20484" name="Picture 4" descr="http://cms.csdnimg.cn/article/201307/25/51f08cb16d56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5" y="2636912"/>
            <a:ext cx="3456384" cy="955219"/>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descr="http://cms.csdnimg.cn/article/201307/25/51f08cbde208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5" y="4077073"/>
            <a:ext cx="3387216" cy="936104"/>
          </a:xfrm>
          <a:prstGeom prst="rect">
            <a:avLst/>
          </a:prstGeom>
        </p:spPr>
        <p:style>
          <a:lnRef idx="2">
            <a:schemeClr val="accent1"/>
          </a:lnRef>
          <a:fillRef idx="1">
            <a:schemeClr val="lt1"/>
          </a:fillRef>
          <a:effectRef idx="0">
            <a:schemeClr val="accent1"/>
          </a:effectRef>
          <a:fontRef idx="minor">
            <a:schemeClr val="dk1"/>
          </a:fontRef>
        </p:style>
      </p:pic>
      <p:pic>
        <p:nvPicPr>
          <p:cNvPr id="20488" name="Picture 8" descr="http://cms.csdnimg.cn/article/201307/25/51f08c80af67c.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040" y="4077074"/>
            <a:ext cx="3600400" cy="995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9345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Adv</a:t>
            </a:r>
            <a:r>
              <a:rPr lang="en-US" altLang="zh-CN" dirty="0"/>
              <a:t> </a:t>
            </a:r>
            <a:r>
              <a:rPr lang="en-US" altLang="zh-CN" dirty="0" smtClean="0"/>
              <a:t>- Transform</a:t>
            </a:r>
            <a:endParaRPr lang="zh-CN" altLang="en-US" dirty="0"/>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484784"/>
            <a:ext cx="1952625"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3635896" y="1484784"/>
            <a:ext cx="5508104"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smtClean="0"/>
              <a:t>#</a:t>
            </a:r>
            <a:r>
              <a:rPr lang="en-US" altLang="zh-CN" dirty="0"/>
              <a:t>div10{</a:t>
            </a:r>
          </a:p>
          <a:p>
            <a:r>
              <a:rPr lang="en-US" altLang="zh-CN" dirty="0" smtClean="0"/>
              <a:t>    width</a:t>
            </a:r>
            <a:r>
              <a:rPr lang="en-US" altLang="zh-CN" dirty="0"/>
              <a:t>: 100px;</a:t>
            </a:r>
          </a:p>
          <a:p>
            <a:r>
              <a:rPr lang="en-US" altLang="zh-CN" dirty="0" smtClean="0"/>
              <a:t>    height</a:t>
            </a:r>
            <a:r>
              <a:rPr lang="en-US" altLang="zh-CN" dirty="0"/>
              <a:t>: 100px;</a:t>
            </a:r>
          </a:p>
          <a:p>
            <a:r>
              <a:rPr lang="en-US" altLang="zh-CN" dirty="0" smtClean="0"/>
              <a:t>    background-color</a:t>
            </a:r>
            <a:r>
              <a:rPr lang="en-US" altLang="zh-CN" dirty="0"/>
              <a:t>: #0ff;</a:t>
            </a:r>
          </a:p>
          <a:p>
            <a:r>
              <a:rPr lang="en-US" altLang="zh-CN" dirty="0" smtClean="0"/>
              <a:t>    </a:t>
            </a:r>
            <a:r>
              <a:rPr lang="en-US" altLang="zh-CN" dirty="0" smtClean="0"/>
              <a:t>-</a:t>
            </a:r>
            <a:r>
              <a:rPr lang="en-US" altLang="zh-CN" dirty="0" err="1" smtClean="0"/>
              <a:t>webkit</a:t>
            </a:r>
            <a:r>
              <a:rPr lang="en-US" altLang="zh-CN" dirty="0" smtClean="0"/>
              <a:t>-</a:t>
            </a:r>
            <a:r>
              <a:rPr lang="en-US" altLang="zh-CN" dirty="0" smtClean="0">
                <a:solidFill>
                  <a:srgbClr val="FF0000"/>
                </a:solidFill>
              </a:rPr>
              <a:t>transform</a:t>
            </a:r>
            <a:r>
              <a:rPr lang="en-US" altLang="zh-CN" dirty="0">
                <a:solidFill>
                  <a:srgbClr val="FF0000"/>
                </a:solidFill>
              </a:rPr>
              <a:t>: translate(50px,50px);</a:t>
            </a:r>
          </a:p>
          <a:p>
            <a:r>
              <a:rPr lang="en-US" altLang="zh-CN" dirty="0" smtClean="0"/>
              <a:t>}</a:t>
            </a:r>
            <a:endParaRPr lang="zh-CN" altLang="en-US" dirty="0"/>
          </a:p>
        </p:txBody>
      </p:sp>
      <p:pic>
        <p:nvPicPr>
          <p:cNvPr id="235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4005064"/>
            <a:ext cx="211455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3615308" y="4037538"/>
            <a:ext cx="5528692"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smtClean="0"/>
              <a:t>#</a:t>
            </a:r>
            <a:r>
              <a:rPr lang="en-US" altLang="zh-CN" dirty="0"/>
              <a:t>div10{</a:t>
            </a:r>
          </a:p>
          <a:p>
            <a:r>
              <a:rPr lang="en-US" altLang="zh-CN" dirty="0" smtClean="0"/>
              <a:t>    width</a:t>
            </a:r>
            <a:r>
              <a:rPr lang="en-US" altLang="zh-CN" dirty="0"/>
              <a:t>: 100px;</a:t>
            </a:r>
          </a:p>
          <a:p>
            <a:r>
              <a:rPr lang="en-US" altLang="zh-CN" dirty="0" smtClean="0"/>
              <a:t>    height</a:t>
            </a:r>
            <a:r>
              <a:rPr lang="en-US" altLang="zh-CN" dirty="0"/>
              <a:t>: 100px;</a:t>
            </a:r>
          </a:p>
          <a:p>
            <a:r>
              <a:rPr lang="en-US" altLang="zh-CN" dirty="0" smtClean="0"/>
              <a:t>    background-color</a:t>
            </a:r>
            <a:r>
              <a:rPr lang="en-US" altLang="zh-CN" dirty="0"/>
              <a:t>: #0ff;</a:t>
            </a:r>
          </a:p>
          <a:p>
            <a:r>
              <a:rPr lang="en-US" altLang="zh-CN" dirty="0" smtClean="0"/>
              <a:t>    </a:t>
            </a:r>
            <a:r>
              <a:rPr lang="en-US" altLang="zh-CN" dirty="0" smtClean="0">
                <a:solidFill>
                  <a:srgbClr val="FF0000"/>
                </a:solidFill>
              </a:rPr>
              <a:t>transform</a:t>
            </a:r>
            <a:r>
              <a:rPr lang="en-US" altLang="zh-CN" dirty="0">
                <a:solidFill>
                  <a:srgbClr val="FF0000"/>
                </a:solidFill>
              </a:rPr>
              <a:t>: translate(50px,50px) rotate(45deg);</a:t>
            </a:r>
          </a:p>
          <a:p>
            <a:r>
              <a:rPr lang="en-US" altLang="zh-CN" dirty="0" smtClean="0"/>
              <a:t>}</a:t>
            </a:r>
            <a:endParaRPr lang="zh-CN" altLang="en-US" dirty="0"/>
          </a:p>
        </p:txBody>
      </p:sp>
    </p:spTree>
    <p:extLst>
      <p:ext uri="{BB962C8B-B14F-4D97-AF65-F5344CB8AC3E}">
        <p14:creationId xmlns:p14="http://schemas.microsoft.com/office/powerpoint/2010/main" val="38084499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Adv</a:t>
            </a:r>
            <a:r>
              <a:rPr lang="en-US" altLang="zh-CN" dirty="0"/>
              <a:t> </a:t>
            </a:r>
            <a:r>
              <a:rPr lang="en-US" altLang="zh-CN" dirty="0" smtClean="0"/>
              <a:t>- Transform</a:t>
            </a:r>
            <a:endParaRPr lang="zh-CN" altLang="en-US" dirty="0"/>
          </a:p>
        </p:txBody>
      </p:sp>
      <p:sp>
        <p:nvSpPr>
          <p:cNvPr id="4" name="矩形 3"/>
          <p:cNvSpPr/>
          <p:nvPr/>
        </p:nvSpPr>
        <p:spPr>
          <a:xfrm>
            <a:off x="3635896" y="1484784"/>
            <a:ext cx="5508104"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smtClean="0"/>
              <a:t>#</a:t>
            </a:r>
            <a:r>
              <a:rPr lang="en-US" altLang="zh-CN" dirty="0"/>
              <a:t>div10{</a:t>
            </a:r>
          </a:p>
          <a:p>
            <a:r>
              <a:rPr lang="en-US" altLang="zh-CN" dirty="0" smtClean="0"/>
              <a:t>    width</a:t>
            </a:r>
            <a:r>
              <a:rPr lang="en-US" altLang="zh-CN" dirty="0"/>
              <a:t>: 100px;</a:t>
            </a:r>
          </a:p>
          <a:p>
            <a:r>
              <a:rPr lang="en-US" altLang="zh-CN" dirty="0" smtClean="0"/>
              <a:t>    height</a:t>
            </a:r>
            <a:r>
              <a:rPr lang="en-US" altLang="zh-CN" dirty="0"/>
              <a:t>: 100px;</a:t>
            </a:r>
          </a:p>
          <a:p>
            <a:r>
              <a:rPr lang="en-US" altLang="zh-CN" dirty="0" smtClean="0"/>
              <a:t>    background-color</a:t>
            </a:r>
            <a:r>
              <a:rPr lang="en-US" altLang="zh-CN" dirty="0"/>
              <a:t>: #0ff;</a:t>
            </a:r>
          </a:p>
          <a:p>
            <a:r>
              <a:rPr lang="en-US" altLang="zh-CN" dirty="0" smtClean="0"/>
              <a:t>    </a:t>
            </a:r>
            <a:r>
              <a:rPr lang="en-US" altLang="zh-CN" dirty="0">
                <a:solidFill>
                  <a:srgbClr val="FF0000"/>
                </a:solidFill>
              </a:rPr>
              <a:t>transform: translate(50px,50px) rotate(45deg) scale(1.3,1.3);</a:t>
            </a:r>
          </a:p>
          <a:p>
            <a:r>
              <a:rPr lang="en-US" altLang="zh-CN" dirty="0" smtClean="0"/>
              <a:t>}</a:t>
            </a:r>
            <a:endParaRPr lang="zh-CN" altLang="en-US" dirty="0"/>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451743"/>
            <a:ext cx="2200275"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10051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Adv</a:t>
            </a:r>
            <a:r>
              <a:rPr lang="en-US" altLang="zh-CN" dirty="0"/>
              <a:t> </a:t>
            </a:r>
            <a:r>
              <a:rPr lang="en-US" altLang="zh-CN" dirty="0" smtClean="0"/>
              <a:t>- </a:t>
            </a:r>
            <a:r>
              <a:rPr lang="en-US" altLang="zh-CN" dirty="0" err="1" smtClean="0"/>
              <a:t>Transistion</a:t>
            </a:r>
            <a:endParaRPr lang="zh-CN" altLang="en-US" dirty="0"/>
          </a:p>
        </p:txBody>
      </p:sp>
      <p:sp>
        <p:nvSpPr>
          <p:cNvPr id="3" name="内容占位符 2"/>
          <p:cNvSpPr>
            <a:spLocks noGrp="1"/>
          </p:cNvSpPr>
          <p:nvPr>
            <p:ph idx="1"/>
          </p:nvPr>
        </p:nvSpPr>
        <p:spPr>
          <a:xfrm>
            <a:off x="457200" y="1600201"/>
            <a:ext cx="8229600" cy="2260848"/>
          </a:xfrm>
        </p:spPr>
        <p:txBody>
          <a:bodyPr/>
          <a:lstStyle/>
          <a:p>
            <a:r>
              <a:rPr lang="en-US" altLang="zh-CN" dirty="0"/>
              <a:t>Transitions allows property changes in CSS values to occur smoothly over a specified </a:t>
            </a:r>
            <a:r>
              <a:rPr lang="en-US" altLang="zh-CN" dirty="0" smtClean="0"/>
              <a:t>duration</a:t>
            </a:r>
          </a:p>
          <a:p>
            <a:r>
              <a:rPr lang="en-US" altLang="zh-CN" dirty="0" smtClean="0"/>
              <a:t>A easy way to apply animation</a:t>
            </a:r>
          </a:p>
          <a:p>
            <a:endParaRPr lang="zh-CN" altLang="en-US" dirty="0"/>
          </a:p>
        </p:txBody>
      </p:sp>
      <p:sp>
        <p:nvSpPr>
          <p:cNvPr id="4" name="矩形 3"/>
          <p:cNvSpPr/>
          <p:nvPr/>
        </p:nvSpPr>
        <p:spPr>
          <a:xfrm>
            <a:off x="827584" y="3990981"/>
            <a:ext cx="4572000" cy="1200329"/>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altLang="zh-CN" dirty="0" smtClean="0"/>
              <a:t>#</a:t>
            </a:r>
            <a:r>
              <a:rPr lang="en-US" altLang="zh-CN" dirty="0"/>
              <a:t>div11 {</a:t>
            </a:r>
          </a:p>
          <a:p>
            <a:r>
              <a:rPr lang="en-US" altLang="zh-CN" dirty="0" smtClean="0"/>
              <a:t>    width</a:t>
            </a:r>
            <a:r>
              <a:rPr lang="en-US" altLang="zh-CN" dirty="0"/>
              <a:t>: 100px;</a:t>
            </a:r>
          </a:p>
          <a:p>
            <a:r>
              <a:rPr lang="en-US" altLang="zh-CN" dirty="0" smtClean="0"/>
              <a:t>    -</a:t>
            </a:r>
            <a:r>
              <a:rPr lang="en-US" altLang="zh-CN" dirty="0" err="1"/>
              <a:t>webkit</a:t>
            </a:r>
            <a:r>
              <a:rPr lang="en-US" altLang="zh-CN" dirty="0"/>
              <a:t>-transition: width 1s;</a:t>
            </a:r>
          </a:p>
          <a:p>
            <a:r>
              <a:rPr lang="en-US" altLang="zh-CN" dirty="0" smtClean="0"/>
              <a:t>}</a:t>
            </a:r>
            <a:endParaRPr lang="zh-CN" altLang="en-US" dirty="0"/>
          </a:p>
        </p:txBody>
      </p:sp>
      <p:sp>
        <p:nvSpPr>
          <p:cNvPr id="5" name="矩形 4"/>
          <p:cNvSpPr/>
          <p:nvPr/>
        </p:nvSpPr>
        <p:spPr>
          <a:xfrm>
            <a:off x="827584" y="5343710"/>
            <a:ext cx="4572000" cy="92333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altLang="zh-CN" dirty="0" smtClean="0"/>
              <a:t>#div11:hover </a:t>
            </a:r>
            <a:r>
              <a:rPr lang="en-US" altLang="zh-CN" dirty="0"/>
              <a:t>{</a:t>
            </a:r>
          </a:p>
          <a:p>
            <a:r>
              <a:rPr lang="en-US" altLang="zh-CN" dirty="0" smtClean="0"/>
              <a:t>    width</a:t>
            </a:r>
            <a:r>
              <a:rPr lang="en-US" altLang="zh-CN" dirty="0"/>
              <a:t>: </a:t>
            </a:r>
            <a:r>
              <a:rPr lang="en-US" altLang="zh-CN" dirty="0" smtClean="0"/>
              <a:t>200px</a:t>
            </a:r>
            <a:r>
              <a:rPr lang="en-US" altLang="zh-CN" dirty="0"/>
              <a:t>;</a:t>
            </a:r>
          </a:p>
          <a:p>
            <a:r>
              <a:rPr lang="en-US" altLang="zh-CN" dirty="0" smtClean="0"/>
              <a:t>}</a:t>
            </a:r>
            <a:endParaRPr lang="zh-CN" altLang="en-US" dirty="0"/>
          </a:p>
        </p:txBody>
      </p:sp>
    </p:spTree>
    <p:extLst>
      <p:ext uri="{BB962C8B-B14F-4D97-AF65-F5344CB8AC3E}">
        <p14:creationId xmlns:p14="http://schemas.microsoft.com/office/powerpoint/2010/main" val="18409161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Adv</a:t>
            </a:r>
            <a:r>
              <a:rPr lang="en-US" altLang="zh-CN" dirty="0"/>
              <a:t> </a:t>
            </a:r>
            <a:r>
              <a:rPr lang="en-US" altLang="zh-CN" dirty="0" smtClean="0"/>
              <a:t>- Animation</a:t>
            </a:r>
            <a:endParaRPr lang="zh-CN" altLang="en-US" dirty="0"/>
          </a:p>
        </p:txBody>
      </p:sp>
      <p:sp>
        <p:nvSpPr>
          <p:cNvPr id="3" name="内容占位符 2"/>
          <p:cNvSpPr>
            <a:spLocks noGrp="1"/>
          </p:cNvSpPr>
          <p:nvPr>
            <p:ph idx="1"/>
          </p:nvPr>
        </p:nvSpPr>
        <p:spPr>
          <a:xfrm>
            <a:off x="457200" y="1600201"/>
            <a:ext cx="8229600" cy="676672"/>
          </a:xfrm>
        </p:spPr>
        <p:txBody>
          <a:bodyPr/>
          <a:lstStyle/>
          <a:p>
            <a:r>
              <a:rPr lang="en-US" altLang="zh-CN" dirty="0" smtClean="0"/>
              <a:t>Create </a:t>
            </a:r>
            <a:r>
              <a:rPr lang="en-US" altLang="zh-CN" dirty="0"/>
              <a:t>animation with `</a:t>
            </a:r>
            <a:r>
              <a:rPr lang="en-US" altLang="zh-CN" dirty="0" err="1"/>
              <a:t>keyframes</a:t>
            </a:r>
            <a:r>
              <a:rPr lang="en-US" altLang="zh-CN" dirty="0"/>
              <a:t>`</a:t>
            </a:r>
            <a:endParaRPr lang="zh-CN" altLang="en-US" dirty="0"/>
          </a:p>
        </p:txBody>
      </p:sp>
      <p:sp>
        <p:nvSpPr>
          <p:cNvPr id="5" name="矩形 4"/>
          <p:cNvSpPr/>
          <p:nvPr/>
        </p:nvSpPr>
        <p:spPr>
          <a:xfrm>
            <a:off x="539552" y="2420888"/>
            <a:ext cx="6390456"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smtClean="0"/>
              <a:t>@-</a:t>
            </a:r>
            <a:r>
              <a:rPr lang="en-US" altLang="zh-CN" dirty="0" err="1"/>
              <a:t>webkit-keyframes</a:t>
            </a:r>
            <a:r>
              <a:rPr lang="en-US" altLang="zh-CN" dirty="0"/>
              <a:t> </a:t>
            </a:r>
            <a:r>
              <a:rPr lang="en-US" altLang="zh-CN" dirty="0" smtClean="0"/>
              <a:t>color-animation{</a:t>
            </a:r>
          </a:p>
          <a:p>
            <a:r>
              <a:rPr lang="en-US" altLang="zh-CN" dirty="0"/>
              <a:t> </a:t>
            </a:r>
            <a:r>
              <a:rPr lang="en-US" altLang="zh-CN" dirty="0" smtClean="0"/>
              <a:t>  0</a:t>
            </a:r>
            <a:r>
              <a:rPr lang="en-US" altLang="zh-CN" dirty="0"/>
              <a:t>%   {background: red;}</a:t>
            </a:r>
          </a:p>
          <a:p>
            <a:r>
              <a:rPr lang="en-US" altLang="zh-CN" dirty="0" smtClean="0"/>
              <a:t>   25</a:t>
            </a:r>
            <a:r>
              <a:rPr lang="en-US" altLang="zh-CN" dirty="0"/>
              <a:t>%  {background: yellow;}</a:t>
            </a:r>
          </a:p>
          <a:p>
            <a:r>
              <a:rPr lang="en-US" altLang="zh-CN" dirty="0" smtClean="0"/>
              <a:t>   50</a:t>
            </a:r>
            <a:r>
              <a:rPr lang="en-US" altLang="zh-CN" dirty="0"/>
              <a:t>%  {background: blue;}</a:t>
            </a:r>
          </a:p>
          <a:p>
            <a:r>
              <a:rPr lang="en-US" altLang="zh-CN" dirty="0" smtClean="0"/>
              <a:t>   100</a:t>
            </a:r>
            <a:r>
              <a:rPr lang="en-US" altLang="zh-CN" dirty="0"/>
              <a:t>% {background: green;}</a:t>
            </a:r>
          </a:p>
          <a:p>
            <a:r>
              <a:rPr lang="en-US" altLang="zh-CN" dirty="0" smtClean="0"/>
              <a:t>}</a:t>
            </a:r>
          </a:p>
          <a:p>
            <a:endParaRPr lang="en-US" altLang="zh-CN" dirty="0"/>
          </a:p>
          <a:p>
            <a:r>
              <a:rPr lang="en-US" altLang="zh-CN" dirty="0" smtClean="0"/>
              <a:t>#</a:t>
            </a:r>
            <a:r>
              <a:rPr lang="en-US" altLang="zh-CN" dirty="0"/>
              <a:t>div11:hover{</a:t>
            </a:r>
          </a:p>
          <a:p>
            <a:r>
              <a:rPr lang="en-US" altLang="zh-CN" dirty="0" smtClean="0"/>
              <a:t>   -</a:t>
            </a:r>
            <a:r>
              <a:rPr lang="en-US" altLang="zh-CN" dirty="0" err="1"/>
              <a:t>webkit</a:t>
            </a:r>
            <a:r>
              <a:rPr lang="en-US" altLang="zh-CN" dirty="0"/>
              <a:t>-animation</a:t>
            </a:r>
            <a:r>
              <a:rPr lang="en-US" altLang="zh-CN" dirty="0" smtClean="0"/>
              <a:t>: color-animation 4s</a:t>
            </a:r>
            <a:r>
              <a:rPr lang="en-US" altLang="zh-CN" dirty="0"/>
              <a:t>;</a:t>
            </a:r>
          </a:p>
          <a:p>
            <a:r>
              <a:rPr lang="en-US" altLang="zh-CN" dirty="0" smtClean="0"/>
              <a:t>}</a:t>
            </a:r>
            <a:endParaRPr lang="en-US" altLang="zh-CN" dirty="0"/>
          </a:p>
        </p:txBody>
      </p:sp>
    </p:spTree>
    <p:extLst>
      <p:ext uri="{BB962C8B-B14F-4D97-AF65-F5344CB8AC3E}">
        <p14:creationId xmlns:p14="http://schemas.microsoft.com/office/powerpoint/2010/main" val="5336342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a:t>
            </a:r>
            <a:endParaRPr lang="zh-CN" altLang="en-US"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9971" y="2109817"/>
            <a:ext cx="2571750"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2132856"/>
            <a:ext cx="3573666" cy="3103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ight Arrow 5"/>
          <p:cNvSpPr/>
          <p:nvPr/>
        </p:nvSpPr>
        <p:spPr>
          <a:xfrm>
            <a:off x="4355976" y="3356992"/>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3980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826" y="23900"/>
            <a:ext cx="7274611" cy="6480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0665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Basic - </a:t>
            </a:r>
            <a:r>
              <a:rPr lang="en-US" altLang="zh-CN" dirty="0" smtClean="0"/>
              <a:t>format</a:t>
            </a:r>
            <a:endParaRPr lang="zh-CN" altLang="en-US" dirty="0"/>
          </a:p>
        </p:txBody>
      </p:sp>
      <p:sp>
        <p:nvSpPr>
          <p:cNvPr id="3" name="内容占位符 2"/>
          <p:cNvSpPr>
            <a:spLocks noGrp="1"/>
          </p:cNvSpPr>
          <p:nvPr>
            <p:ph idx="1"/>
          </p:nvPr>
        </p:nvSpPr>
        <p:spPr/>
        <p:txBody>
          <a:bodyPr/>
          <a:lstStyle/>
          <a:p>
            <a:r>
              <a:rPr lang="en-US" altLang="zh-CN" i="1" dirty="0" smtClean="0"/>
              <a:t>property : value</a:t>
            </a:r>
          </a:p>
          <a:p>
            <a:endParaRPr lang="en-US" altLang="zh-CN" i="1" dirty="0"/>
          </a:p>
          <a:p>
            <a:endParaRPr lang="en-US" altLang="zh-CN" i="1" dirty="0" smtClean="0"/>
          </a:p>
          <a:p>
            <a:r>
              <a:rPr lang="en-US" altLang="zh-CN" i="1" dirty="0" smtClean="0"/>
              <a:t>Prefix</a:t>
            </a:r>
          </a:p>
          <a:p>
            <a:pPr lvl="1"/>
            <a:r>
              <a:rPr lang="en-US" altLang="zh-CN" i="1" dirty="0" smtClean="0">
                <a:solidFill>
                  <a:srgbClr val="FF0000"/>
                </a:solidFill>
              </a:rPr>
              <a:t>-</a:t>
            </a:r>
            <a:r>
              <a:rPr lang="en-US" altLang="zh-CN" i="1" dirty="0" err="1" smtClean="0">
                <a:solidFill>
                  <a:srgbClr val="FF0000"/>
                </a:solidFill>
              </a:rPr>
              <a:t>moz</a:t>
            </a:r>
            <a:r>
              <a:rPr lang="en-US" altLang="zh-CN" i="1" dirty="0" smtClean="0">
                <a:solidFill>
                  <a:srgbClr val="FF0000"/>
                </a:solidFill>
              </a:rPr>
              <a:t>-</a:t>
            </a:r>
            <a:r>
              <a:rPr lang="en-US" altLang="zh-CN" i="1" dirty="0" smtClean="0"/>
              <a:t>box-sizing</a:t>
            </a:r>
          </a:p>
          <a:p>
            <a:pPr lvl="1"/>
            <a:r>
              <a:rPr lang="en-US" altLang="zh-CN" i="1" dirty="0" smtClean="0">
                <a:solidFill>
                  <a:srgbClr val="FF0000"/>
                </a:solidFill>
              </a:rPr>
              <a:t>-</a:t>
            </a:r>
            <a:r>
              <a:rPr lang="en-US" altLang="zh-CN" i="1" dirty="0" err="1" smtClean="0">
                <a:solidFill>
                  <a:srgbClr val="FF0000"/>
                </a:solidFill>
              </a:rPr>
              <a:t>webkit</a:t>
            </a:r>
            <a:r>
              <a:rPr lang="en-US" altLang="zh-CN" i="1" dirty="0" smtClean="0">
                <a:solidFill>
                  <a:srgbClr val="FF0000"/>
                </a:solidFill>
              </a:rPr>
              <a:t>-</a:t>
            </a:r>
            <a:r>
              <a:rPr lang="en-US" altLang="zh-CN" i="1" dirty="0" smtClean="0"/>
              <a:t>box-sizing</a:t>
            </a:r>
          </a:p>
          <a:p>
            <a:pPr lvl="1"/>
            <a:r>
              <a:rPr lang="en-US" altLang="zh-CN" i="1" dirty="0" smtClean="0">
                <a:solidFill>
                  <a:srgbClr val="FF0000"/>
                </a:solidFill>
              </a:rPr>
              <a:t>-o-</a:t>
            </a:r>
            <a:r>
              <a:rPr lang="en-US" altLang="zh-CN" i="1" dirty="0" smtClean="0"/>
              <a:t>box-sizing</a:t>
            </a:r>
          </a:p>
          <a:p>
            <a:pPr lvl="1"/>
            <a:r>
              <a:rPr lang="en-US" altLang="zh-CN" i="1" dirty="0" smtClean="0">
                <a:solidFill>
                  <a:srgbClr val="FF0000"/>
                </a:solidFill>
              </a:rPr>
              <a:t>-</a:t>
            </a:r>
            <a:r>
              <a:rPr lang="en-US" altLang="zh-CN" i="1" dirty="0" err="1" smtClean="0">
                <a:solidFill>
                  <a:srgbClr val="FF0000"/>
                </a:solidFill>
              </a:rPr>
              <a:t>ms</a:t>
            </a:r>
            <a:r>
              <a:rPr lang="en-US" altLang="zh-CN" i="1" dirty="0" smtClean="0">
                <a:solidFill>
                  <a:srgbClr val="FF0000"/>
                </a:solidFill>
              </a:rPr>
              <a:t>-</a:t>
            </a:r>
            <a:r>
              <a:rPr lang="en-US" altLang="zh-CN" i="1" dirty="0" smtClean="0"/>
              <a:t>box-sizing</a:t>
            </a:r>
          </a:p>
          <a:p>
            <a:endParaRPr lang="zh-CN" altLang="en-US" dirty="0"/>
          </a:p>
        </p:txBody>
      </p:sp>
      <p:sp>
        <p:nvSpPr>
          <p:cNvPr id="4" name="矩形 3"/>
          <p:cNvSpPr/>
          <p:nvPr/>
        </p:nvSpPr>
        <p:spPr>
          <a:xfrm>
            <a:off x="0" y="2420888"/>
            <a:ext cx="9144000"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&lt;p style="</a:t>
            </a:r>
            <a:r>
              <a:rPr lang="en-US" altLang="zh-CN" dirty="0" smtClean="0"/>
              <a:t>color:yellow"&gt;</a:t>
            </a:r>
            <a:r>
              <a:rPr lang="en-US" altLang="zh-CN" dirty="0"/>
              <a:t>Hello, Html5!&lt;/p&gt;</a:t>
            </a:r>
            <a:endParaRPr lang="zh-CN" altLang="en-US" dirty="0"/>
          </a:p>
        </p:txBody>
      </p:sp>
    </p:spTree>
    <p:extLst>
      <p:ext uri="{BB962C8B-B14F-4D97-AF65-F5344CB8AC3E}">
        <p14:creationId xmlns:p14="http://schemas.microsoft.com/office/powerpoint/2010/main" val="1028627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 format</a:t>
            </a:r>
            <a:endParaRPr lang="zh-CN" altLang="en-US" dirty="0"/>
          </a:p>
        </p:txBody>
      </p:sp>
      <p:sp>
        <p:nvSpPr>
          <p:cNvPr id="3" name="内容占位符 2"/>
          <p:cNvSpPr>
            <a:spLocks noGrp="1"/>
          </p:cNvSpPr>
          <p:nvPr>
            <p:ph idx="1"/>
          </p:nvPr>
        </p:nvSpPr>
        <p:spPr/>
        <p:txBody>
          <a:bodyPr/>
          <a:lstStyle/>
          <a:p>
            <a:r>
              <a:rPr lang="en-US" altLang="zh-CN" dirty="0"/>
              <a:t>i</a:t>
            </a:r>
            <a:r>
              <a:rPr lang="en-US" altLang="zh-CN" dirty="0" smtClean="0"/>
              <a:t>nline style</a:t>
            </a:r>
          </a:p>
          <a:p>
            <a:r>
              <a:rPr lang="en-US" altLang="zh-CN" dirty="0"/>
              <a:t>e</a:t>
            </a:r>
            <a:r>
              <a:rPr lang="en-US" altLang="zh-CN" dirty="0" smtClean="0"/>
              <a:t>mbedded style</a:t>
            </a:r>
          </a:p>
          <a:p>
            <a:r>
              <a:rPr lang="en-US" altLang="zh-CN" dirty="0" smtClean="0"/>
              <a:t>external style</a:t>
            </a:r>
          </a:p>
          <a:p>
            <a:endParaRPr lang="en-US" altLang="zh-CN" dirty="0" smtClean="0"/>
          </a:p>
          <a:p>
            <a:r>
              <a:rPr lang="en-US" altLang="zh-CN" dirty="0" smtClean="0"/>
              <a:t>priority</a:t>
            </a:r>
            <a:endParaRPr lang="en-US" altLang="zh-CN" dirty="0"/>
          </a:p>
          <a:p>
            <a:endParaRPr lang="zh-CN" altLang="en-US" dirty="0"/>
          </a:p>
        </p:txBody>
      </p:sp>
    </p:spTree>
    <p:extLst>
      <p:ext uri="{BB962C8B-B14F-4D97-AF65-F5344CB8AC3E}">
        <p14:creationId xmlns:p14="http://schemas.microsoft.com/office/powerpoint/2010/main" val="5838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Basic - Selector</a:t>
            </a:r>
            <a:endParaRPr lang="zh-CN" altLang="en-US" dirty="0"/>
          </a:p>
        </p:txBody>
      </p:sp>
      <p:sp>
        <p:nvSpPr>
          <p:cNvPr id="3" name="内容占位符 2"/>
          <p:cNvSpPr>
            <a:spLocks noGrp="1"/>
          </p:cNvSpPr>
          <p:nvPr>
            <p:ph idx="1"/>
          </p:nvPr>
        </p:nvSpPr>
        <p:spPr/>
        <p:txBody>
          <a:bodyPr/>
          <a:lstStyle/>
          <a:p>
            <a:r>
              <a:rPr lang="en-US" altLang="zh-CN" dirty="0" smtClean="0"/>
              <a:t>Selector { property: value; … }</a:t>
            </a:r>
          </a:p>
          <a:p>
            <a:r>
              <a:rPr lang="en-US" altLang="zh-CN" dirty="0" smtClean="0"/>
              <a:t>To locate elements in the document, and assign a set of property-value pairs to the elements</a:t>
            </a:r>
          </a:p>
          <a:p>
            <a:r>
              <a:rPr lang="en-US" altLang="zh-CN" dirty="0" smtClean="0"/>
              <a:t>Case-insensitive</a:t>
            </a:r>
            <a:endParaRPr lang="zh-CN" altLang="en-US" dirty="0"/>
          </a:p>
        </p:txBody>
      </p:sp>
    </p:spTree>
    <p:extLst>
      <p:ext uri="{BB962C8B-B14F-4D97-AF65-F5344CB8AC3E}">
        <p14:creationId xmlns:p14="http://schemas.microsoft.com/office/powerpoint/2010/main" val="30056664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4399</TotalTime>
  <Words>3018</Words>
  <Application>Microsoft Office PowerPoint</Application>
  <PresentationFormat>全屏显示(4:3)</PresentationFormat>
  <Paragraphs>630</Paragraphs>
  <Slides>57</Slides>
  <Notes>43</Notes>
  <HiddenSlides>0</HiddenSlides>
  <MMClips>0</MMClips>
  <ScaleCrop>false</ScaleCrop>
  <HeadingPairs>
    <vt:vector size="4" baseType="variant">
      <vt:variant>
        <vt:lpstr>主题</vt:lpstr>
      </vt:variant>
      <vt:variant>
        <vt:i4>1</vt:i4>
      </vt:variant>
      <vt:variant>
        <vt:lpstr>幻灯片标题</vt:lpstr>
      </vt:variant>
      <vt:variant>
        <vt:i4>57</vt:i4>
      </vt:variant>
    </vt:vector>
  </HeadingPairs>
  <TitlesOfParts>
    <vt:vector size="58" baseType="lpstr">
      <vt:lpstr>Office 主题</vt:lpstr>
      <vt:lpstr>CSS</vt:lpstr>
      <vt:lpstr>Topic</vt:lpstr>
      <vt:lpstr>History</vt:lpstr>
      <vt:lpstr>Understanding the css specification</vt:lpstr>
      <vt:lpstr>W3C Policy</vt:lpstr>
      <vt:lpstr>PowerPoint 演示文稿</vt:lpstr>
      <vt:lpstr>Basic - format</vt:lpstr>
      <vt:lpstr>Basic - format</vt:lpstr>
      <vt:lpstr>Basic - Selector</vt:lpstr>
      <vt:lpstr>Basic - Selector</vt:lpstr>
      <vt:lpstr>Basic - Selector</vt:lpstr>
      <vt:lpstr>Basic - Selector</vt:lpstr>
      <vt:lpstr>Basic – Priority</vt:lpstr>
      <vt:lpstr>Basic – Priority</vt:lpstr>
      <vt:lpstr>Basic – Priority</vt:lpstr>
      <vt:lpstr>Basic – Priority</vt:lpstr>
      <vt:lpstr>Basic – inheritance</vt:lpstr>
      <vt:lpstr>Basic – color</vt:lpstr>
      <vt:lpstr>Basic – color</vt:lpstr>
      <vt:lpstr>Basic – font</vt:lpstr>
      <vt:lpstr>Basic – font</vt:lpstr>
      <vt:lpstr>Basic – font</vt:lpstr>
      <vt:lpstr>Basic – font</vt:lpstr>
      <vt:lpstr>Basic – font</vt:lpstr>
      <vt:lpstr>Basic - Table &amp; list</vt:lpstr>
      <vt:lpstr>Basic - Table &amp; list</vt:lpstr>
      <vt:lpstr>Basic – Box model</vt:lpstr>
      <vt:lpstr>Basic – Box model</vt:lpstr>
      <vt:lpstr>Basic - Inline &amp; block</vt:lpstr>
      <vt:lpstr>Basic – Float </vt:lpstr>
      <vt:lpstr>Basic – Float </vt:lpstr>
      <vt:lpstr>Basic – Float </vt:lpstr>
      <vt:lpstr>Basic – Float </vt:lpstr>
      <vt:lpstr>Basic – Float </vt:lpstr>
      <vt:lpstr>Basic – Float </vt:lpstr>
      <vt:lpstr>Basic – Float </vt:lpstr>
      <vt:lpstr>Basic – Float</vt:lpstr>
      <vt:lpstr>Basic – Position</vt:lpstr>
      <vt:lpstr>Basic – Position</vt:lpstr>
      <vt:lpstr>Basic – Position</vt:lpstr>
      <vt:lpstr>Basic – Position</vt:lpstr>
      <vt:lpstr>Basic – Position</vt:lpstr>
      <vt:lpstr>Basic – Position</vt:lpstr>
      <vt:lpstr>Basic – Position</vt:lpstr>
      <vt:lpstr>Basic – Exercise</vt:lpstr>
      <vt:lpstr>Basic</vt:lpstr>
      <vt:lpstr>Demo</vt:lpstr>
      <vt:lpstr>Adv – Media Query</vt:lpstr>
      <vt:lpstr>Adv – Media Query</vt:lpstr>
      <vt:lpstr>Adv – Media Query</vt:lpstr>
      <vt:lpstr>Adv - Responsive design</vt:lpstr>
      <vt:lpstr>Adv - Responsive design</vt:lpstr>
      <vt:lpstr>Adv - Transform</vt:lpstr>
      <vt:lpstr>Adv - Transform</vt:lpstr>
      <vt:lpstr>Adv - Transistion</vt:lpstr>
      <vt:lpstr>Adv - Animation</vt:lpstr>
      <vt:lpstr>Exercise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Geolocation</dc:title>
  <dc:creator>Zhou Parker</dc:creator>
  <cp:lastModifiedBy>Zhou Parker</cp:lastModifiedBy>
  <cp:revision>541</cp:revision>
  <dcterms:created xsi:type="dcterms:W3CDTF">2014-12-02T05:36:27Z</dcterms:created>
  <dcterms:modified xsi:type="dcterms:W3CDTF">2014-12-08T08:25:48Z</dcterms:modified>
</cp:coreProperties>
</file>