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1" r:id="rId5"/>
    <p:sldId id="263" r:id="rId6"/>
    <p:sldId id="262" r:id="rId7"/>
    <p:sldId id="264" r:id="rId8"/>
    <p:sldId id="265" r:id="rId9"/>
    <p:sldId id="266" r:id="rId10"/>
    <p:sldId id="267" r:id="rId11"/>
    <p:sldId id="268" r:id="rId12"/>
    <p:sldId id="269" r:id="rId13"/>
    <p:sldId id="260"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8E912E-CE03-45DD-9045-181630C567EA}">
          <p14:sldIdLst>
            <p14:sldId id="256"/>
            <p14:sldId id="257"/>
            <p14:sldId id="258"/>
            <p14:sldId id="261"/>
            <p14:sldId id="263"/>
            <p14:sldId id="262"/>
            <p14:sldId id="264"/>
            <p14:sldId id="265"/>
            <p14:sldId id="266"/>
            <p14:sldId id="267"/>
            <p14:sldId id="268"/>
            <p14:sldId id="26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9" autoAdjust="0"/>
    <p:restoredTop sz="91218" autoAdjust="0"/>
  </p:normalViewPr>
  <p:slideViewPr>
    <p:cSldViewPr>
      <p:cViewPr varScale="1">
        <p:scale>
          <a:sx n="104" d="100"/>
          <a:sy n="104" d="100"/>
        </p:scale>
        <p:origin x="-212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D51D38-D548-469D-8CA9-2C88D59EEED7}" type="datetimeFigureOut">
              <a:rPr lang="zh-CN" altLang="en-US" smtClean="0"/>
              <a:t>2014/12/5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F6B24-EF45-4E95-BC48-6FAB4CF87B9E}" type="slidenum">
              <a:rPr lang="zh-CN" altLang="en-US" smtClean="0"/>
              <a:t>‹#›</a:t>
            </a:fld>
            <a:endParaRPr lang="zh-CN" altLang="en-US"/>
          </a:p>
        </p:txBody>
      </p:sp>
    </p:spTree>
    <p:extLst>
      <p:ext uri="{BB962C8B-B14F-4D97-AF65-F5344CB8AC3E}">
        <p14:creationId xmlns:p14="http://schemas.microsoft.com/office/powerpoint/2010/main" val="87249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ols.ietf.org/html/draft-ietf-hybi-thewebsocketprotocol-17#section-5.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1</a:t>
            </a:fld>
            <a:endParaRPr lang="zh-CN" altLang="en-US"/>
          </a:p>
        </p:txBody>
      </p:sp>
    </p:spTree>
    <p:extLst>
      <p:ext uri="{BB962C8B-B14F-4D97-AF65-F5344CB8AC3E}">
        <p14:creationId xmlns:p14="http://schemas.microsoft.com/office/powerpoint/2010/main" val="408935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 1 bit </a:t>
            </a:r>
          </a:p>
          <a:p>
            <a:r>
              <a:rPr lang="en-US" altLang="zh-CN" dirty="0" smtClean="0"/>
              <a:t>Indicates that this is the final fragment in a message. The first fragment MAY also be the final fragment. </a:t>
            </a:r>
          </a:p>
          <a:p>
            <a:endParaRPr lang="en-US" altLang="zh-CN" dirty="0" smtClean="0"/>
          </a:p>
          <a:p>
            <a:r>
              <a:rPr lang="en-US" altLang="zh-CN" dirty="0" smtClean="0"/>
              <a:t>RSV1, RSV2, RSV3: </a:t>
            </a:r>
          </a:p>
          <a:p>
            <a:r>
              <a:rPr lang="en-US" altLang="zh-CN" dirty="0" smtClean="0"/>
              <a:t>1 bit each MUST be 0 unless an extension is negotiated which defines meanings for non-zero values. If a nonzero value is received and none of the negotiated extensions defines the meaning of such a nonzero value, the receiving endpoint MUST _Fail the </a:t>
            </a:r>
            <a:r>
              <a:rPr lang="en-US" altLang="zh-CN" dirty="0" err="1" smtClean="0"/>
              <a:t>WebSocket</a:t>
            </a:r>
            <a:r>
              <a:rPr lang="en-US" altLang="zh-CN" dirty="0" smtClean="0"/>
              <a:t> Connection_. </a:t>
            </a:r>
          </a:p>
          <a:p>
            <a:endParaRPr lang="en-US" altLang="zh-CN" dirty="0" smtClean="0"/>
          </a:p>
          <a:p>
            <a:r>
              <a:rPr lang="en-US" altLang="zh-CN" dirty="0" err="1" smtClean="0"/>
              <a:t>Opcode</a:t>
            </a:r>
            <a:r>
              <a:rPr lang="en-US" altLang="zh-CN" dirty="0" smtClean="0"/>
              <a:t>: </a:t>
            </a:r>
          </a:p>
          <a:p>
            <a:r>
              <a:rPr lang="en-US" altLang="zh-CN" dirty="0" smtClean="0"/>
              <a:t>4 bits Defines the interpretation of the payload data. If an unknown </a:t>
            </a:r>
            <a:r>
              <a:rPr lang="en-US" altLang="zh-CN" dirty="0" err="1" smtClean="0"/>
              <a:t>opcode</a:t>
            </a:r>
            <a:r>
              <a:rPr lang="en-US" altLang="zh-CN" dirty="0" smtClean="0"/>
              <a:t> is received, the receiving endpoint MUST _Fail the </a:t>
            </a:r>
            <a:r>
              <a:rPr lang="en-US" altLang="zh-CN" dirty="0" err="1" smtClean="0"/>
              <a:t>WebSocket</a:t>
            </a:r>
            <a:r>
              <a:rPr lang="en-US" altLang="zh-CN" dirty="0" smtClean="0"/>
              <a:t> Connection_. The following values are defined. </a:t>
            </a:r>
          </a:p>
          <a:p>
            <a:r>
              <a:rPr lang="en-US" altLang="zh-CN" dirty="0" smtClean="0"/>
              <a:t>	* %x0 denotes a continuation frame </a:t>
            </a:r>
          </a:p>
          <a:p>
            <a:r>
              <a:rPr lang="en-US" altLang="zh-CN" dirty="0" smtClean="0"/>
              <a:t>	* %x1 denotes a text frame </a:t>
            </a:r>
          </a:p>
          <a:p>
            <a:r>
              <a:rPr lang="en-US" altLang="zh-CN" dirty="0" smtClean="0"/>
              <a:t>	* %x2 denotes a binary frame </a:t>
            </a:r>
          </a:p>
          <a:p>
            <a:r>
              <a:rPr lang="en-US" altLang="zh-CN" dirty="0" smtClean="0"/>
              <a:t>	* %x3-7 are reserved for further non-control frames </a:t>
            </a:r>
          </a:p>
          <a:p>
            <a:r>
              <a:rPr lang="en-US" altLang="zh-CN" dirty="0" smtClean="0"/>
              <a:t>	* %x8 denotes a connection close</a:t>
            </a:r>
          </a:p>
          <a:p>
            <a:r>
              <a:rPr lang="en-US" altLang="zh-CN" dirty="0" smtClean="0"/>
              <a:t>	* %x9 denotes a ping </a:t>
            </a:r>
          </a:p>
          <a:p>
            <a:r>
              <a:rPr lang="en-US" altLang="zh-CN" dirty="0" smtClean="0"/>
              <a:t>	* %</a:t>
            </a:r>
            <a:r>
              <a:rPr lang="en-US" altLang="zh-CN" dirty="0" err="1" smtClean="0"/>
              <a:t>xA</a:t>
            </a:r>
            <a:r>
              <a:rPr lang="en-US" altLang="zh-CN" dirty="0" smtClean="0"/>
              <a:t> denotes a pong </a:t>
            </a:r>
          </a:p>
          <a:p>
            <a:r>
              <a:rPr lang="en-US" altLang="zh-CN" dirty="0" smtClean="0"/>
              <a:t>	* %</a:t>
            </a:r>
            <a:r>
              <a:rPr lang="en-US" altLang="zh-CN" dirty="0" err="1" smtClean="0"/>
              <a:t>xB</a:t>
            </a:r>
            <a:r>
              <a:rPr lang="en-US" altLang="zh-CN" dirty="0" smtClean="0"/>
              <a:t>-F are reserved for further control frames</a:t>
            </a:r>
          </a:p>
          <a:p>
            <a:endParaRPr lang="en-US" altLang="zh-CN" dirty="0" smtClean="0"/>
          </a:p>
          <a:p>
            <a:r>
              <a:rPr lang="en-US" altLang="zh-CN" dirty="0" smtClean="0"/>
              <a:t>Mask: 1 </a:t>
            </a:r>
          </a:p>
          <a:p>
            <a:r>
              <a:rPr lang="en-US" altLang="zh-CN" dirty="0" smtClean="0"/>
              <a:t>bit Defines whether the payload data is masked. If set to 1, a masking key is present in masking-key, and this is used to unmask the payload data as per </a:t>
            </a:r>
            <a:r>
              <a:rPr lang="en-US" altLang="zh-CN" dirty="0" smtClean="0">
                <a:hlinkClick r:id="rId3"/>
              </a:rPr>
              <a:t>Section 5.3</a:t>
            </a:r>
            <a:r>
              <a:rPr lang="en-US" altLang="zh-CN" dirty="0" smtClean="0"/>
              <a:t>. All frames sent from client to server have this bit set to 1. </a:t>
            </a:r>
            <a:br>
              <a:rPr lang="en-US" altLang="zh-CN" dirty="0" smtClean="0"/>
            </a:br>
            <a:endParaRPr lang="en-US" altLang="zh-CN" dirty="0" smtClean="0"/>
          </a:p>
          <a:p>
            <a:r>
              <a:rPr lang="en-US" altLang="zh-CN" dirty="0" smtClean="0"/>
              <a:t>Payload length: 7 bits, 7+16 bits, or 7+64 bits </a:t>
            </a:r>
          </a:p>
          <a:p>
            <a:r>
              <a:rPr lang="en-US" altLang="zh-CN" dirty="0" smtClean="0"/>
              <a:t>The length of the payload data, in bytes: if 0-125, that is the payload length. If 126, the following 2 bytes interpreted as a 16 bit unsigned integer are the payload length. If 127, the following 8 bytes interpreted as a 64-bit unsigned integer (the most significant bit MUST be 0) are the payload length. </a:t>
            </a:r>
            <a:r>
              <a:rPr lang="en-US" altLang="zh-CN" dirty="0" err="1" smtClean="0"/>
              <a:t>Multibyte</a:t>
            </a:r>
            <a:r>
              <a:rPr lang="en-US" altLang="zh-CN" dirty="0" smtClean="0"/>
              <a:t> length quantities are expressed in network byte order. Note that in all case the minimal number of bytes MUST be used to encode the length, for example the length of a 124 byte long string can't be encoded as the sequence 126, 0, 124. The payload length is the length of the extension data + the length of the application data. The length of the extension data may be zero, in which case the payload length is the length of the application data.</a:t>
            </a:r>
          </a:p>
          <a:p>
            <a:endParaRPr lang="en-US" altLang="zh-CN" dirty="0" smtClean="0"/>
          </a:p>
          <a:p>
            <a:r>
              <a:rPr lang="en-US" altLang="zh-CN" dirty="0" smtClean="0"/>
              <a:t>Masking-key: 0 or 4 bytes </a:t>
            </a:r>
          </a:p>
          <a:p>
            <a:r>
              <a:rPr lang="en-US" altLang="zh-CN" dirty="0" smtClean="0"/>
              <a:t>All frames sent from the client to the server are masked by a 32- bit value that is contained within the frame. This field is present if the mask bit is set to 1, and is absent if the mask bit is set to 0.</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7</a:t>
            </a:fld>
            <a:endParaRPr lang="zh-CN" altLang="en-US"/>
          </a:p>
        </p:txBody>
      </p:sp>
    </p:spTree>
    <p:extLst>
      <p:ext uri="{BB962C8B-B14F-4D97-AF65-F5344CB8AC3E}">
        <p14:creationId xmlns:p14="http://schemas.microsoft.com/office/powerpoint/2010/main" val="253823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EF6B24-EF45-4E95-BC48-6FAB4CF87B9E}" type="slidenum">
              <a:rPr lang="zh-CN" altLang="en-US" smtClean="0"/>
              <a:t>10</a:t>
            </a:fld>
            <a:endParaRPr lang="zh-CN" altLang="en-US"/>
          </a:p>
        </p:txBody>
      </p:sp>
    </p:spTree>
    <p:extLst>
      <p:ext uri="{BB962C8B-B14F-4D97-AF65-F5344CB8AC3E}">
        <p14:creationId xmlns:p14="http://schemas.microsoft.com/office/powerpoint/2010/main" val="1202658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ev.w3.org/html5/websockets/#handler-websocket-onmessage" TargetMode="External"/><Relationship Id="rId2" Type="http://schemas.openxmlformats.org/officeDocument/2006/relationships/hyperlink" Target="https://tools.ietf.org/html/draft-ietf-hybi-thewebsocketprotocol-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WebSocket</a:t>
            </a:r>
            <a:endParaRPr lang="zh-CN" altLang="en-US" dirty="0"/>
          </a:p>
        </p:txBody>
      </p:sp>
      <p:sp>
        <p:nvSpPr>
          <p:cNvPr id="3" name="副标题 2"/>
          <p:cNvSpPr>
            <a:spLocks noGrp="1"/>
          </p:cNvSpPr>
          <p:nvPr>
            <p:ph type="subTitle" idx="1"/>
          </p:nvPr>
        </p:nvSpPr>
        <p:spPr/>
        <p:txBody>
          <a:bodyPr/>
          <a:lstStyle/>
          <a:p>
            <a:r>
              <a:rPr lang="en-US" altLang="zh-CN" dirty="0" smtClean="0"/>
              <a:t>Parker </a:t>
            </a:r>
            <a:r>
              <a:rPr lang="en-US" altLang="zh-CN" dirty="0" err="1" smtClean="0"/>
              <a:t>zhou</a:t>
            </a:r>
            <a:endParaRPr lang="en-US" altLang="zh-CN" dirty="0" smtClean="0"/>
          </a:p>
        </p:txBody>
      </p:sp>
      <p:sp>
        <p:nvSpPr>
          <p:cNvPr id="4" name="矩形 3"/>
          <p:cNvSpPr/>
          <p:nvPr/>
        </p:nvSpPr>
        <p:spPr>
          <a:xfrm>
            <a:off x="6345693" y="6456402"/>
            <a:ext cx="2768963" cy="369332"/>
          </a:xfrm>
          <a:prstGeom prst="rect">
            <a:avLst/>
          </a:prstGeom>
        </p:spPr>
        <p:txBody>
          <a:bodyPr wrap="none">
            <a:spAutoFit/>
          </a:bodyPr>
          <a:lstStyle/>
          <a:p>
            <a:r>
              <a:rPr lang="en-US" altLang="zh-CN" dirty="0"/>
              <a:t>parkerzho2010@gmail.com</a:t>
            </a:r>
            <a:endParaRPr lang="zh-CN" altLang="en-US" dirty="0"/>
          </a:p>
        </p:txBody>
      </p:sp>
    </p:spTree>
    <p:extLst>
      <p:ext uri="{BB962C8B-B14F-4D97-AF65-F5344CB8AC3E}">
        <p14:creationId xmlns:p14="http://schemas.microsoft.com/office/powerpoint/2010/main" val="9808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HTTP vs </a:t>
            </a:r>
            <a:r>
              <a:rPr lang="en-US" altLang="zh-CN" dirty="0" err="1" smtClean="0"/>
              <a:t>Websocket</a:t>
            </a:r>
            <a:endParaRPr lang="en-US" altLang="zh-CN" dirty="0"/>
          </a:p>
        </p:txBody>
      </p:sp>
      <p:sp>
        <p:nvSpPr>
          <p:cNvPr id="3" name="内容占位符 2"/>
          <p:cNvSpPr>
            <a:spLocks noGrp="1"/>
          </p:cNvSpPr>
          <p:nvPr>
            <p:ph idx="1"/>
          </p:nvPr>
        </p:nvSpPr>
        <p:spPr>
          <a:xfrm>
            <a:off x="395536" y="4797152"/>
            <a:ext cx="3779912" cy="1772816"/>
          </a:xfrm>
        </p:spPr>
        <p:txBody>
          <a:bodyPr/>
          <a:lstStyle/>
          <a:p>
            <a:r>
              <a:rPr lang="en-US" altLang="zh-CN" dirty="0" smtClean="0"/>
              <a:t>Latency</a:t>
            </a:r>
          </a:p>
          <a:p>
            <a:r>
              <a:rPr lang="en-US" altLang="zh-CN" dirty="0" smtClean="0"/>
              <a:t>More bandwidth</a:t>
            </a:r>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8856984" cy="3299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4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 vs </a:t>
            </a:r>
            <a:r>
              <a:rPr lang="en-US" altLang="zh-CN" dirty="0" err="1" smtClean="0"/>
              <a:t>Websocket</a:t>
            </a:r>
            <a:endParaRPr lang="en-US" altLang="zh-CN" dirty="0"/>
          </a:p>
        </p:txBody>
      </p:sp>
      <p:sp>
        <p:nvSpPr>
          <p:cNvPr id="4" name="内容占位符 2"/>
          <p:cNvSpPr txBox="1">
            <a:spLocks/>
          </p:cNvSpPr>
          <p:nvPr/>
        </p:nvSpPr>
        <p:spPr>
          <a:xfrm>
            <a:off x="346712" y="4521781"/>
            <a:ext cx="4264913" cy="15726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rgbClr val="FF0000"/>
                </a:solidFill>
              </a:rPr>
              <a:t>Real-time</a:t>
            </a:r>
          </a:p>
          <a:p>
            <a:r>
              <a:rPr lang="en-US" altLang="zh-CN" dirty="0" smtClean="0">
                <a:solidFill>
                  <a:srgbClr val="FF0000"/>
                </a:solidFill>
              </a:rPr>
              <a:t>Simple data frame</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196752"/>
            <a:ext cx="8670671"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20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Browser Support</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1806"/>
            <a:ext cx="9144000" cy="515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51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92444"/>
            <a:ext cx="7416824" cy="369332"/>
          </a:xfrm>
          <a:prstGeom prst="rect">
            <a:avLst/>
          </a:prstGeom>
        </p:spPr>
        <p:txBody>
          <a:bodyPr wrap="square">
            <a:spAutoFit/>
          </a:bodyPr>
          <a:lstStyle/>
          <a:p>
            <a:r>
              <a:rPr lang="en-US" altLang="zh-CN" b="1" dirty="0">
                <a:hlinkClick r:id="rId2"/>
              </a:rPr>
              <a:t>The </a:t>
            </a:r>
            <a:r>
              <a:rPr lang="en-US" altLang="zh-CN" b="1" dirty="0" err="1">
                <a:hlinkClick r:id="rId2"/>
              </a:rPr>
              <a:t>WebSocket</a:t>
            </a:r>
            <a:r>
              <a:rPr lang="en-US" altLang="zh-CN" b="1" dirty="0">
                <a:hlinkClick r:id="rId2"/>
              </a:rPr>
              <a:t> protocol draft-ietf-hybi-thewebsocketprotocol-17</a:t>
            </a:r>
            <a:endParaRPr lang="en-US" altLang="zh-CN" b="1" dirty="0"/>
          </a:p>
        </p:txBody>
      </p:sp>
      <p:sp>
        <p:nvSpPr>
          <p:cNvPr id="5" name="TextBox 4"/>
          <p:cNvSpPr txBox="1"/>
          <p:nvPr/>
        </p:nvSpPr>
        <p:spPr>
          <a:xfrm>
            <a:off x="539552" y="423113"/>
            <a:ext cx="1676485" cy="461665"/>
          </a:xfrm>
          <a:prstGeom prst="rect">
            <a:avLst/>
          </a:prstGeom>
          <a:noFill/>
        </p:spPr>
        <p:txBody>
          <a:bodyPr wrap="none" rtlCol="0">
            <a:spAutoFit/>
          </a:bodyPr>
          <a:lstStyle/>
          <a:p>
            <a:r>
              <a:rPr lang="en-US" altLang="zh-CN" sz="2400" dirty="0" smtClean="0"/>
              <a:t>References</a:t>
            </a:r>
            <a:r>
              <a:rPr lang="en-US" altLang="zh-CN" dirty="0" smtClean="0"/>
              <a:t>: </a:t>
            </a:r>
            <a:endParaRPr lang="zh-CN" altLang="en-US" dirty="0"/>
          </a:p>
        </p:txBody>
      </p:sp>
      <p:sp>
        <p:nvSpPr>
          <p:cNvPr id="6" name="矩形 5"/>
          <p:cNvSpPr/>
          <p:nvPr/>
        </p:nvSpPr>
        <p:spPr>
          <a:xfrm>
            <a:off x="579884" y="1556792"/>
            <a:ext cx="6224364" cy="369332"/>
          </a:xfrm>
          <a:prstGeom prst="rect">
            <a:avLst/>
          </a:prstGeom>
        </p:spPr>
        <p:txBody>
          <a:bodyPr wrap="square">
            <a:spAutoFit/>
          </a:bodyPr>
          <a:lstStyle/>
          <a:p>
            <a:r>
              <a:rPr lang="en-US" altLang="zh-CN" b="1" dirty="0">
                <a:hlinkClick r:id="rId3"/>
              </a:rPr>
              <a:t>(W3C)The </a:t>
            </a:r>
            <a:r>
              <a:rPr lang="en-US" altLang="zh-CN" b="1" dirty="0" err="1">
                <a:hlinkClick r:id="rId3"/>
              </a:rPr>
              <a:t>WebSocket</a:t>
            </a:r>
            <a:r>
              <a:rPr lang="en-US" altLang="zh-CN" b="1" dirty="0">
                <a:hlinkClick r:id="rId3"/>
              </a:rPr>
              <a:t> API</a:t>
            </a:r>
            <a:endParaRPr lang="zh-CN" altLang="en-US" b="1" dirty="0"/>
          </a:p>
        </p:txBody>
      </p:sp>
    </p:spTree>
    <p:extLst>
      <p:ext uri="{BB962C8B-B14F-4D97-AF65-F5344CB8AC3E}">
        <p14:creationId xmlns:p14="http://schemas.microsoft.com/office/powerpoint/2010/main" val="358003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Not HTTP?</a:t>
            </a:r>
            <a:endParaRPr lang="zh-CN" altLang="en-US" dirty="0"/>
          </a:p>
        </p:txBody>
      </p:sp>
      <p:sp>
        <p:nvSpPr>
          <p:cNvPr id="3" name="内容占位符 2"/>
          <p:cNvSpPr>
            <a:spLocks noGrp="1"/>
          </p:cNvSpPr>
          <p:nvPr>
            <p:ph idx="1"/>
          </p:nvPr>
        </p:nvSpPr>
        <p:spPr/>
        <p:txBody>
          <a:bodyPr/>
          <a:lstStyle/>
          <a:p>
            <a:r>
              <a:rPr lang="en-US" altLang="zh-CN" dirty="0" smtClean="0"/>
              <a:t>HTTP is </a:t>
            </a:r>
            <a:r>
              <a:rPr lang="en-US" altLang="zh-CN" dirty="0" smtClean="0">
                <a:solidFill>
                  <a:srgbClr val="FF0000"/>
                </a:solidFill>
              </a:rPr>
              <a:t>not duplex</a:t>
            </a:r>
            <a:r>
              <a:rPr lang="en-US" altLang="zh-CN" dirty="0" smtClean="0"/>
              <a:t>, each response from server must have a corresponding request from client(browser)</a:t>
            </a:r>
          </a:p>
          <a:p>
            <a:r>
              <a:rPr lang="en-US" altLang="zh-CN" dirty="0" smtClean="0"/>
              <a:t>HTTP can not support Real-time </a:t>
            </a:r>
            <a:r>
              <a:rPr lang="en-US" altLang="zh-CN" dirty="0" smtClean="0"/>
              <a:t>application(monitor\chat\stock</a:t>
            </a:r>
            <a:r>
              <a:rPr lang="en-US" altLang="zh-CN" dirty="0" smtClean="0"/>
              <a:t>)</a:t>
            </a:r>
          </a:p>
          <a:p>
            <a:r>
              <a:rPr lang="en-US" altLang="zh-CN" dirty="0" err="1" smtClean="0"/>
              <a:t>ajax</a:t>
            </a:r>
            <a:r>
              <a:rPr lang="en-US" altLang="zh-CN" dirty="0" smtClean="0"/>
              <a:t>-long-pulling and Comet are both waste server and </a:t>
            </a:r>
            <a:r>
              <a:rPr lang="en-US" altLang="zh-CN" dirty="0" smtClean="0"/>
              <a:t>bandwidth, </a:t>
            </a:r>
            <a:r>
              <a:rPr lang="en-US" altLang="zh-CN" dirty="0" smtClean="0"/>
              <a:t>and also have latency</a:t>
            </a:r>
            <a:endParaRPr lang="zh-CN" altLang="en-US" dirty="0"/>
          </a:p>
        </p:txBody>
      </p:sp>
    </p:spTree>
    <p:extLst>
      <p:ext uri="{BB962C8B-B14F-4D97-AF65-F5344CB8AC3E}">
        <p14:creationId xmlns:p14="http://schemas.microsoft.com/office/powerpoint/2010/main" val="428531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t>
            </a:r>
            <a:r>
              <a:rPr lang="en-US" altLang="zh-CN" dirty="0" err="1" smtClean="0"/>
              <a:t>WebSocket</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After create a </a:t>
            </a:r>
            <a:r>
              <a:rPr lang="en-US" altLang="zh-CN" dirty="0" smtClean="0"/>
              <a:t>connection, </a:t>
            </a:r>
            <a:r>
              <a:rPr lang="en-US" altLang="zh-CN" dirty="0" smtClean="0"/>
              <a:t>sever is able to send message to client at any time, in other words, client can </a:t>
            </a:r>
            <a:r>
              <a:rPr lang="en-US" altLang="zh-CN" dirty="0" smtClean="0"/>
              <a:t>listen </a:t>
            </a:r>
            <a:r>
              <a:rPr lang="en-US" altLang="zh-CN" dirty="0" smtClean="0"/>
              <a:t>the message from server, without any additional request. Same as client.</a:t>
            </a:r>
          </a:p>
          <a:p>
            <a:r>
              <a:rPr lang="en-US" altLang="zh-CN" dirty="0" smtClean="0"/>
              <a:t>Sounds like socket, but implemented in application layer.</a:t>
            </a:r>
            <a:endParaRPr lang="zh-CN" altLang="en-US" dirty="0"/>
          </a:p>
        </p:txBody>
      </p:sp>
    </p:spTree>
    <p:extLst>
      <p:ext uri="{BB962C8B-B14F-4D97-AF65-F5344CB8AC3E}">
        <p14:creationId xmlns:p14="http://schemas.microsoft.com/office/powerpoint/2010/main" val="356943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Quick Example</a:t>
            </a:r>
            <a:endParaRPr lang="zh-CN" altLang="en-US" dirty="0"/>
          </a:p>
        </p:txBody>
      </p:sp>
      <p:sp>
        <p:nvSpPr>
          <p:cNvPr id="3" name="内容占位符 2"/>
          <p:cNvSpPr>
            <a:spLocks noGrp="1"/>
          </p:cNvSpPr>
          <p:nvPr>
            <p:ph idx="1"/>
          </p:nvPr>
        </p:nvSpPr>
        <p:spPr/>
        <p:txBody>
          <a:bodyPr/>
          <a:lstStyle/>
          <a:p>
            <a:r>
              <a:rPr lang="en-US" altLang="zh-CN" dirty="0" smtClean="0"/>
              <a:t>Chat </a:t>
            </a:r>
            <a:r>
              <a:rPr lang="en-US" altLang="zh-CN" dirty="0" smtClean="0"/>
              <a:t>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276872"/>
            <a:ext cx="7512923" cy="4325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739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WebSocket</a:t>
            </a:r>
            <a:r>
              <a:rPr lang="en-US" altLang="zh-CN" dirty="0" smtClean="0"/>
              <a:t> URI</a:t>
            </a:r>
            <a:endParaRPr lang="zh-CN" altLang="en-US" dirty="0"/>
          </a:p>
        </p:txBody>
      </p:sp>
      <p:sp>
        <p:nvSpPr>
          <p:cNvPr id="3" name="内容占位符 2"/>
          <p:cNvSpPr>
            <a:spLocks noGrp="1"/>
          </p:cNvSpPr>
          <p:nvPr>
            <p:ph idx="1"/>
          </p:nvPr>
        </p:nvSpPr>
        <p:spPr/>
        <p:txBody>
          <a:bodyPr/>
          <a:lstStyle/>
          <a:p>
            <a:r>
              <a:rPr lang="fr-FR" altLang="zh-CN" dirty="0"/>
              <a:t>ws-URI = "ws:" "//" host [ ":" port ] path [ "?" query </a:t>
            </a:r>
            <a:r>
              <a:rPr lang="fr-FR" altLang="zh-CN" dirty="0" smtClean="0"/>
              <a:t>]</a:t>
            </a:r>
          </a:p>
          <a:p>
            <a:r>
              <a:rPr lang="en-US" altLang="zh-CN" dirty="0" err="1"/>
              <a:t>wss</a:t>
            </a:r>
            <a:r>
              <a:rPr lang="en-US" altLang="zh-CN" dirty="0"/>
              <a:t>-URI = "</a:t>
            </a:r>
            <a:r>
              <a:rPr lang="en-US" altLang="zh-CN" dirty="0" err="1"/>
              <a:t>wss</a:t>
            </a:r>
            <a:r>
              <a:rPr lang="en-US" altLang="zh-CN" dirty="0"/>
              <a:t>:" "//" host [ ":" port ] path [ "?" query ]</a:t>
            </a:r>
            <a:endParaRPr lang="zh-CN" altLang="en-US" dirty="0"/>
          </a:p>
        </p:txBody>
      </p:sp>
    </p:spTree>
    <p:extLst>
      <p:ext uri="{BB962C8B-B14F-4D97-AF65-F5344CB8AC3E}">
        <p14:creationId xmlns:p14="http://schemas.microsoft.com/office/powerpoint/2010/main" val="136422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Handshake</a:t>
            </a:r>
            <a:endParaRPr lang="zh-CN" altLang="en-US" dirty="0"/>
          </a:p>
        </p:txBody>
      </p:sp>
      <p:sp>
        <p:nvSpPr>
          <p:cNvPr id="6" name="矩形 5"/>
          <p:cNvSpPr/>
          <p:nvPr/>
        </p:nvSpPr>
        <p:spPr>
          <a:xfrm>
            <a:off x="683568" y="1628800"/>
            <a:ext cx="8064896"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GET /chat HTTP/1.1 </a:t>
            </a:r>
          </a:p>
          <a:p>
            <a:r>
              <a:rPr lang="en-US" altLang="zh-CN" dirty="0"/>
              <a:t>Host: example.com </a:t>
            </a:r>
          </a:p>
          <a:p>
            <a:r>
              <a:rPr lang="en-US" altLang="zh-CN" dirty="0">
                <a:solidFill>
                  <a:srgbClr val="FF0000"/>
                </a:solidFill>
              </a:rPr>
              <a:t>Connection: Upgrade </a:t>
            </a:r>
          </a:p>
          <a:p>
            <a:r>
              <a:rPr lang="en-US" altLang="zh-CN" dirty="0">
                <a:solidFill>
                  <a:srgbClr val="FF0000"/>
                </a:solidFill>
              </a:rPr>
              <a:t>Sec-</a:t>
            </a:r>
            <a:r>
              <a:rPr lang="en-US" altLang="zh-CN" dirty="0" err="1">
                <a:solidFill>
                  <a:srgbClr val="FF0000"/>
                </a:solidFill>
              </a:rPr>
              <a:t>WebSocket</a:t>
            </a:r>
            <a:r>
              <a:rPr lang="en-US" altLang="zh-CN" dirty="0">
                <a:solidFill>
                  <a:srgbClr val="FF0000"/>
                </a:solidFill>
              </a:rPr>
              <a:t>-Protocol: sample </a:t>
            </a:r>
          </a:p>
          <a:p>
            <a:r>
              <a:rPr lang="en-US" altLang="zh-CN" dirty="0">
                <a:solidFill>
                  <a:srgbClr val="FF0000"/>
                </a:solidFill>
              </a:rPr>
              <a:t>Upgrade: </a:t>
            </a:r>
            <a:r>
              <a:rPr lang="en-US" altLang="zh-CN" dirty="0" err="1">
                <a:solidFill>
                  <a:srgbClr val="FF0000"/>
                </a:solidFill>
              </a:rPr>
              <a:t>websocket</a:t>
            </a:r>
            <a:r>
              <a:rPr lang="en-US" altLang="zh-CN" dirty="0">
                <a:solidFill>
                  <a:srgbClr val="FF0000"/>
                </a:solidFill>
              </a:rPr>
              <a:t> </a:t>
            </a:r>
          </a:p>
          <a:p>
            <a:r>
              <a:rPr lang="en-US" altLang="zh-CN" dirty="0">
                <a:solidFill>
                  <a:srgbClr val="FF0000"/>
                </a:solidFill>
              </a:rPr>
              <a:t>Sec-</a:t>
            </a:r>
            <a:r>
              <a:rPr lang="en-US" altLang="zh-CN" dirty="0" err="1">
                <a:solidFill>
                  <a:srgbClr val="FF0000"/>
                </a:solidFill>
              </a:rPr>
              <a:t>WebSocket</a:t>
            </a:r>
            <a:r>
              <a:rPr lang="en-US" altLang="zh-CN" dirty="0">
                <a:solidFill>
                  <a:srgbClr val="FF0000"/>
                </a:solidFill>
              </a:rPr>
              <a:t>-Version: 13 </a:t>
            </a:r>
          </a:p>
          <a:p>
            <a:r>
              <a:rPr lang="en-US" altLang="zh-CN" dirty="0">
                <a:solidFill>
                  <a:srgbClr val="FF0000"/>
                </a:solidFill>
              </a:rPr>
              <a:t>Sec-</a:t>
            </a:r>
            <a:r>
              <a:rPr lang="en-US" altLang="zh-CN" dirty="0" err="1">
                <a:solidFill>
                  <a:srgbClr val="FF0000"/>
                </a:solidFill>
              </a:rPr>
              <a:t>WebSocket</a:t>
            </a:r>
            <a:r>
              <a:rPr lang="en-US" altLang="zh-CN" dirty="0">
                <a:solidFill>
                  <a:srgbClr val="FF0000"/>
                </a:solidFill>
              </a:rPr>
              <a:t>-Key: 7cxQRnWs91xJW9T0QLSuVQ== </a:t>
            </a:r>
          </a:p>
          <a:p>
            <a:r>
              <a:rPr lang="en-US" altLang="zh-CN" dirty="0"/>
              <a:t>Origin: http://example.com </a:t>
            </a:r>
            <a:endParaRPr lang="zh-CN" altLang="en-US" dirty="0"/>
          </a:p>
        </p:txBody>
      </p:sp>
      <p:sp>
        <p:nvSpPr>
          <p:cNvPr id="8" name="矩形 7"/>
          <p:cNvSpPr/>
          <p:nvPr/>
        </p:nvSpPr>
        <p:spPr>
          <a:xfrm>
            <a:off x="683568" y="4306163"/>
            <a:ext cx="8064896"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HTTP/1.1 101 </a:t>
            </a:r>
            <a:r>
              <a:rPr lang="en-US" altLang="zh-CN" dirty="0" err="1"/>
              <a:t>WebSocket</a:t>
            </a:r>
            <a:r>
              <a:rPr lang="en-US" altLang="zh-CN" dirty="0"/>
              <a:t> Protocol Handshake </a:t>
            </a:r>
          </a:p>
          <a:p>
            <a:r>
              <a:rPr lang="en-US" altLang="zh-CN" dirty="0"/>
              <a:t>Upgrade: </a:t>
            </a:r>
            <a:r>
              <a:rPr lang="en-US" altLang="zh-CN" dirty="0" err="1"/>
              <a:t>websocket</a:t>
            </a:r>
            <a:r>
              <a:rPr lang="en-US" altLang="zh-CN" dirty="0"/>
              <a:t> </a:t>
            </a:r>
          </a:p>
          <a:p>
            <a:r>
              <a:rPr lang="en-US" altLang="zh-CN" dirty="0"/>
              <a:t>Connection: Upgrade </a:t>
            </a:r>
          </a:p>
          <a:p>
            <a:r>
              <a:rPr lang="en-US" altLang="zh-CN" dirty="0"/>
              <a:t>Sec-</a:t>
            </a:r>
            <a:r>
              <a:rPr lang="en-US" altLang="zh-CN" dirty="0" err="1"/>
              <a:t>WebSocket</a:t>
            </a:r>
            <a:r>
              <a:rPr lang="en-US" altLang="zh-CN" dirty="0"/>
              <a:t>-Accept: 7cxQRnWs91xJW9T0QLSuVQ== </a:t>
            </a:r>
          </a:p>
          <a:p>
            <a:r>
              <a:rPr lang="en-US" altLang="zh-CN" dirty="0" err="1"/>
              <a:t>WebSocket</a:t>
            </a:r>
            <a:r>
              <a:rPr lang="en-US" altLang="zh-CN" dirty="0"/>
              <a:t>-Protocol: sample </a:t>
            </a:r>
            <a:endParaRPr lang="zh-CN" altLang="en-US" dirty="0"/>
          </a:p>
        </p:txBody>
      </p:sp>
      <p:sp>
        <p:nvSpPr>
          <p:cNvPr id="9" name="矩形 8"/>
          <p:cNvSpPr/>
          <p:nvPr/>
        </p:nvSpPr>
        <p:spPr>
          <a:xfrm>
            <a:off x="683568" y="4306163"/>
            <a:ext cx="4536504" cy="353967"/>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142047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Frame</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96" y="1268760"/>
            <a:ext cx="8247063"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91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WebSocket</a:t>
            </a:r>
            <a:r>
              <a:rPr lang="en-US" altLang="zh-CN" dirty="0" smtClean="0"/>
              <a:t> Interface</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144000" cy="5749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75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 Example</a:t>
            </a:r>
            <a:endParaRPr lang="zh-CN" altLang="en-US" dirty="0"/>
          </a:p>
        </p:txBody>
      </p:sp>
      <p:sp>
        <p:nvSpPr>
          <p:cNvPr id="3" name="内容占位符 2"/>
          <p:cNvSpPr>
            <a:spLocks noGrp="1"/>
          </p:cNvSpPr>
          <p:nvPr>
            <p:ph idx="1"/>
          </p:nvPr>
        </p:nvSpPr>
        <p:spPr/>
        <p:txBody>
          <a:bodyPr/>
          <a:lstStyle/>
          <a:p>
            <a:r>
              <a:rPr lang="en-US" altLang="zh-CN" dirty="0" smtClean="0"/>
              <a:t>See how to write a simple </a:t>
            </a:r>
            <a:r>
              <a:rPr lang="en-US" altLang="zh-CN" dirty="0" err="1" smtClean="0"/>
              <a:t>websocket</a:t>
            </a:r>
            <a:r>
              <a:rPr lang="en-US" altLang="zh-CN" dirty="0" smtClean="0"/>
              <a:t> server </a:t>
            </a:r>
            <a:r>
              <a:rPr lang="en-US" altLang="zh-CN" dirty="0"/>
              <a:t>using </a:t>
            </a:r>
            <a:r>
              <a:rPr lang="en-US" altLang="zh-CN" dirty="0" smtClean="0"/>
              <a:t>python(</a:t>
            </a:r>
            <a:r>
              <a:rPr lang="en-US" altLang="zh-CN" dirty="0" err="1" smtClean="0"/>
              <a:t>asyncore</a:t>
            </a:r>
            <a:r>
              <a:rPr lang="en-US" altLang="zh-CN" dirty="0" smtClean="0"/>
              <a:t>)</a:t>
            </a:r>
          </a:p>
          <a:p>
            <a:r>
              <a:rPr lang="en-US" altLang="zh-CN" dirty="0" smtClean="0"/>
              <a:t>See how to use </a:t>
            </a:r>
            <a:r>
              <a:rPr lang="en-US" altLang="zh-CN" dirty="0" err="1" smtClean="0"/>
              <a:t>websocket</a:t>
            </a:r>
            <a:r>
              <a:rPr lang="en-US" altLang="zh-CN" dirty="0" smtClean="0"/>
              <a:t> interface in </a:t>
            </a:r>
            <a:r>
              <a:rPr lang="en-US" altLang="zh-CN" dirty="0" err="1" smtClean="0"/>
              <a:t>javascript</a:t>
            </a:r>
            <a:r>
              <a:rPr lang="en-US" altLang="zh-CN" dirty="0" smtClean="0"/>
              <a:t> client</a:t>
            </a:r>
            <a:endParaRPr lang="zh-CN" altLang="en-US" dirty="0"/>
          </a:p>
        </p:txBody>
      </p:sp>
    </p:spTree>
    <p:extLst>
      <p:ext uri="{BB962C8B-B14F-4D97-AF65-F5344CB8AC3E}">
        <p14:creationId xmlns:p14="http://schemas.microsoft.com/office/powerpoint/2010/main" val="30272892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351</Words>
  <Application>Microsoft Office PowerPoint</Application>
  <PresentationFormat>全屏显示(4:3)</PresentationFormat>
  <Paragraphs>71</Paragraphs>
  <Slides>13</Slides>
  <Notes>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WebSocket</vt:lpstr>
      <vt:lpstr>Why Not HTTP?</vt:lpstr>
      <vt:lpstr>Why WebSocket?</vt:lpstr>
      <vt:lpstr>Quick Example</vt:lpstr>
      <vt:lpstr>WebSocket URI</vt:lpstr>
      <vt:lpstr>Handshake</vt:lpstr>
      <vt:lpstr>Data Frame</vt:lpstr>
      <vt:lpstr>WebSocket Interface</vt:lpstr>
      <vt:lpstr>Detail Example</vt:lpstr>
      <vt:lpstr>HTTP vs Websocket</vt:lpstr>
      <vt:lpstr>HTTP vs Websocket</vt:lpstr>
      <vt:lpstr>Browser Support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Parker</dc:creator>
  <cp:lastModifiedBy>Zhou Parker</cp:lastModifiedBy>
  <cp:revision>51</cp:revision>
  <dcterms:created xsi:type="dcterms:W3CDTF">2014-12-01T03:49:20Z</dcterms:created>
  <dcterms:modified xsi:type="dcterms:W3CDTF">2014-12-05T12:41:45Z</dcterms:modified>
</cp:coreProperties>
</file>