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77" r:id="rId4"/>
    <p:sldId id="259" r:id="rId5"/>
    <p:sldId id="261" r:id="rId6"/>
    <p:sldId id="262" r:id="rId7"/>
    <p:sldId id="263" r:id="rId8"/>
    <p:sldId id="264" r:id="rId9"/>
    <p:sldId id="268" r:id="rId10"/>
    <p:sldId id="271" r:id="rId11"/>
    <p:sldId id="269" r:id="rId12"/>
    <p:sldId id="270" r:id="rId13"/>
    <p:sldId id="272" r:id="rId14"/>
    <p:sldId id="274" r:id="rId15"/>
    <p:sldId id="275" r:id="rId16"/>
    <p:sldId id="266" r:id="rId17"/>
    <p:sldId id="276" r:id="rId18"/>
    <p:sldId id="273" r:id="rId19"/>
    <p:sldId id="260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7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D9B02-6ED5-41E6-9A36-5661B1DCAC4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5D51-C23E-45A3-9EF1-537084229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Sample</a:t>
            </a:r>
          </a:p>
          <a:p>
            <a:r>
              <a:rPr lang="en-US" altLang="zh-CN" dirty="0" smtClean="0"/>
              <a:t>Snake game</a:t>
            </a:r>
          </a:p>
          <a:p>
            <a:r>
              <a:rPr lang="en-US" altLang="zh-CN" dirty="0" err="1" smtClean="0"/>
              <a:t>Hmine</a:t>
            </a:r>
            <a:r>
              <a:rPr lang="en-US" altLang="zh-CN" dirty="0" smtClean="0"/>
              <a:t> game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gridWidth</a:t>
            </a:r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 has</a:t>
            </a:r>
            <a:r>
              <a:rPr lang="en-US" baseline="0" dirty="0" smtClean="0"/>
              <a:t> not been changed!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47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Event, can take </a:t>
            </a:r>
            <a:r>
              <a:rPr lang="en-US" smtClean="0"/>
              <a:t>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Specify</a:t>
            </a:r>
            <a:r>
              <a:rPr lang="en-US" altLang="zh-CN" baseline="0" dirty="0" smtClean="0"/>
              <a:t> how you want to fill shapes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Specify</a:t>
            </a:r>
            <a:r>
              <a:rPr lang="en-US" altLang="zh-CN" baseline="0" dirty="0" smtClean="0"/>
              <a:t> how you want to draw stroke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Specify</a:t>
            </a:r>
            <a:r>
              <a:rPr lang="en-US" altLang="zh-CN" baseline="0" dirty="0" smtClean="0"/>
              <a:t> the thickness of any line you draw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Canvas &amp; SVG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6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53816"/>
            <a:ext cx="5724128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gridWidth</a:t>
            </a:r>
            <a:r>
              <a:rPr lang="en-US" sz="2400" dirty="0"/>
              <a:t> = 100;</a:t>
            </a:r>
          </a:p>
          <a:p>
            <a:endParaRPr lang="en-US" sz="2400" dirty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canvas = </a:t>
            </a:r>
            <a:r>
              <a:rPr lang="en-US" sz="2400" dirty="0" err="1" smtClean="0"/>
              <a:t>document.getElementById</a:t>
            </a:r>
            <a:r>
              <a:rPr lang="en-US" sz="2400" dirty="0"/>
              <a:t>('</a:t>
            </a:r>
            <a:r>
              <a:rPr lang="en-US" sz="2400" dirty="0" err="1"/>
              <a:t>myCanvas</a:t>
            </a:r>
            <a:r>
              <a:rPr lang="en-US" sz="2400" dirty="0"/>
              <a:t>');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_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err="1"/>
              <a:t>canvas.getContext</a:t>
            </a:r>
            <a:r>
              <a:rPr lang="en-US" sz="2400" dirty="0"/>
              <a:t>('2d');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beginPath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strokeStyle</a:t>
            </a:r>
            <a:r>
              <a:rPr lang="en-US" sz="2400" dirty="0"/>
              <a:t>="#000000</a:t>
            </a:r>
            <a:r>
              <a:rPr lang="en-US" sz="2400" dirty="0" smtClean="0"/>
              <a:t>";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lineWidth</a:t>
            </a:r>
            <a:r>
              <a:rPr lang="en-US" sz="2400" dirty="0"/>
              <a:t> = </a:t>
            </a:r>
            <a:r>
              <a:rPr lang="en-US" sz="2400" dirty="0" err="1"/>
              <a:t>gridWidth</a:t>
            </a:r>
            <a:r>
              <a:rPr lang="en-US" sz="2400" dirty="0"/>
              <a:t> * 0.04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03599" cy="29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63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585532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_</a:t>
            </a:r>
            <a:r>
              <a:rPr lang="en-US" sz="2400" dirty="0" err="1" smtClean="0"/>
              <a:t>ctx.</a:t>
            </a:r>
            <a:r>
              <a:rPr lang="en-US" sz="2400" dirty="0" err="1" smtClean="0">
                <a:solidFill>
                  <a:srgbClr val="FF0000"/>
                </a:solidFill>
              </a:rPr>
              <a:t>moveTo</a:t>
            </a:r>
            <a:r>
              <a:rPr lang="en-US" sz="2400" dirty="0" smtClean="0"/>
              <a:t>(</a:t>
            </a:r>
            <a:r>
              <a:rPr lang="en-US" sz="2400" dirty="0" err="1" smtClean="0"/>
              <a:t>gridWidth</a:t>
            </a:r>
            <a:r>
              <a:rPr lang="en-US" sz="2400" dirty="0" smtClean="0"/>
              <a:t>/2,gridWidth/4);</a:t>
            </a:r>
          </a:p>
          <a:p>
            <a:r>
              <a:rPr lang="en-US" sz="2400" dirty="0" smtClean="0"/>
              <a:t>_</a:t>
            </a:r>
            <a:r>
              <a:rPr lang="en-US" sz="2400" dirty="0" err="1" smtClean="0"/>
              <a:t>ctx.</a:t>
            </a:r>
            <a:r>
              <a:rPr lang="en-US" sz="2400" dirty="0" err="1" smtClean="0">
                <a:solidFill>
                  <a:srgbClr val="FF0000"/>
                </a:solidFill>
              </a:rPr>
              <a:t>lineTo</a:t>
            </a:r>
            <a:r>
              <a:rPr lang="en-US" sz="2400" dirty="0" smtClean="0"/>
              <a:t>(</a:t>
            </a:r>
            <a:r>
              <a:rPr lang="en-US" sz="2400" dirty="0" err="1" smtClean="0"/>
              <a:t>gridWidth</a:t>
            </a:r>
            <a:r>
              <a:rPr lang="en-US" sz="2400" dirty="0" smtClean="0"/>
              <a:t>/2,gridWidth*0.75);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484784"/>
            <a:ext cx="29517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956376" y="2204864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0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607134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_</a:t>
            </a:r>
            <a:r>
              <a:rPr lang="en-US" sz="2000" dirty="0" err="1"/>
              <a:t>ctx.moveTo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/2,gridWidth/4);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/2,gridWidth*0.75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/2-gridWidth*0.1,gridWidth*0.75);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/2+gridWidth*0.1,gridWidth*0.75);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ctx.stroke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9508"/>
            <a:ext cx="2810208" cy="283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308304" y="36450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607134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fillStyle</a:t>
            </a:r>
            <a:r>
              <a:rPr lang="en-US" sz="2000" dirty="0"/>
              <a:t> = "#ff0000";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/2,gridWidth/4);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*0.75,gridWidth*0.375);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*0.5,gridWidth*0.5);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fill</a:t>
            </a:r>
            <a:r>
              <a:rPr lang="en-US" sz="2000" dirty="0"/>
              <a:t>();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076" y="1484784"/>
            <a:ext cx="2895923" cy="28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812360" y="213285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812360" y="2636912"/>
            <a:ext cx="720080" cy="281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</a:t>
            </a:r>
            <a:r>
              <a:rPr lang="en-US" altLang="zh-CN" dirty="0" smtClean="0"/>
              <a:t>Sate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700808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>
                <a:solidFill>
                  <a:srgbClr val="FF0000"/>
                </a:solidFill>
              </a:rPr>
              <a:t>drawingFlag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/>
              <a:t>gridWidth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_</a:t>
            </a:r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_</a:t>
            </a:r>
            <a:r>
              <a:rPr lang="en-US" dirty="0" err="1"/>
              <a:t>ctx.strokeStyle</a:t>
            </a:r>
            <a:r>
              <a:rPr lang="en-US" dirty="0"/>
              <a:t> = '#</a:t>
            </a:r>
            <a:r>
              <a:rPr lang="en-US" dirty="0" err="1"/>
              <a:t>cccccc</a:t>
            </a:r>
            <a:r>
              <a:rPr lang="en-US" dirty="0"/>
              <a:t>';</a:t>
            </a:r>
          </a:p>
          <a:p>
            <a:r>
              <a:rPr lang="en-US" dirty="0" smtClean="0"/>
              <a:t>  _</a:t>
            </a:r>
            <a:r>
              <a:rPr lang="en-US" dirty="0" err="1"/>
              <a:t>ctx.lineWidth</a:t>
            </a:r>
            <a:r>
              <a:rPr lang="en-US" dirty="0"/>
              <a:t> = 0.4;</a:t>
            </a:r>
          </a:p>
          <a:p>
            <a:r>
              <a:rPr lang="en-US" dirty="0" smtClean="0"/>
              <a:t>  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8906"/>
            <a:ext cx="291477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7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</a:t>
            </a:r>
            <a:r>
              <a:rPr lang="en-US" altLang="zh-CN" dirty="0" smtClean="0"/>
              <a:t>Sate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9204" y="1556792"/>
            <a:ext cx="4572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drawingFlag</a:t>
            </a:r>
            <a:r>
              <a:rPr lang="en-US" dirty="0"/>
              <a:t>(_</a:t>
            </a:r>
            <a:r>
              <a:rPr lang="en-US" dirty="0" err="1"/>
              <a:t>ctx,gridWidth</a:t>
            </a:r>
            <a:r>
              <a:rPr lang="en-US" dirty="0" smtClean="0"/>
              <a:t>){…}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gridWidth</a:t>
            </a:r>
            <a:r>
              <a:rPr lang="en-US" dirty="0">
                <a:solidFill>
                  <a:schemeClr val="tx1"/>
                </a:solidFill>
              </a:rPr>
              <a:t> = 400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canvas 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myCanvas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canvas.getContext</a:t>
            </a:r>
            <a:r>
              <a:rPr lang="en-US" dirty="0">
                <a:solidFill>
                  <a:schemeClr val="tx1"/>
                </a:solidFill>
              </a:rPr>
              <a:t>('2d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drawingFlag</a:t>
            </a:r>
            <a:r>
              <a:rPr lang="en-US" dirty="0">
                <a:solidFill>
                  <a:schemeClr val="tx1"/>
                </a:solidFill>
              </a:rPr>
              <a:t>(_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gridWidth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ctx.fillRect</a:t>
            </a:r>
            <a:r>
              <a:rPr lang="en-US" dirty="0"/>
              <a:t>(0,0,100,100);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36912"/>
            <a:ext cx="282856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94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</a:t>
            </a:r>
            <a:r>
              <a:rPr lang="en-US" altLang="zh-CN" dirty="0" smtClean="0"/>
              <a:t>Sate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possible to save </a:t>
            </a:r>
            <a:r>
              <a:rPr lang="en-US" altLang="zh-CN" dirty="0" smtClean="0"/>
              <a:t>drawing state</a:t>
            </a:r>
          </a:p>
          <a:p>
            <a:r>
              <a:rPr lang="en-US" altLang="zh-CN" dirty="0" smtClean="0"/>
              <a:t>Stack which is last-in, first-out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996952"/>
            <a:ext cx="45720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//save current settings</a:t>
            </a:r>
          </a:p>
          <a:p>
            <a:r>
              <a:rPr lang="en-US" sz="2400" dirty="0" err="1" smtClean="0"/>
              <a:t>ctx.save</a:t>
            </a:r>
            <a:r>
              <a:rPr lang="en-US" sz="2400" dirty="0"/>
              <a:t>();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//restore the last saved settings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err="1" smtClean="0"/>
              <a:t>ctx.restore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0342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</a:t>
            </a:r>
            <a:r>
              <a:rPr lang="en-US" altLang="zh-CN" dirty="0" smtClean="0"/>
              <a:t>Sate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88" y="1412776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>
                <a:solidFill>
                  <a:srgbClr val="FF0000"/>
                </a:solidFill>
              </a:rPr>
              <a:t>drawingFlag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/>
              <a:t>gridWidth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ctx.save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ctx.restore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860" y="3467834"/>
            <a:ext cx="4572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drawingFlag</a:t>
            </a:r>
            <a:r>
              <a:rPr lang="en-US" dirty="0"/>
              <a:t>(_</a:t>
            </a:r>
            <a:r>
              <a:rPr lang="en-US" dirty="0" err="1"/>
              <a:t>ctx,gridWidth</a:t>
            </a:r>
            <a:r>
              <a:rPr lang="en-US" dirty="0" smtClean="0"/>
              <a:t>){…}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gridWidth</a:t>
            </a:r>
            <a:r>
              <a:rPr lang="en-US" dirty="0">
                <a:solidFill>
                  <a:schemeClr val="tx1"/>
                </a:solidFill>
              </a:rPr>
              <a:t> = 400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canvas 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myCanvas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canvas.getContext</a:t>
            </a:r>
            <a:r>
              <a:rPr lang="en-US" dirty="0">
                <a:solidFill>
                  <a:schemeClr val="tx1"/>
                </a:solidFill>
              </a:rPr>
              <a:t>('2d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drawingFlag</a:t>
            </a:r>
            <a:r>
              <a:rPr lang="en-US" dirty="0">
                <a:solidFill>
                  <a:schemeClr val="tx1"/>
                </a:solidFill>
              </a:rPr>
              <a:t>(_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gridWidth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ctx.fillRect</a:t>
            </a:r>
            <a:r>
              <a:rPr lang="en-US" dirty="0"/>
              <a:t>(0,0,100,100);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9180"/>
            <a:ext cx="2864949" cy="285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96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 </a:t>
            </a:r>
            <a:r>
              <a:rPr lang="en-US" altLang="zh-CN" dirty="0"/>
              <a:t>object reference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484784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addColorStop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set the colors and stop positions in a gradient object</a:t>
            </a:r>
          </a:p>
          <a:p>
            <a:r>
              <a:rPr lang="en-US" dirty="0">
                <a:solidFill>
                  <a:srgbClr val="FF0000"/>
                </a:solidFill>
              </a:rPr>
              <a:t>arc()  </a:t>
            </a:r>
            <a:r>
              <a:rPr lang="en-US" dirty="0"/>
              <a:t>Method to create an arc/curve</a:t>
            </a:r>
          </a:p>
          <a:p>
            <a:r>
              <a:rPr lang="en-US" dirty="0" err="1">
                <a:solidFill>
                  <a:srgbClr val="FF0000"/>
                </a:solidFill>
              </a:rPr>
              <a:t>arcTo</a:t>
            </a:r>
            <a:r>
              <a:rPr lang="en-US" dirty="0">
                <a:solidFill>
                  <a:srgbClr val="FF0000"/>
                </a:solidFill>
              </a:rPr>
              <a:t>( )  </a:t>
            </a:r>
            <a:r>
              <a:rPr lang="en-US" dirty="0"/>
              <a:t>Method to create an arc/curve between two tangents</a:t>
            </a:r>
          </a:p>
          <a:p>
            <a:r>
              <a:rPr lang="en-US" dirty="0" err="1">
                <a:solidFill>
                  <a:srgbClr val="FF0000"/>
                </a:solidFill>
              </a:rPr>
              <a:t>beginPath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start a path or reset the current path</a:t>
            </a:r>
          </a:p>
          <a:p>
            <a:r>
              <a:rPr lang="en-US" dirty="0" err="1">
                <a:solidFill>
                  <a:srgbClr val="FF0000"/>
                </a:solidFill>
              </a:rPr>
              <a:t>bezierCurveTo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cubic </a:t>
            </a:r>
            <a:r>
              <a:rPr lang="en-US" dirty="0" err="1"/>
              <a:t>Bézier</a:t>
            </a:r>
            <a:r>
              <a:rPr lang="en-US" dirty="0"/>
              <a:t> curve</a:t>
            </a:r>
          </a:p>
          <a:p>
            <a:r>
              <a:rPr lang="en-US" dirty="0" err="1">
                <a:solidFill>
                  <a:srgbClr val="FF0000"/>
                </a:solidFill>
              </a:rPr>
              <a:t>clearRect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clear a given rectangle</a:t>
            </a:r>
          </a:p>
          <a:p>
            <a:r>
              <a:rPr lang="en-US" dirty="0">
                <a:solidFill>
                  <a:srgbClr val="FF0000"/>
                </a:solidFill>
              </a:rPr>
              <a:t>clip()  </a:t>
            </a:r>
            <a:r>
              <a:rPr lang="en-US" dirty="0"/>
              <a:t>Method to clip a region of any shape and size from the original canvas</a:t>
            </a:r>
          </a:p>
          <a:p>
            <a:r>
              <a:rPr lang="en-US" dirty="0" err="1">
                <a:solidFill>
                  <a:srgbClr val="FF0000"/>
                </a:solidFill>
              </a:rPr>
              <a:t>closePath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 smtClean="0"/>
              <a:t>Method to create a path from the current point back to the starting 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createImageData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new, blank </a:t>
            </a:r>
            <a:r>
              <a:rPr lang="en-US" dirty="0" err="1"/>
              <a:t>ImageData</a:t>
            </a:r>
            <a:r>
              <a:rPr lang="en-US" dirty="0"/>
              <a:t> object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createLinearGradient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 Method to create a linear gradient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createPattern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repeat a specified element in a specified direction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createRadialGradient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radial/circular gradient</a:t>
            </a:r>
          </a:p>
          <a:p>
            <a:r>
              <a:rPr lang="en-US" dirty="0"/>
              <a:t>data  Property that gets an </a:t>
            </a:r>
            <a:r>
              <a:rPr lang="en-US" dirty="0" err="1"/>
              <a:t>ImageData</a:t>
            </a:r>
            <a:r>
              <a:rPr lang="en-US" dirty="0"/>
              <a:t> object that contains the image data</a:t>
            </a:r>
          </a:p>
          <a:p>
            <a:r>
              <a:rPr lang="en-US" dirty="0" err="1">
                <a:solidFill>
                  <a:srgbClr val="FF0000"/>
                </a:solidFill>
              </a:rPr>
              <a:t>drawImage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draw an image, canvas, or video onto the </a:t>
            </a:r>
            <a:r>
              <a:rPr lang="en-US" dirty="0" smtClean="0"/>
              <a:t>canvas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39952" y="6469102"/>
            <a:ext cx="103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Page 460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24" y="6178605"/>
            <a:ext cx="539328" cy="65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09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Vector Graphics(SVG)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language by which to define graphics in XML</a:t>
            </a:r>
          </a:p>
          <a:p>
            <a:r>
              <a:rPr lang="en-US" altLang="zh-CN" dirty="0" smtClean="0"/>
              <a:t>The XML can be rendered by the browser by using &lt;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Can be created by image editor, and used in your web application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19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Story So Far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past, drawing on a webpage by using Adobe flash or Microsoft Silverlight</a:t>
            </a:r>
          </a:p>
          <a:p>
            <a:endParaRPr lang="en-US" altLang="zh-CN" dirty="0"/>
          </a:p>
        </p:txBody>
      </p:sp>
      <p:pic>
        <p:nvPicPr>
          <p:cNvPr id="1026" name="Picture 2" descr="http://i0.sinaimg.cn/gm/cr/2010/1015/10315404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58" y="3068960"/>
            <a:ext cx="2857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xapcn.com/uploads/allimg/130301/1_130301140809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72899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799"/>
            <a:ext cx="77048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width="500" height="300"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 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195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 </a:t>
            </a:r>
            <a:r>
              <a:rPr lang="en-US" altLang="zh-CN" dirty="0" smtClean="0"/>
              <a:t>rectangle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28799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width="500" height="300"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 </a:t>
            </a:r>
          </a:p>
          <a:p>
            <a:r>
              <a:rPr lang="en-US" sz="2400" dirty="0" smtClean="0"/>
              <a:t>  &lt;</a:t>
            </a:r>
            <a:r>
              <a:rPr lang="en-US" sz="2400" dirty="0" err="1">
                <a:solidFill>
                  <a:srgbClr val="FF0000"/>
                </a:solidFill>
              </a:rPr>
              <a:t>rect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="10" 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dirty="0"/>
              <a:t>="20" </a:t>
            </a:r>
            <a:r>
              <a:rPr lang="en-US" sz="2400" dirty="0">
                <a:solidFill>
                  <a:srgbClr val="FF0000"/>
                </a:solidFill>
              </a:rPr>
              <a:t>width</a:t>
            </a:r>
            <a:r>
              <a:rPr lang="en-US" sz="2400" dirty="0"/>
              <a:t>="100" </a:t>
            </a:r>
            <a:r>
              <a:rPr lang="en-US" sz="2400" dirty="0">
                <a:solidFill>
                  <a:srgbClr val="FF0000"/>
                </a:solidFill>
              </a:rPr>
              <a:t>height</a:t>
            </a:r>
            <a:r>
              <a:rPr lang="en-US" sz="2400" dirty="0"/>
              <a:t>="80" </a:t>
            </a:r>
            <a:r>
              <a:rPr lang="en-US" sz="2400" dirty="0">
                <a:solidFill>
                  <a:srgbClr val="FF0000"/>
                </a:solidFill>
              </a:rPr>
              <a:t>stroke</a:t>
            </a:r>
            <a:r>
              <a:rPr lang="en-US" sz="2400" dirty="0"/>
              <a:t>="red" </a:t>
            </a:r>
            <a:r>
              <a:rPr lang="en-US" sz="2400" dirty="0">
                <a:solidFill>
                  <a:srgbClr val="FF0000"/>
                </a:solidFill>
              </a:rPr>
              <a:t>fill</a:t>
            </a:r>
            <a:r>
              <a:rPr lang="en-US" sz="2400" dirty="0"/>
              <a:t>="#ccc" /&gt;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1"/>
            <a:ext cx="16573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211960" y="350100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M8,15 L12,15" stroke="#000"&gt;&lt;/path&gt;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L15,7.5 L10,10" fill="#f00"&gt;&lt;/path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65104"/>
            <a:ext cx="1066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10,5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10,15" </a:t>
            </a:r>
            <a:r>
              <a:rPr lang="en-US" sz="2400" dirty="0"/>
              <a:t>stroke="#000"&gt;&lt;/path&gt;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13" y="4509120"/>
            <a:ext cx="742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247510"/>
            <a:ext cx="333504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_</a:t>
            </a:r>
            <a:r>
              <a:rPr lang="en-US" sz="1400" dirty="0" err="1" smtClean="0"/>
              <a:t>ctx.</a:t>
            </a:r>
            <a:r>
              <a:rPr lang="en-US" sz="1400" dirty="0" err="1" smtClean="0">
                <a:solidFill>
                  <a:srgbClr val="FF0000"/>
                </a:solidFill>
              </a:rPr>
              <a:t>moveTo</a:t>
            </a:r>
            <a:r>
              <a:rPr lang="en-US" sz="1400" dirty="0" smtClean="0"/>
              <a:t>(</a:t>
            </a:r>
            <a:r>
              <a:rPr lang="en-US" sz="1400" dirty="0" err="1" smtClean="0"/>
              <a:t>gridWidth</a:t>
            </a:r>
            <a:r>
              <a:rPr lang="en-US" sz="1400" dirty="0" smtClean="0"/>
              <a:t>/2,gridWidth/4);</a:t>
            </a:r>
          </a:p>
          <a:p>
            <a:r>
              <a:rPr lang="en-US" sz="1400" dirty="0" smtClean="0"/>
              <a:t>_</a:t>
            </a:r>
            <a:r>
              <a:rPr lang="en-US" sz="1400" dirty="0" err="1" smtClean="0"/>
              <a:t>ctx.</a:t>
            </a:r>
            <a:r>
              <a:rPr lang="en-US" sz="1400" dirty="0" err="1" smtClean="0">
                <a:solidFill>
                  <a:srgbClr val="FF0000"/>
                </a:solidFill>
              </a:rPr>
              <a:t>lineTo</a:t>
            </a:r>
            <a:r>
              <a:rPr lang="en-US" sz="1400" dirty="0" smtClean="0"/>
              <a:t>(</a:t>
            </a:r>
            <a:r>
              <a:rPr lang="en-US" sz="1400" dirty="0" err="1" smtClean="0"/>
              <a:t>gridWidth</a:t>
            </a:r>
            <a:r>
              <a:rPr lang="en-US" sz="1400" dirty="0" smtClean="0"/>
              <a:t>/2,gridWidth*0.75);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561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</a:t>
            </a:r>
            <a:r>
              <a:rPr lang="en-US" sz="2400" dirty="0">
                <a:solidFill>
                  <a:srgbClr val="FF0000"/>
                </a:solidFill>
              </a:rPr>
              <a:t>M8,15 L12,15</a:t>
            </a:r>
            <a:r>
              <a:rPr lang="en-US" sz="2400" dirty="0"/>
              <a:t>" stroke="#000"&gt;&lt;/path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75" y="4509119"/>
            <a:ext cx="8096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4235762"/>
            <a:ext cx="39239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moveTo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/2-gridWidth*0.1,gridWidth*0.75);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/2+gridWidth*0.1,gridWidth*0.75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2478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</a:t>
            </a:r>
            <a:r>
              <a:rPr lang="en-US" sz="2400" dirty="0">
                <a:solidFill>
                  <a:schemeClr val="tx1"/>
                </a:solidFill>
              </a:rPr>
              <a:t>M8,15 L12,15</a:t>
            </a:r>
            <a:r>
              <a:rPr lang="en-US" sz="2400" dirty="0"/>
              <a:t>" stroke="#000"&gt;&lt;/path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</a:t>
            </a:r>
            <a:r>
              <a:rPr lang="en-US" sz="2400" dirty="0">
                <a:solidFill>
                  <a:srgbClr val="FF0000"/>
                </a:solidFill>
              </a:rPr>
              <a:t>M10,5 L15,7.5 L10,10</a:t>
            </a:r>
            <a:r>
              <a:rPr lang="en-US" sz="2400" dirty="0"/>
              <a:t>" </a:t>
            </a:r>
            <a:r>
              <a:rPr lang="en-US" sz="2400" dirty="0">
                <a:solidFill>
                  <a:srgbClr val="FF0000"/>
                </a:solidFill>
              </a:rPr>
              <a:t>fill</a:t>
            </a:r>
            <a:r>
              <a:rPr lang="en-US" sz="2400" dirty="0"/>
              <a:t>="#f00"&gt;&lt;/path&gt;</a:t>
            </a:r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88" y="4581128"/>
            <a:ext cx="838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235762"/>
            <a:ext cx="39239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fillStyle</a:t>
            </a:r>
            <a:r>
              <a:rPr lang="en-US" sz="1400" dirty="0"/>
              <a:t> = "#ff0000";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moveTo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/2,gridWidth/4);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*0.75,gridWidth*0.375);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*0.5,gridWidth*0.5);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762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</a:t>
            </a:r>
            <a:r>
              <a:rPr lang="en-US" sz="2400" dirty="0">
                <a:solidFill>
                  <a:srgbClr val="FF0000"/>
                </a:solidFill>
              </a:rPr>
              <a:t>800</a:t>
            </a:r>
            <a:r>
              <a:rPr lang="en-US" sz="2400" dirty="0"/>
              <a:t>" height="</a:t>
            </a:r>
            <a:r>
              <a:rPr lang="en-US" sz="2400" dirty="0">
                <a:solidFill>
                  <a:srgbClr val="FF0000"/>
                </a:solidFill>
              </a:rPr>
              <a:t>600</a:t>
            </a:r>
            <a:r>
              <a:rPr lang="en-US" sz="2400" dirty="0"/>
              <a:t>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 &lt;path d="M10,5 L10,15 M8,15 L12,15" stroke="#000"&gt;&lt;/path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&lt;</a:t>
            </a:r>
            <a:r>
              <a:rPr lang="en-US" sz="2400" dirty="0">
                <a:solidFill>
                  <a:schemeClr val="tx1"/>
                </a:solidFill>
              </a:rPr>
              <a:t>path d="M10,5 L15,7.5 L10,10" fill="#f00"&gt;&lt;/path&gt;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94" y="3212976"/>
            <a:ext cx="4351412" cy="33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195736" y="3054444"/>
            <a:ext cx="576064" cy="5905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04138" y="64818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47706" y="455117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81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height="300" </a:t>
            </a:r>
            <a:r>
              <a:rPr lang="en-US" dirty="0" smtClean="0"/>
              <a:t>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47" y="2780928"/>
            <a:ext cx="39338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96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height="300" </a:t>
            </a:r>
            <a:r>
              <a:rPr lang="en-US" dirty="0" smtClean="0"/>
              <a:t>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2868136"/>
            <a:ext cx="21394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viewBox</a:t>
            </a:r>
            <a:r>
              <a:rPr lang="en-US" dirty="0"/>
              <a:t>="0,0,40,30"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79712" y="1628800"/>
            <a:ext cx="1008112" cy="123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68136"/>
            <a:ext cx="39052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2414184" y="2757512"/>
            <a:ext cx="717656" cy="7357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</a:t>
            </a:r>
            <a:r>
              <a:rPr lang="en-US" dirty="0" smtClean="0"/>
              <a:t>300“ </a:t>
            </a:r>
            <a:r>
              <a:rPr lang="en-US" dirty="0" err="1" smtClean="0">
                <a:solidFill>
                  <a:schemeClr val="accent1"/>
                </a:solidFill>
              </a:rPr>
              <a:t>viewBox</a:t>
            </a:r>
            <a:r>
              <a:rPr lang="en-US" dirty="0">
                <a:solidFill>
                  <a:schemeClr val="accent1"/>
                </a:solidFill>
              </a:rPr>
              <a:t>="0,0,40,30"</a:t>
            </a:r>
          </a:p>
          <a:p>
            <a:r>
              <a:rPr lang="en-US" dirty="0" smtClean="0"/>
              <a:t> 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3" name="2014-08-27_105046-viewbo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11760" y="2924944"/>
            <a:ext cx="3838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&lt;canvas&gt;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Draw rectangle</a:t>
            </a:r>
          </a:p>
          <a:p>
            <a:pPr lvl="1"/>
            <a:r>
              <a:rPr lang="en-US" dirty="0" smtClean="0"/>
              <a:t>Drawing State</a:t>
            </a:r>
          </a:p>
          <a:p>
            <a:pPr lvl="1"/>
            <a:r>
              <a:rPr lang="en-US" dirty="0" smtClean="0"/>
              <a:t>Draw by Path</a:t>
            </a:r>
          </a:p>
          <a:p>
            <a:pPr lvl="1"/>
            <a:r>
              <a:rPr lang="en-US" dirty="0" smtClean="0"/>
              <a:t>Save Drawing State</a:t>
            </a:r>
          </a:p>
          <a:p>
            <a:pPr lvl="1"/>
            <a:r>
              <a:rPr lang="en-US" altLang="zh-CN" dirty="0"/>
              <a:t>Context object </a:t>
            </a:r>
            <a:r>
              <a:rPr lang="en-US" altLang="zh-CN" dirty="0" smtClean="0"/>
              <a:t>reference</a:t>
            </a:r>
          </a:p>
          <a:p>
            <a:r>
              <a:rPr lang="en-US" dirty="0" smtClean="0"/>
              <a:t>SVG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svg</a:t>
            </a:r>
            <a:endParaRPr lang="en-US" dirty="0" smtClean="0"/>
          </a:p>
          <a:p>
            <a:pPr lvl="1"/>
            <a:r>
              <a:rPr lang="en-US" dirty="0" smtClean="0"/>
              <a:t>Draw rectangle</a:t>
            </a:r>
          </a:p>
          <a:p>
            <a:pPr lvl="1"/>
            <a:r>
              <a:rPr lang="en-US" dirty="0" err="1" smtClean="0"/>
              <a:t>Svg</a:t>
            </a:r>
            <a:r>
              <a:rPr lang="en-US" dirty="0" smtClean="0"/>
              <a:t> Path</a:t>
            </a:r>
          </a:p>
          <a:p>
            <a:pPr lvl="1"/>
            <a:r>
              <a:rPr lang="en-US" dirty="0" smtClean="0"/>
              <a:t>Making SVG Scalable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width="800" height="600" </a:t>
            </a:r>
            <a:r>
              <a:rPr lang="en-US" dirty="0" err="1">
                <a:solidFill>
                  <a:schemeClr val="accent1"/>
                </a:solidFill>
              </a:rPr>
              <a:t>viewBox</a:t>
            </a:r>
            <a:r>
              <a:rPr lang="en-US" dirty="0">
                <a:solidFill>
                  <a:schemeClr val="accent1"/>
                </a:solidFill>
              </a:rPr>
              <a:t>="0,0,20,20" </a:t>
            </a:r>
            <a:r>
              <a:rPr lang="en-US" dirty="0" err="1"/>
              <a:t>xmlns</a:t>
            </a:r>
            <a:r>
              <a:rPr lang="en-US" dirty="0"/>
              <a:t>="http://www.w3.org/2000/svg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path d="M10,5 L10,15 M8,15 L12,15" stroke="#000"&gt;&lt;/path&gt;</a:t>
            </a:r>
          </a:p>
          <a:p>
            <a:r>
              <a:rPr lang="en-US" dirty="0" smtClean="0"/>
              <a:t>    &lt;</a:t>
            </a:r>
            <a:r>
              <a:rPr lang="en-US" dirty="0"/>
              <a:t>path d="M10,5 L15,7.5 L10,10" fill="#f00"&gt;&lt;/path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50" y="2941192"/>
            <a:ext cx="4367962" cy="329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47706" y="455117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138" y="64818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71873"/>
              </p:ext>
            </p:extLst>
          </p:nvPr>
        </p:nvGraphicFramePr>
        <p:xfrm>
          <a:off x="1547664" y="1628800"/>
          <a:ext cx="6096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</a:t>
                      </a:r>
                      <a:r>
                        <a:rPr lang="en-US" baseline="0" dirty="0" smtClean="0"/>
                        <a:t> with mouse event by yourself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DOM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 you to drawing with </a:t>
            </a:r>
            <a:r>
              <a:rPr lang="en-US" altLang="zh-CN" dirty="0" err="1" smtClean="0"/>
              <a:t>javascirpt</a:t>
            </a:r>
            <a:r>
              <a:rPr lang="en-US" altLang="zh-CN" dirty="0" smtClean="0"/>
              <a:t> and canvas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Typically is used to program web games 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7"/>
            <a:ext cx="3025328" cy="301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2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&lt;canvas&gt;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916832"/>
            <a:ext cx="864096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>
                <a:solidFill>
                  <a:srgbClr val="FF0000"/>
                </a:solidFill>
              </a:rPr>
              <a:t>canvas</a:t>
            </a:r>
            <a:r>
              <a:rPr lang="en-US" altLang="zh-CN" sz="2800" dirty="0"/>
              <a:t> id="</a:t>
            </a:r>
            <a:r>
              <a:rPr lang="en-US" altLang="zh-CN" sz="2800" dirty="0" err="1"/>
              <a:t>myCanvas</a:t>
            </a:r>
            <a:r>
              <a:rPr lang="en-US" altLang="zh-CN" sz="2800" dirty="0"/>
              <a:t>" width="800" height="600"&gt;</a:t>
            </a:r>
          </a:p>
          <a:p>
            <a:r>
              <a:rPr lang="en-US" altLang="zh-CN" sz="2800" dirty="0" smtClean="0"/>
              <a:t>   Your </a:t>
            </a:r>
            <a:r>
              <a:rPr lang="en-US" altLang="zh-CN" sz="2800" dirty="0"/>
              <a:t>browser is not support canvas</a:t>
            </a:r>
          </a:p>
          <a:p>
            <a:r>
              <a:rPr lang="en-US" altLang="zh-CN" sz="2800" dirty="0" smtClean="0"/>
              <a:t>&lt;/</a:t>
            </a:r>
            <a:r>
              <a:rPr lang="en-US" altLang="zh-CN" sz="2800" dirty="0">
                <a:solidFill>
                  <a:srgbClr val="FF0000"/>
                </a:solidFill>
              </a:rPr>
              <a:t>canvas</a:t>
            </a:r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286000" y="414908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canvas {</a:t>
            </a:r>
          </a:p>
          <a:p>
            <a:r>
              <a:rPr lang="en-US" altLang="zh-CN" dirty="0" smtClean="0"/>
              <a:t>    border</a:t>
            </a:r>
            <a:r>
              <a:rPr lang="en-US" altLang="zh-CN" dirty="0"/>
              <a:t>: 1px solid black;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5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Context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832" y="1628800"/>
            <a:ext cx="8424936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canvas = 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myCanvas</a:t>
            </a:r>
            <a:r>
              <a:rPr lang="en-US" altLang="zh-CN" sz="2800" dirty="0"/>
              <a:t>');</a:t>
            </a:r>
          </a:p>
          <a:p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ctx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canvas.</a:t>
            </a:r>
            <a:r>
              <a:rPr lang="en-US" altLang="zh-CN" sz="2800" dirty="0" err="1">
                <a:solidFill>
                  <a:srgbClr val="FF0000"/>
                </a:solidFill>
              </a:rPr>
              <a:t>getContext</a:t>
            </a:r>
            <a:r>
              <a:rPr lang="en-US" altLang="zh-CN" sz="2800" dirty="0"/>
              <a:t>('2d');</a:t>
            </a:r>
          </a:p>
          <a:p>
            <a:r>
              <a:rPr lang="en-US" altLang="zh-CN" sz="2800" dirty="0" err="1" smtClean="0"/>
              <a:t>ctx.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fillRect</a:t>
            </a:r>
            <a:r>
              <a:rPr lang="en-US" altLang="zh-CN" sz="2800" dirty="0" smtClean="0"/>
              <a:t>(10,50,100,200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2" y="3194766"/>
            <a:ext cx="4417293" cy="333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68" y="3206711"/>
            <a:ext cx="3695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rectangle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fillRect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strokeRect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clearRect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3573016"/>
            <a:ext cx="502230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canvas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</a:t>
            </a:r>
            <a:r>
              <a:rPr lang="en-US" altLang="zh-CN" dirty="0" err="1"/>
              <a:t>myCanvas</a:t>
            </a:r>
            <a:r>
              <a:rPr lang="en-US" altLang="zh-CN" dirty="0"/>
              <a:t>');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canvas.getContext</a:t>
            </a:r>
            <a:r>
              <a:rPr lang="en-US" altLang="zh-CN" dirty="0"/>
              <a:t>('2d');</a:t>
            </a:r>
          </a:p>
          <a:p>
            <a:r>
              <a:rPr lang="en-US" altLang="zh-CN" dirty="0" err="1" smtClean="0"/>
              <a:t>ctx.strokeRect</a:t>
            </a:r>
            <a:r>
              <a:rPr lang="en-US" altLang="zh-CN" dirty="0" smtClean="0"/>
              <a:t>(10,10,100,100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ctx.fillRect</a:t>
            </a:r>
            <a:r>
              <a:rPr lang="en-US" altLang="zh-CN" dirty="0" smtClean="0"/>
              <a:t>(10,150,100,100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ctx.clearRect</a:t>
            </a:r>
            <a:r>
              <a:rPr lang="en-US" altLang="zh-CN" dirty="0" smtClean="0"/>
              <a:t>(20,160,80,80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80928"/>
            <a:ext cx="2016224" cy="37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81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Drawing Sate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ctx.fillStyle</a:t>
            </a:r>
            <a:endParaRPr lang="en-US" altLang="zh-CN" dirty="0" smtClean="0"/>
          </a:p>
          <a:p>
            <a:r>
              <a:rPr lang="en-US" altLang="zh-CN" dirty="0" err="1" smtClean="0"/>
              <a:t>ctx.strokeStyle</a:t>
            </a:r>
            <a:endParaRPr lang="en-US" altLang="zh-CN" dirty="0" smtClean="0"/>
          </a:p>
          <a:p>
            <a:r>
              <a:rPr lang="en-US" altLang="zh-CN" dirty="0" err="1" smtClean="0"/>
              <a:t>ctx.lineWidth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3429000"/>
            <a:ext cx="6102424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//use color</a:t>
            </a:r>
          </a:p>
          <a:p>
            <a:r>
              <a:rPr lang="en-US" altLang="zh-CN" sz="2400" dirty="0" err="1" smtClean="0"/>
              <a:t>ctx.fillStyle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'#0ff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//gradient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400" dirty="0" smtClean="0"/>
              <a:t>gradient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ctx.createLinearGradient</a:t>
            </a:r>
            <a:r>
              <a:rPr lang="en-US" altLang="zh-CN" sz="2400" dirty="0"/>
              <a:t>(...);</a:t>
            </a:r>
          </a:p>
          <a:p>
            <a:r>
              <a:rPr lang="en-US" altLang="zh-CN" sz="2400" dirty="0" err="1" smtClean="0"/>
              <a:t>ctx.fillStyle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gradient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//use number</a:t>
            </a:r>
          </a:p>
          <a:p>
            <a:r>
              <a:rPr lang="en-US" altLang="zh-CN" sz="2400" dirty="0" err="1"/>
              <a:t>ctx.lineWidth</a:t>
            </a:r>
            <a:r>
              <a:rPr lang="en-US" altLang="zh-CN" sz="2400" dirty="0"/>
              <a:t> = 3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62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5400600" cy="46474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gridWidth</a:t>
            </a:r>
            <a:r>
              <a:rPr lang="en-US" sz="1600" dirty="0"/>
              <a:t> = 100;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canvas = </a:t>
            </a:r>
            <a:r>
              <a:rPr lang="en-US" sz="1600" dirty="0" err="1"/>
              <a:t>document.getElementById</a:t>
            </a:r>
            <a:r>
              <a:rPr lang="en-US" sz="1600" dirty="0"/>
              <a:t>('</a:t>
            </a:r>
            <a:r>
              <a:rPr lang="en-US" sz="1600" dirty="0" err="1"/>
              <a:t>myCanvas</a:t>
            </a:r>
            <a:r>
              <a:rPr lang="en-US" sz="1600" dirty="0"/>
              <a:t>');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_</a:t>
            </a:r>
            <a:r>
              <a:rPr lang="en-US" sz="1600" dirty="0" err="1"/>
              <a:t>ctx</a:t>
            </a:r>
            <a:r>
              <a:rPr lang="en-US" sz="1600" dirty="0"/>
              <a:t> = </a:t>
            </a:r>
            <a:r>
              <a:rPr lang="en-US" sz="1600" dirty="0" err="1"/>
              <a:t>canvas.getContext</a:t>
            </a:r>
            <a:r>
              <a:rPr lang="en-US" sz="1600" dirty="0"/>
              <a:t>('2d');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</a:t>
            </a:r>
            <a:r>
              <a:rPr lang="en-US" sz="1600" dirty="0" err="1">
                <a:solidFill>
                  <a:srgbClr val="FF0000"/>
                </a:solidFill>
              </a:rPr>
              <a:t>beginPath</a:t>
            </a:r>
            <a:r>
              <a:rPr lang="en-US" sz="1600" dirty="0"/>
              <a:t>();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</a:t>
            </a:r>
            <a:r>
              <a:rPr lang="en-US" sz="1600" dirty="0" err="1">
                <a:solidFill>
                  <a:srgbClr val="FF0000"/>
                </a:solidFill>
              </a:rPr>
              <a:t>strokeStyle</a:t>
            </a:r>
            <a:r>
              <a:rPr lang="en-US" sz="1600" dirty="0"/>
              <a:t>="#000000";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ctx.lineWidth</a:t>
            </a:r>
            <a:r>
              <a:rPr lang="en-US" sz="1600" dirty="0"/>
              <a:t> = </a:t>
            </a:r>
            <a:r>
              <a:rPr lang="en-US" sz="1600" dirty="0" err="1"/>
              <a:t>gridWidth</a:t>
            </a:r>
            <a:r>
              <a:rPr lang="en-US" sz="1600" dirty="0"/>
              <a:t> * 0.04;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ctx.moveTo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/2,gridWidth/4);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ctx.moveTo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/2-gridWidth*0.1,gridWidth*0.75);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/2+gridWidth*0.1,gridWidth*0.75);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ctx.stroke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ctx.fillStyle</a:t>
            </a:r>
            <a:r>
              <a:rPr lang="en-US" sz="1600" dirty="0" smtClean="0"/>
              <a:t> = "#ff0000";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ctx.moveTo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/2,gridWidth/4);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ctx.lineTo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*0.75,gridWidth*0.375);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ctx.lineTo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*0.5,gridWidth*0.5);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ctx.fill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156176" y="3630821"/>
            <a:ext cx="504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68749"/>
            <a:ext cx="1104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94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1324</Words>
  <Application>Microsoft Office PowerPoint</Application>
  <PresentationFormat>On-screen Show (4:3)</PresentationFormat>
  <Paragraphs>276</Paragraphs>
  <Slides>31</Slides>
  <Notes>24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主题</vt:lpstr>
      <vt:lpstr>Canvas &amp; SVG</vt:lpstr>
      <vt:lpstr>The Story So Far</vt:lpstr>
      <vt:lpstr>Topic</vt:lpstr>
      <vt:lpstr>Canvas</vt:lpstr>
      <vt:lpstr>&lt;canvas&gt;</vt:lpstr>
      <vt:lpstr>Canvas Context</vt:lpstr>
      <vt:lpstr>Draw rectangle</vt:lpstr>
      <vt:lpstr>Drawing Sate</vt:lpstr>
      <vt:lpstr>Path</vt:lpstr>
      <vt:lpstr>Path</vt:lpstr>
      <vt:lpstr>Path</vt:lpstr>
      <vt:lpstr>Path</vt:lpstr>
      <vt:lpstr>Path</vt:lpstr>
      <vt:lpstr>Save Drawing Sate</vt:lpstr>
      <vt:lpstr>Save Drawing Sate</vt:lpstr>
      <vt:lpstr>Save Drawing Sate</vt:lpstr>
      <vt:lpstr>Save Drawing Sate</vt:lpstr>
      <vt:lpstr>Context object reference</vt:lpstr>
      <vt:lpstr>Scalable Vector Graphics(SVG)</vt:lpstr>
      <vt:lpstr>&lt;svg&gt;</vt:lpstr>
      <vt:lpstr>Draw rectangle</vt:lpstr>
      <vt:lpstr>Svg Path</vt:lpstr>
      <vt:lpstr>Svg Path</vt:lpstr>
      <vt:lpstr>Svg Path</vt:lpstr>
      <vt:lpstr>Svg Path</vt:lpstr>
      <vt:lpstr>Making the SVG scalable</vt:lpstr>
      <vt:lpstr>Making the SVG scalable</vt:lpstr>
      <vt:lpstr>Making the SVG scalable</vt:lpstr>
      <vt:lpstr>Making the SVG scalable</vt:lpstr>
      <vt:lpstr>Making the SVG scalable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suek</dc:creator>
  <cp:lastModifiedBy>Parker</cp:lastModifiedBy>
  <cp:revision>194</cp:revision>
  <dcterms:created xsi:type="dcterms:W3CDTF">2014-12-06T02:58:39Z</dcterms:created>
  <dcterms:modified xsi:type="dcterms:W3CDTF">2014-12-06T08:21:15Z</dcterms:modified>
</cp:coreProperties>
</file>