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8">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47A"/>
    <a:srgbClr val="A45CB9"/>
    <a:srgbClr val="F27F0C"/>
    <a:srgbClr val="0034CB"/>
    <a:srgbClr val="C91B9B"/>
    <a:srgbClr val="EC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682" y="-888"/>
      </p:cViewPr>
      <p:guideLst>
        <p:guide orient="horz" pos="13478"/>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A4583-68AD-478E-B8B8-C0F52B0869F3}"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180185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A4583-68AD-478E-B8B8-C0F52B0869F3}"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52932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A4583-68AD-478E-B8B8-C0F52B0869F3}"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203519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A4583-68AD-478E-B8B8-C0F52B0869F3}"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393765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A4583-68AD-478E-B8B8-C0F52B0869F3}"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12917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A4583-68AD-478E-B8B8-C0F52B0869F3}"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240597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A4583-68AD-478E-B8B8-C0F52B0869F3}" type="datetimeFigureOut">
              <a:rPr lang="en-US" smtClean="0"/>
              <a:pPr/>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400825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A4583-68AD-478E-B8B8-C0F52B0869F3}" type="datetimeFigureOut">
              <a:rPr lang="en-US" smtClean="0"/>
              <a:pPr/>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96989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A4583-68AD-478E-B8B8-C0F52B0869F3}" type="datetimeFigureOut">
              <a:rPr lang="en-US" smtClean="0"/>
              <a:pPr/>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412413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F7EA4583-68AD-478E-B8B8-C0F52B0869F3}"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205676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F7EA4583-68AD-478E-B8B8-C0F52B0869F3}"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F712-A174-4CBF-928E-0F2E17C0408F}" type="slidenum">
              <a:rPr lang="en-US" smtClean="0"/>
              <a:pPr/>
              <a:t>‹#›</a:t>
            </a:fld>
            <a:endParaRPr lang="en-US"/>
          </a:p>
        </p:txBody>
      </p:sp>
    </p:spTree>
    <p:extLst>
      <p:ext uri="{BB962C8B-B14F-4D97-AF65-F5344CB8AC3E}">
        <p14:creationId xmlns:p14="http://schemas.microsoft.com/office/powerpoint/2010/main" val="308961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F7EA4583-68AD-478E-B8B8-C0F52B0869F3}" type="datetimeFigureOut">
              <a:rPr lang="en-US" smtClean="0"/>
              <a:pPr/>
              <a:t>4/20/2022</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B9C3F712-A174-4CBF-928E-0F2E17C0408F}" type="slidenum">
              <a:rPr lang="en-US" smtClean="0"/>
              <a:pPr/>
              <a:t>‹#›</a:t>
            </a:fld>
            <a:endParaRPr lang="en-US"/>
          </a:p>
        </p:txBody>
      </p:sp>
    </p:spTree>
    <p:extLst>
      <p:ext uri="{BB962C8B-B14F-4D97-AF65-F5344CB8AC3E}">
        <p14:creationId xmlns:p14="http://schemas.microsoft.com/office/powerpoint/2010/main" val="1331211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hyperlink" Target="https://www.facebook.com/groups/919166571930352"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moet.gov.vn/thong-ke/Pages/" TargetMode="External"/><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77FDA1-A0FF-4F0B-AAC6-B09015E28F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661" y="745723"/>
            <a:ext cx="3555177" cy="4572000"/>
          </a:xfrm>
          <a:prstGeom prst="rect">
            <a:avLst/>
          </a:prstGeom>
        </p:spPr>
      </p:pic>
      <p:sp>
        <p:nvSpPr>
          <p:cNvPr id="12" name="Text Box 40">
            <a:extLst>
              <a:ext uri="{FF2B5EF4-FFF2-40B4-BE49-F238E27FC236}">
                <a16:creationId xmlns:a16="http://schemas.microsoft.com/office/drawing/2014/main" id="{2012C62F-A80A-4263-89CF-CAA676030352}"/>
              </a:ext>
            </a:extLst>
          </p:cNvPr>
          <p:cNvSpPr txBox="1">
            <a:spLocks noChangeArrowheads="1"/>
          </p:cNvSpPr>
          <p:nvPr/>
        </p:nvSpPr>
        <p:spPr bwMode="auto">
          <a:xfrm>
            <a:off x="4480651" y="2093004"/>
            <a:ext cx="20531432" cy="320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4" tIns="45694" rIns="91384" bIns="45694">
            <a:spAutoFit/>
          </a:bodyPr>
          <a:lstStyle>
            <a:lvl1pPr defTabSz="2952750" eaLnBrk="0" hangingPunct="0">
              <a:defRPr sz="1900">
                <a:solidFill>
                  <a:schemeClr val="tx1"/>
                </a:solidFill>
                <a:latin typeface="Arial" panose="020B0604020202020204" pitchFamily="34" charset="0"/>
                <a:cs typeface="Arial" panose="020B0604020202020204" pitchFamily="34" charset="0"/>
              </a:defRPr>
            </a:lvl1pPr>
            <a:lvl2pPr marL="742950" indent="-285750" defTabSz="2952750" eaLnBrk="0" hangingPunct="0">
              <a:defRPr sz="1900">
                <a:solidFill>
                  <a:schemeClr val="tx1"/>
                </a:solidFill>
                <a:latin typeface="Arial" panose="020B0604020202020204" pitchFamily="34" charset="0"/>
                <a:cs typeface="Arial" panose="020B0604020202020204" pitchFamily="34" charset="0"/>
              </a:defRPr>
            </a:lvl2pPr>
            <a:lvl3pPr marL="1143000" indent="-228600" defTabSz="2952750" eaLnBrk="0" hangingPunct="0">
              <a:defRPr sz="1900">
                <a:solidFill>
                  <a:schemeClr val="tx1"/>
                </a:solidFill>
                <a:latin typeface="Arial" panose="020B0604020202020204" pitchFamily="34" charset="0"/>
                <a:cs typeface="Arial" panose="020B0604020202020204" pitchFamily="34" charset="0"/>
              </a:defRPr>
            </a:lvl3pPr>
            <a:lvl4pPr marL="1600200" indent="-228600" defTabSz="2952750" eaLnBrk="0" hangingPunct="0">
              <a:defRPr sz="1900">
                <a:solidFill>
                  <a:schemeClr val="tx1"/>
                </a:solidFill>
                <a:latin typeface="Arial" panose="020B0604020202020204" pitchFamily="34" charset="0"/>
                <a:cs typeface="Arial" panose="020B0604020202020204" pitchFamily="34" charset="0"/>
              </a:defRPr>
            </a:lvl4pPr>
            <a:lvl5pPr marL="2057400" indent="-228600" defTabSz="2952750" eaLnBrk="0" hangingPunct="0">
              <a:defRPr sz="1900">
                <a:solidFill>
                  <a:schemeClr val="tx1"/>
                </a:solidFill>
                <a:latin typeface="Arial" panose="020B0604020202020204" pitchFamily="34" charset="0"/>
                <a:cs typeface="Arial" panose="020B0604020202020204" pitchFamily="34" charset="0"/>
              </a:defRPr>
            </a:lvl5pPr>
            <a:lvl6pPr marL="2514600" indent="-228600" defTabSz="29527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29527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29527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29527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US" altLang="en-US" sz="5400" b="1">
                <a:solidFill>
                  <a:srgbClr val="C60C30"/>
                </a:solidFill>
                <a:latin typeface="Times New Roman" panose="02020603050405020304" pitchFamily="18" charset="0"/>
                <a:cs typeface="Times New Roman" panose="02020603050405020304" pitchFamily="18" charset="0"/>
              </a:rPr>
              <a:t>NỀN TẢNG KẾT NỐI GIA SƯ</a:t>
            </a:r>
          </a:p>
          <a:p>
            <a:pPr algn="ctr" eaLnBrk="1" hangingPunct="1"/>
            <a:r>
              <a:rPr lang="en-US" altLang="en-US" sz="3600" b="1" err="1">
                <a:solidFill>
                  <a:srgbClr val="003478"/>
                </a:solidFill>
                <a:latin typeface="Times New Roman" panose="02020603050405020304" pitchFamily="18" charset="0"/>
                <a:cs typeface="Times New Roman" panose="02020603050405020304" pitchFamily="18" charset="0"/>
              </a:rPr>
              <a:t>Sinh</a:t>
            </a:r>
            <a:r>
              <a:rPr lang="en-US" altLang="en-US" sz="3600" b="1">
                <a:solidFill>
                  <a:srgbClr val="003478"/>
                </a:solidFill>
                <a:latin typeface="Times New Roman" panose="02020603050405020304" pitchFamily="18" charset="0"/>
                <a:cs typeface="Times New Roman" panose="02020603050405020304" pitchFamily="18" charset="0"/>
              </a:rPr>
              <a:t> </a:t>
            </a:r>
            <a:r>
              <a:rPr lang="en-US" altLang="en-US" sz="3600" b="1" err="1">
                <a:solidFill>
                  <a:srgbClr val="003478"/>
                </a:solidFill>
                <a:latin typeface="Times New Roman" panose="02020603050405020304" pitchFamily="18" charset="0"/>
                <a:cs typeface="Times New Roman" panose="02020603050405020304" pitchFamily="18" charset="0"/>
              </a:rPr>
              <a:t>viên</a:t>
            </a:r>
            <a:r>
              <a:rPr lang="en-US" altLang="en-US" sz="3600" b="1">
                <a:solidFill>
                  <a:srgbClr val="003478"/>
                </a:solidFill>
                <a:latin typeface="Times New Roman" panose="02020603050405020304" pitchFamily="18" charset="0"/>
                <a:cs typeface="Times New Roman" panose="02020603050405020304" pitchFamily="18" charset="0"/>
              </a:rPr>
              <a:t>: </a:t>
            </a:r>
            <a:r>
              <a:rPr lang="en-US" altLang="en-US" sz="3600" b="1" err="1">
                <a:solidFill>
                  <a:srgbClr val="003478"/>
                </a:solidFill>
                <a:latin typeface="Times New Roman" panose="02020603050405020304" pitchFamily="18" charset="0"/>
                <a:cs typeface="Times New Roman" panose="02020603050405020304" pitchFamily="18" charset="0"/>
              </a:rPr>
              <a:t>Nguyễn</a:t>
            </a:r>
            <a:r>
              <a:rPr lang="en-US" altLang="en-US" sz="3600" b="1">
                <a:solidFill>
                  <a:srgbClr val="003478"/>
                </a:solidFill>
                <a:latin typeface="Times New Roman" panose="02020603050405020304" pitchFamily="18" charset="0"/>
                <a:cs typeface="Times New Roman" panose="02020603050405020304" pitchFamily="18" charset="0"/>
              </a:rPr>
              <a:t> </a:t>
            </a:r>
            <a:r>
              <a:rPr lang="en-US" altLang="en-US" sz="3600" b="1" err="1">
                <a:solidFill>
                  <a:srgbClr val="003478"/>
                </a:solidFill>
                <a:latin typeface="Times New Roman" panose="02020603050405020304" pitchFamily="18" charset="0"/>
                <a:cs typeface="Times New Roman" panose="02020603050405020304" pitchFamily="18" charset="0"/>
              </a:rPr>
              <a:t>Hoàng</a:t>
            </a:r>
            <a:r>
              <a:rPr lang="en-US" altLang="en-US" sz="3600" b="1">
                <a:solidFill>
                  <a:srgbClr val="003478"/>
                </a:solidFill>
                <a:latin typeface="Times New Roman" panose="02020603050405020304" pitchFamily="18" charset="0"/>
                <a:cs typeface="Times New Roman" panose="02020603050405020304" pitchFamily="18" charset="0"/>
              </a:rPr>
              <a:t> Long_K63A2</a:t>
            </a:r>
          </a:p>
          <a:p>
            <a:pPr algn="ctr" eaLnBrk="1" hangingPunct="1"/>
            <a:r>
              <a:rPr lang="en-US" altLang="en-US" sz="4000" b="1">
                <a:solidFill>
                  <a:srgbClr val="003478"/>
                </a:solidFill>
                <a:latin typeface="Times New Roman" panose="02020603050405020304" pitchFamily="18" charset="0"/>
                <a:cs typeface="Times New Roman" panose="02020603050405020304" pitchFamily="18" charset="0"/>
              </a:rPr>
              <a:t> </a:t>
            </a:r>
            <a:r>
              <a:rPr lang="en-US" altLang="en-US" sz="3600">
                <a:solidFill>
                  <a:srgbClr val="003478"/>
                </a:solidFill>
                <a:latin typeface="Times New Roman" panose="02020603050405020304" pitchFamily="18" charset="0"/>
                <a:cs typeface="Times New Roman" panose="02020603050405020304" pitchFamily="18" charset="0"/>
              </a:rPr>
              <a:t>Khoa </a:t>
            </a:r>
            <a:r>
              <a:rPr lang="en-US" altLang="en-US" sz="3600" err="1">
                <a:solidFill>
                  <a:srgbClr val="003478"/>
                </a:solidFill>
                <a:latin typeface="Times New Roman" panose="02020603050405020304" pitchFamily="18" charset="0"/>
                <a:cs typeface="Times New Roman" panose="02020603050405020304" pitchFamily="18" charset="0"/>
              </a:rPr>
              <a:t>Toán</a:t>
            </a:r>
            <a:r>
              <a:rPr lang="en-US" altLang="en-US" sz="3600">
                <a:solidFill>
                  <a:srgbClr val="003478"/>
                </a:solidFill>
                <a:latin typeface="Times New Roman" panose="02020603050405020304" pitchFamily="18" charset="0"/>
                <a:cs typeface="Times New Roman" panose="02020603050405020304" pitchFamily="18" charset="0"/>
              </a:rPr>
              <a:t> – </a:t>
            </a:r>
            <a:r>
              <a:rPr lang="en-US" altLang="en-US" sz="3600" err="1">
                <a:solidFill>
                  <a:srgbClr val="003478"/>
                </a:solidFill>
                <a:latin typeface="Times New Roman" panose="02020603050405020304" pitchFamily="18" charset="0"/>
                <a:cs typeface="Times New Roman" panose="02020603050405020304" pitchFamily="18" charset="0"/>
              </a:rPr>
              <a:t>Cơ</a:t>
            </a:r>
            <a:r>
              <a:rPr lang="en-US" altLang="en-US" sz="3600">
                <a:solidFill>
                  <a:srgbClr val="003478"/>
                </a:solidFill>
                <a:latin typeface="Times New Roman" panose="02020603050405020304" pitchFamily="18" charset="0"/>
                <a:cs typeface="Times New Roman" panose="02020603050405020304" pitchFamily="18" charset="0"/>
              </a:rPr>
              <a:t> – Tin </a:t>
            </a:r>
            <a:r>
              <a:rPr lang="en-US" altLang="en-US" sz="3600" err="1">
                <a:solidFill>
                  <a:srgbClr val="003478"/>
                </a:solidFill>
                <a:latin typeface="Times New Roman" panose="02020603050405020304" pitchFamily="18" charset="0"/>
                <a:cs typeface="Times New Roman" panose="02020603050405020304" pitchFamily="18" charset="0"/>
              </a:rPr>
              <a:t>học</a:t>
            </a:r>
            <a:r>
              <a:rPr lang="en-US" altLang="en-US" sz="3600">
                <a:solidFill>
                  <a:srgbClr val="003478"/>
                </a:solidFill>
                <a:latin typeface="Times New Roman" panose="02020603050405020304" pitchFamily="18" charset="0"/>
                <a:cs typeface="Times New Roman" panose="02020603050405020304" pitchFamily="18" charset="0"/>
              </a:rPr>
              <a:t>, </a:t>
            </a:r>
            <a:r>
              <a:rPr lang="en-US" altLang="en-US" sz="3600" err="1">
                <a:solidFill>
                  <a:srgbClr val="003478"/>
                </a:solidFill>
                <a:latin typeface="Times New Roman" panose="02020603050405020304" pitchFamily="18" charset="0"/>
                <a:cs typeface="Times New Roman" panose="02020603050405020304" pitchFamily="18" charset="0"/>
              </a:rPr>
              <a:t>Trường</a:t>
            </a:r>
            <a:r>
              <a:rPr lang="en-US" altLang="en-US" sz="3600">
                <a:solidFill>
                  <a:srgbClr val="003478"/>
                </a:solidFill>
                <a:latin typeface="Times New Roman" panose="02020603050405020304" pitchFamily="18" charset="0"/>
                <a:cs typeface="Times New Roman" panose="02020603050405020304" pitchFamily="18" charset="0"/>
              </a:rPr>
              <a:t> </a:t>
            </a:r>
            <a:r>
              <a:rPr lang="en-US" altLang="en-US" sz="3600" err="1">
                <a:solidFill>
                  <a:srgbClr val="003478"/>
                </a:solidFill>
                <a:latin typeface="Times New Roman" panose="02020603050405020304" pitchFamily="18" charset="0"/>
                <a:cs typeface="Times New Roman" panose="02020603050405020304" pitchFamily="18" charset="0"/>
              </a:rPr>
              <a:t>Đại</a:t>
            </a:r>
            <a:r>
              <a:rPr lang="en-US" altLang="en-US" sz="3600">
                <a:solidFill>
                  <a:srgbClr val="003478"/>
                </a:solidFill>
                <a:latin typeface="Times New Roman" panose="02020603050405020304" pitchFamily="18" charset="0"/>
                <a:cs typeface="Times New Roman" panose="02020603050405020304" pitchFamily="18" charset="0"/>
              </a:rPr>
              <a:t> </a:t>
            </a:r>
            <a:r>
              <a:rPr lang="en-US" altLang="en-US" sz="3600" err="1">
                <a:solidFill>
                  <a:srgbClr val="003478"/>
                </a:solidFill>
                <a:latin typeface="Times New Roman" panose="02020603050405020304" pitchFamily="18" charset="0"/>
                <a:cs typeface="Times New Roman" panose="02020603050405020304" pitchFamily="18" charset="0"/>
              </a:rPr>
              <a:t>học</a:t>
            </a:r>
            <a:r>
              <a:rPr lang="en-US" altLang="en-US" sz="3600">
                <a:solidFill>
                  <a:srgbClr val="003478"/>
                </a:solidFill>
                <a:latin typeface="Times New Roman" panose="02020603050405020304" pitchFamily="18" charset="0"/>
                <a:cs typeface="Times New Roman" panose="02020603050405020304" pitchFamily="18" charset="0"/>
              </a:rPr>
              <a:t> Khoa </a:t>
            </a:r>
            <a:r>
              <a:rPr lang="en-US" altLang="en-US" sz="3600" err="1">
                <a:solidFill>
                  <a:srgbClr val="003478"/>
                </a:solidFill>
                <a:latin typeface="Times New Roman" panose="02020603050405020304" pitchFamily="18" charset="0"/>
                <a:cs typeface="Times New Roman" panose="02020603050405020304" pitchFamily="18" charset="0"/>
              </a:rPr>
              <a:t>học</a:t>
            </a:r>
            <a:r>
              <a:rPr lang="en-US" altLang="en-US" sz="3600">
                <a:solidFill>
                  <a:srgbClr val="003478"/>
                </a:solidFill>
                <a:latin typeface="Times New Roman" panose="02020603050405020304" pitchFamily="18" charset="0"/>
                <a:cs typeface="Times New Roman" panose="02020603050405020304" pitchFamily="18" charset="0"/>
              </a:rPr>
              <a:t> </a:t>
            </a:r>
            <a:r>
              <a:rPr lang="en-US" altLang="en-US" sz="3600" err="1">
                <a:solidFill>
                  <a:srgbClr val="003478"/>
                </a:solidFill>
                <a:latin typeface="Times New Roman" panose="02020603050405020304" pitchFamily="18" charset="0"/>
                <a:cs typeface="Times New Roman" panose="02020603050405020304" pitchFamily="18" charset="0"/>
              </a:rPr>
              <a:t>Tự</a:t>
            </a:r>
            <a:r>
              <a:rPr lang="en-US" altLang="en-US" sz="3600">
                <a:solidFill>
                  <a:srgbClr val="003478"/>
                </a:solidFill>
                <a:latin typeface="Times New Roman" panose="02020603050405020304" pitchFamily="18" charset="0"/>
                <a:cs typeface="Times New Roman" panose="02020603050405020304" pitchFamily="18" charset="0"/>
              </a:rPr>
              <a:t> </a:t>
            </a:r>
            <a:r>
              <a:rPr lang="en-US" altLang="en-US" sz="3600" err="1">
                <a:solidFill>
                  <a:srgbClr val="003478"/>
                </a:solidFill>
                <a:latin typeface="Times New Roman" panose="02020603050405020304" pitchFamily="18" charset="0"/>
                <a:cs typeface="Times New Roman" panose="02020603050405020304" pitchFamily="18" charset="0"/>
              </a:rPr>
              <a:t>nhiên</a:t>
            </a:r>
            <a:r>
              <a:rPr lang="en-US" altLang="en-US" sz="3600">
                <a:solidFill>
                  <a:srgbClr val="003478"/>
                </a:solidFill>
                <a:latin typeface="Times New Roman" panose="02020603050405020304" pitchFamily="18" charset="0"/>
                <a:cs typeface="Times New Roman" panose="02020603050405020304" pitchFamily="18" charset="0"/>
              </a:rPr>
              <a:t> </a:t>
            </a:r>
            <a:r>
              <a:rPr lang="en-US" altLang="en-US" sz="3600" err="1">
                <a:solidFill>
                  <a:srgbClr val="003478"/>
                </a:solidFill>
                <a:latin typeface="Times New Roman" panose="02020603050405020304" pitchFamily="18" charset="0"/>
                <a:cs typeface="Times New Roman" panose="02020603050405020304" pitchFamily="18" charset="0"/>
              </a:rPr>
              <a:t>Hà</a:t>
            </a:r>
            <a:r>
              <a:rPr lang="en-US" altLang="en-US" sz="3600">
                <a:solidFill>
                  <a:srgbClr val="003478"/>
                </a:solidFill>
                <a:latin typeface="Times New Roman" panose="02020603050405020304" pitchFamily="18" charset="0"/>
                <a:cs typeface="Times New Roman" panose="02020603050405020304" pitchFamily="18" charset="0"/>
              </a:rPr>
              <a:t> </a:t>
            </a:r>
            <a:r>
              <a:rPr lang="en-US" altLang="en-US" sz="3600" err="1">
                <a:solidFill>
                  <a:srgbClr val="003478"/>
                </a:solidFill>
                <a:latin typeface="Times New Roman" panose="02020603050405020304" pitchFamily="18" charset="0"/>
                <a:cs typeface="Times New Roman" panose="02020603050405020304" pitchFamily="18" charset="0"/>
              </a:rPr>
              <a:t>Nội</a:t>
            </a:r>
            <a:r>
              <a:rPr lang="en-US" altLang="en-US" sz="3600">
                <a:solidFill>
                  <a:srgbClr val="003478"/>
                </a:solidFill>
                <a:latin typeface="Times New Roman" panose="02020603050405020304" pitchFamily="18" charset="0"/>
                <a:cs typeface="Times New Roman" panose="02020603050405020304" pitchFamily="18" charset="0"/>
              </a:rPr>
              <a:t>, ĐHQGHN</a:t>
            </a:r>
            <a:endParaRPr lang="en-US" altLang="en-US" sz="3600" b="1">
              <a:solidFill>
                <a:srgbClr val="003478"/>
              </a:solidFill>
              <a:latin typeface="Times New Roman" panose="02020603050405020304" pitchFamily="18" charset="0"/>
              <a:cs typeface="Times New Roman" panose="02020603050405020304" pitchFamily="18" charset="0"/>
            </a:endParaRPr>
          </a:p>
          <a:p>
            <a:pPr algn="ctr" eaLnBrk="1" hangingPunct="1"/>
            <a:r>
              <a:rPr lang="en-US" altLang="en-US" sz="3600" b="1" err="1">
                <a:solidFill>
                  <a:srgbClr val="003478"/>
                </a:solidFill>
                <a:latin typeface="Times New Roman" panose="02020603050405020304" pitchFamily="18" charset="0"/>
                <a:cs typeface="Times New Roman" panose="02020603050405020304" pitchFamily="18" charset="0"/>
              </a:rPr>
              <a:t>Người</a:t>
            </a:r>
            <a:r>
              <a:rPr lang="en-US" altLang="en-US" sz="3600" b="1">
                <a:solidFill>
                  <a:srgbClr val="003478"/>
                </a:solidFill>
                <a:latin typeface="Times New Roman" panose="02020603050405020304" pitchFamily="18" charset="0"/>
                <a:cs typeface="Times New Roman" panose="02020603050405020304" pitchFamily="18" charset="0"/>
              </a:rPr>
              <a:t> </a:t>
            </a:r>
            <a:r>
              <a:rPr lang="en-US" altLang="en-US" sz="3600" b="1" err="1">
                <a:solidFill>
                  <a:srgbClr val="003478"/>
                </a:solidFill>
                <a:latin typeface="Times New Roman" panose="02020603050405020304" pitchFamily="18" charset="0"/>
                <a:cs typeface="Times New Roman" panose="02020603050405020304" pitchFamily="18" charset="0"/>
              </a:rPr>
              <a:t>hướng</a:t>
            </a:r>
            <a:r>
              <a:rPr lang="en-US" altLang="en-US" sz="3600" b="1">
                <a:solidFill>
                  <a:srgbClr val="003478"/>
                </a:solidFill>
                <a:latin typeface="Times New Roman" panose="02020603050405020304" pitchFamily="18" charset="0"/>
                <a:cs typeface="Times New Roman" panose="02020603050405020304" pitchFamily="18" charset="0"/>
              </a:rPr>
              <a:t> </a:t>
            </a:r>
            <a:r>
              <a:rPr lang="en-US" altLang="en-US" sz="3600" b="1" err="1">
                <a:solidFill>
                  <a:srgbClr val="003478"/>
                </a:solidFill>
                <a:latin typeface="Times New Roman" panose="02020603050405020304" pitchFamily="18" charset="0"/>
                <a:cs typeface="Times New Roman" panose="02020603050405020304" pitchFamily="18" charset="0"/>
              </a:rPr>
              <a:t>dẫn</a:t>
            </a:r>
            <a:r>
              <a:rPr lang="en-US" altLang="en-US" sz="3600" b="1">
                <a:solidFill>
                  <a:srgbClr val="003478"/>
                </a:solidFill>
                <a:latin typeface="Times New Roman" panose="02020603050405020304" pitchFamily="18" charset="0"/>
                <a:cs typeface="Times New Roman" panose="02020603050405020304" pitchFamily="18" charset="0"/>
              </a:rPr>
              <a:t>: </a:t>
            </a:r>
            <a:r>
              <a:rPr lang="en-US" altLang="en-US" sz="3600" b="1" i="1" err="1">
                <a:solidFill>
                  <a:srgbClr val="FF0000"/>
                </a:solidFill>
                <a:latin typeface="Times New Roman" panose="02020603050405020304" pitchFamily="18" charset="0"/>
                <a:cs typeface="Times New Roman" panose="02020603050405020304" pitchFamily="18" charset="0"/>
              </a:rPr>
              <a:t>Nguyễn</a:t>
            </a:r>
            <a:r>
              <a:rPr lang="en-US" altLang="en-US" sz="3600" b="1" i="1">
                <a:solidFill>
                  <a:srgbClr val="FF0000"/>
                </a:solidFill>
                <a:latin typeface="Times New Roman" panose="02020603050405020304" pitchFamily="18" charset="0"/>
                <a:cs typeface="Times New Roman" panose="02020603050405020304" pitchFamily="18" charset="0"/>
              </a:rPr>
              <a:t> </a:t>
            </a:r>
            <a:r>
              <a:rPr lang="en-US" altLang="en-US" sz="3600" b="1" i="1" err="1">
                <a:solidFill>
                  <a:srgbClr val="FF0000"/>
                </a:solidFill>
                <a:latin typeface="Times New Roman" panose="02020603050405020304" pitchFamily="18" charset="0"/>
                <a:cs typeface="Times New Roman" panose="02020603050405020304" pitchFamily="18" charset="0"/>
              </a:rPr>
              <a:t>Việt</a:t>
            </a:r>
            <a:r>
              <a:rPr lang="en-US" altLang="en-US" sz="3600" b="1" i="1">
                <a:solidFill>
                  <a:srgbClr val="FF0000"/>
                </a:solidFill>
                <a:latin typeface="Times New Roman" panose="02020603050405020304" pitchFamily="18" charset="0"/>
                <a:cs typeface="Times New Roman" panose="02020603050405020304" pitchFamily="18" charset="0"/>
              </a:rPr>
              <a:t> Cường, Nguyễn Ngọc Bảo Hiên - Viettel Software Service  </a:t>
            </a:r>
            <a:br>
              <a:rPr lang="en-US" altLang="en-US" sz="3600" b="1">
                <a:solidFill>
                  <a:srgbClr val="003478"/>
                </a:solidFill>
                <a:latin typeface="Times New Roman" panose="02020603050405020304" pitchFamily="18" charset="0"/>
                <a:cs typeface="Times New Roman" panose="02020603050405020304" pitchFamily="18" charset="0"/>
              </a:rPr>
            </a:br>
            <a:endParaRPr lang="en-US" altLang="en-US" sz="3600">
              <a:solidFill>
                <a:srgbClr val="003478"/>
              </a:solidFill>
              <a:latin typeface="Times New Roman" panose="02020603050405020304" pitchFamily="18" charset="0"/>
              <a:cs typeface="Times New Roman" panose="02020603050405020304" pitchFamily="18" charset="0"/>
            </a:endParaRPr>
          </a:p>
        </p:txBody>
      </p:sp>
      <p:sp>
        <p:nvSpPr>
          <p:cNvPr id="13" name="Text Box 40">
            <a:extLst>
              <a:ext uri="{FF2B5EF4-FFF2-40B4-BE49-F238E27FC236}">
                <a16:creationId xmlns:a16="http://schemas.microsoft.com/office/drawing/2014/main" id="{ACCE4A96-F0BD-425E-AA26-DD8E5FC85474}"/>
              </a:ext>
            </a:extLst>
          </p:cNvPr>
          <p:cNvSpPr txBox="1">
            <a:spLocks noChangeArrowheads="1"/>
          </p:cNvSpPr>
          <p:nvPr/>
        </p:nvSpPr>
        <p:spPr bwMode="auto">
          <a:xfrm>
            <a:off x="4042795" y="745723"/>
            <a:ext cx="20969288" cy="13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4" tIns="45694" rIns="91384" bIns="45694">
            <a:spAutoFit/>
          </a:bodyPr>
          <a:lstStyle>
            <a:lvl1pPr defTabSz="2952750" eaLnBrk="0" hangingPunct="0">
              <a:defRPr sz="1900">
                <a:solidFill>
                  <a:schemeClr val="tx1"/>
                </a:solidFill>
                <a:latin typeface="Arial" panose="020B0604020202020204" pitchFamily="34" charset="0"/>
                <a:cs typeface="Arial" panose="020B0604020202020204" pitchFamily="34" charset="0"/>
              </a:defRPr>
            </a:lvl1pPr>
            <a:lvl2pPr marL="742950" indent="-285750" defTabSz="2952750" eaLnBrk="0" hangingPunct="0">
              <a:defRPr sz="1900">
                <a:solidFill>
                  <a:schemeClr val="tx1"/>
                </a:solidFill>
                <a:latin typeface="Arial" panose="020B0604020202020204" pitchFamily="34" charset="0"/>
                <a:cs typeface="Arial" panose="020B0604020202020204" pitchFamily="34" charset="0"/>
              </a:defRPr>
            </a:lvl2pPr>
            <a:lvl3pPr marL="1143000" indent="-228600" defTabSz="2952750" eaLnBrk="0" hangingPunct="0">
              <a:defRPr sz="1900">
                <a:solidFill>
                  <a:schemeClr val="tx1"/>
                </a:solidFill>
                <a:latin typeface="Arial" panose="020B0604020202020204" pitchFamily="34" charset="0"/>
                <a:cs typeface="Arial" panose="020B0604020202020204" pitchFamily="34" charset="0"/>
              </a:defRPr>
            </a:lvl3pPr>
            <a:lvl4pPr marL="1600200" indent="-228600" defTabSz="2952750" eaLnBrk="0" hangingPunct="0">
              <a:defRPr sz="1900">
                <a:solidFill>
                  <a:schemeClr val="tx1"/>
                </a:solidFill>
                <a:latin typeface="Arial" panose="020B0604020202020204" pitchFamily="34" charset="0"/>
                <a:cs typeface="Arial" panose="020B0604020202020204" pitchFamily="34" charset="0"/>
              </a:defRPr>
            </a:lvl4pPr>
            <a:lvl5pPr marL="2057400" indent="-228600" defTabSz="2952750" eaLnBrk="0" hangingPunct="0">
              <a:defRPr sz="1900">
                <a:solidFill>
                  <a:schemeClr val="tx1"/>
                </a:solidFill>
                <a:latin typeface="Arial" panose="020B0604020202020204" pitchFamily="34" charset="0"/>
                <a:cs typeface="Arial" panose="020B0604020202020204" pitchFamily="34" charset="0"/>
              </a:defRPr>
            </a:lvl5pPr>
            <a:lvl6pPr marL="2514600" indent="-228600" defTabSz="29527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29527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29527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29527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a:latin typeface="Times New Roman" panose="02020603050405020304" pitchFamily="18" charset="0"/>
                <a:cs typeface="Times New Roman" panose="02020603050405020304" pitchFamily="18" charset="0"/>
              </a:rPr>
              <a:t>HỘI NGHỊ KHOA HỌC SINH VIÊN KHOA TOÁN – CƠ – TIN HỌC </a:t>
            </a:r>
          </a:p>
          <a:p>
            <a:pPr algn="ctr" eaLnBrk="1" hangingPunct="1"/>
            <a:r>
              <a:rPr lang="en-US" altLang="en-US" sz="4000" b="1">
                <a:latin typeface="Times New Roman" panose="02020603050405020304" pitchFamily="18" charset="0"/>
                <a:cs typeface="Times New Roman" panose="02020603050405020304" pitchFamily="18" charset="0"/>
              </a:rPr>
              <a:t>NĂM 2022</a:t>
            </a:r>
          </a:p>
        </p:txBody>
      </p:sp>
      <p:sp>
        <p:nvSpPr>
          <p:cNvPr id="14" name="Rectangle 13">
            <a:extLst>
              <a:ext uri="{FF2B5EF4-FFF2-40B4-BE49-F238E27FC236}">
                <a16:creationId xmlns:a16="http://schemas.microsoft.com/office/drawing/2014/main" id="{E5F4F7D2-5831-4091-9F69-CC1D290B0BC1}"/>
              </a:ext>
            </a:extLst>
          </p:cNvPr>
          <p:cNvSpPr/>
          <p:nvPr/>
        </p:nvSpPr>
        <p:spPr>
          <a:xfrm>
            <a:off x="28504056" y="0"/>
            <a:ext cx="1763220" cy="14535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45</a:t>
            </a:r>
          </a:p>
        </p:txBody>
      </p:sp>
      <p:pic>
        <p:nvPicPr>
          <p:cNvPr id="15" name="Picture 2" descr="C:\Users\Admin\Downloads\17342966_747553338744199_1548246847818703537_n.jpg">
            <a:extLst>
              <a:ext uri="{FF2B5EF4-FFF2-40B4-BE49-F238E27FC236}">
                <a16:creationId xmlns:a16="http://schemas.microsoft.com/office/drawing/2014/main" id="{7AAC6303-4876-4A60-9D71-C920D4A115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345"/>
          <a:stretch/>
        </p:blipFill>
        <p:spPr bwMode="auto">
          <a:xfrm>
            <a:off x="22704863" y="614672"/>
            <a:ext cx="5747197" cy="327605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EF100D-C8EA-4336-941D-9059ACDAA909}"/>
              </a:ext>
            </a:extLst>
          </p:cNvPr>
          <p:cNvSpPr txBox="1"/>
          <p:nvPr/>
        </p:nvSpPr>
        <p:spPr>
          <a:xfrm>
            <a:off x="23290381" y="3877908"/>
            <a:ext cx="5525311" cy="830997"/>
          </a:xfrm>
          <a:prstGeom prst="rect">
            <a:avLst/>
          </a:prstGeom>
          <a:noFill/>
        </p:spPr>
        <p:txBody>
          <a:bodyPr wrap="square" rtlCol="0">
            <a:spAutoFit/>
          </a:bodyPr>
          <a:lstStyle/>
          <a:p>
            <a:r>
              <a:rPr lang="en-US" sz="4800" b="1">
                <a:solidFill>
                  <a:schemeClr val="accent1">
                    <a:lumMod val="75000"/>
                  </a:schemeClr>
                </a:solidFill>
              </a:rPr>
              <a:t>TOÁN-CƠ-TIN HỌC</a:t>
            </a:r>
          </a:p>
        </p:txBody>
      </p:sp>
      <p:pic>
        <p:nvPicPr>
          <p:cNvPr id="1050" name="Picture 26" descr="Cartoon Education Training Poster Background Download Free | Poster  Background Image on Lovepik | 605613589">
            <a:extLst>
              <a:ext uri="{FF2B5EF4-FFF2-40B4-BE49-F238E27FC236}">
                <a16:creationId xmlns:a16="http://schemas.microsoft.com/office/drawing/2014/main" id="{7E3460CF-8DFF-4C19-B2EB-0F02928108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8148"/>
          <a:stretch/>
        </p:blipFill>
        <p:spPr bwMode="auto">
          <a:xfrm>
            <a:off x="0" y="5605742"/>
            <a:ext cx="30267275" cy="37161298"/>
          </a:xfrm>
          <a:prstGeom prst="rect">
            <a:avLst/>
          </a:prstGeom>
          <a:solidFill>
            <a:schemeClr val="accent1">
              <a:lumMod val="75000"/>
            </a:schemeClr>
          </a:solidFill>
        </p:spPr>
      </p:pic>
      <p:sp>
        <p:nvSpPr>
          <p:cNvPr id="34" name="TextBox 33">
            <a:extLst>
              <a:ext uri="{FF2B5EF4-FFF2-40B4-BE49-F238E27FC236}">
                <a16:creationId xmlns:a16="http://schemas.microsoft.com/office/drawing/2014/main" id="{8E6C49CC-4E07-4645-96E4-2583C20EC74E}"/>
              </a:ext>
            </a:extLst>
          </p:cNvPr>
          <p:cNvSpPr txBox="1"/>
          <p:nvPr/>
        </p:nvSpPr>
        <p:spPr>
          <a:xfrm>
            <a:off x="5644320" y="6880869"/>
            <a:ext cx="4396724" cy="1230273"/>
          </a:xfrm>
          <a:prstGeom prst="rect">
            <a:avLst/>
          </a:prstGeom>
          <a:noFill/>
        </p:spPr>
        <p:txBody>
          <a:bodyPr wrap="square" rtlCol="0">
            <a:spAutoFit/>
          </a:bodyPr>
          <a:lstStyle/>
          <a:p>
            <a:pPr algn="ctr">
              <a:lnSpc>
                <a:spcPct val="150000"/>
              </a:lnSpc>
            </a:pPr>
            <a:r>
              <a:rPr lang="en-US" sz="5400" b="1" err="1">
                <a:solidFill>
                  <a:schemeClr val="bg1"/>
                </a:solidFill>
                <a:latin typeface="Source Serif 4" panose="02040603050405020204" pitchFamily="18" charset="0"/>
                <a:ea typeface="Source Serif 4" panose="02040603050405020204" pitchFamily="18" charset="0"/>
              </a:rPr>
              <a:t>Đặt</a:t>
            </a:r>
            <a:r>
              <a:rPr lang="en-US" sz="5400" b="1">
                <a:solidFill>
                  <a:schemeClr val="bg1"/>
                </a:solidFill>
                <a:latin typeface="Source Serif 4" panose="02040603050405020204" pitchFamily="18" charset="0"/>
                <a:ea typeface="Source Serif 4" panose="02040603050405020204" pitchFamily="18" charset="0"/>
              </a:rPr>
              <a:t> </a:t>
            </a:r>
            <a:r>
              <a:rPr lang="en-US" sz="5400" b="1" err="1">
                <a:solidFill>
                  <a:schemeClr val="bg1"/>
                </a:solidFill>
                <a:latin typeface="Source Serif 4" panose="02040603050405020204" pitchFamily="18" charset="0"/>
                <a:ea typeface="Source Serif 4" panose="02040603050405020204" pitchFamily="18" charset="0"/>
              </a:rPr>
              <a:t>vấn</a:t>
            </a:r>
            <a:r>
              <a:rPr lang="en-US" sz="5400" b="1">
                <a:solidFill>
                  <a:schemeClr val="bg1"/>
                </a:solidFill>
                <a:latin typeface="Source Serif 4" panose="02040603050405020204" pitchFamily="18" charset="0"/>
                <a:ea typeface="Source Serif 4" panose="02040603050405020204" pitchFamily="18" charset="0"/>
              </a:rPr>
              <a:t> </a:t>
            </a:r>
            <a:r>
              <a:rPr lang="en-US" sz="5400" b="1" err="1">
                <a:solidFill>
                  <a:schemeClr val="bg1"/>
                </a:solidFill>
                <a:latin typeface="Source Serif 4" panose="02040603050405020204" pitchFamily="18" charset="0"/>
                <a:ea typeface="Source Serif 4" panose="02040603050405020204" pitchFamily="18" charset="0"/>
              </a:rPr>
              <a:t>đề</a:t>
            </a:r>
            <a:endParaRPr lang="en-US" sz="5400" b="1">
              <a:solidFill>
                <a:schemeClr val="bg1"/>
              </a:solidFill>
              <a:latin typeface="Source Serif 4" panose="02040603050405020204" pitchFamily="18" charset="0"/>
              <a:ea typeface="Source Serif 4" panose="02040603050405020204" pitchFamily="18" charset="0"/>
            </a:endParaRPr>
          </a:p>
        </p:txBody>
      </p:sp>
      <p:sp>
        <p:nvSpPr>
          <p:cNvPr id="35" name="TextBox 34">
            <a:extLst>
              <a:ext uri="{FF2B5EF4-FFF2-40B4-BE49-F238E27FC236}">
                <a16:creationId xmlns:a16="http://schemas.microsoft.com/office/drawing/2014/main" id="{74ACF8AF-A012-4883-A5BD-70E064DC0FD9}"/>
              </a:ext>
            </a:extLst>
          </p:cNvPr>
          <p:cNvSpPr txBox="1"/>
          <p:nvPr/>
        </p:nvSpPr>
        <p:spPr>
          <a:xfrm>
            <a:off x="18177810" y="6880869"/>
            <a:ext cx="8711190" cy="1230273"/>
          </a:xfrm>
          <a:prstGeom prst="rect">
            <a:avLst/>
          </a:prstGeom>
          <a:noFill/>
        </p:spPr>
        <p:txBody>
          <a:bodyPr wrap="square" rtlCol="0">
            <a:spAutoFit/>
          </a:bodyPr>
          <a:lstStyle/>
          <a:p>
            <a:pPr algn="ctr">
              <a:lnSpc>
                <a:spcPct val="150000"/>
              </a:lnSpc>
            </a:pPr>
            <a:r>
              <a:rPr lang="en-US" sz="5400" b="1" err="1">
                <a:solidFill>
                  <a:schemeClr val="bg1"/>
                </a:solidFill>
                <a:latin typeface="Source Serif 4" panose="02040603050405020204" pitchFamily="18" charset="0"/>
                <a:ea typeface="Source Serif 4" panose="02040603050405020204" pitchFamily="18" charset="0"/>
              </a:rPr>
              <a:t>Phương</a:t>
            </a:r>
            <a:r>
              <a:rPr lang="en-US" sz="5400" b="1">
                <a:solidFill>
                  <a:schemeClr val="bg1"/>
                </a:solidFill>
                <a:latin typeface="Source Serif 4" panose="02040603050405020204" pitchFamily="18" charset="0"/>
                <a:ea typeface="Source Serif 4" panose="02040603050405020204" pitchFamily="18" charset="0"/>
              </a:rPr>
              <a:t> </a:t>
            </a:r>
            <a:r>
              <a:rPr lang="en-US" sz="5400" b="1" err="1">
                <a:solidFill>
                  <a:schemeClr val="bg1"/>
                </a:solidFill>
                <a:latin typeface="Source Serif 4" panose="02040603050405020204" pitchFamily="18" charset="0"/>
                <a:ea typeface="Source Serif 4" panose="02040603050405020204" pitchFamily="18" charset="0"/>
              </a:rPr>
              <a:t>pháp</a:t>
            </a:r>
            <a:r>
              <a:rPr lang="en-US" sz="5400" b="1">
                <a:solidFill>
                  <a:schemeClr val="bg1"/>
                </a:solidFill>
                <a:latin typeface="Source Serif 4" panose="02040603050405020204" pitchFamily="18" charset="0"/>
                <a:ea typeface="Source Serif 4" panose="02040603050405020204" pitchFamily="18" charset="0"/>
              </a:rPr>
              <a:t> </a:t>
            </a:r>
            <a:r>
              <a:rPr lang="en-US" sz="5400" b="1" err="1">
                <a:solidFill>
                  <a:schemeClr val="bg1"/>
                </a:solidFill>
                <a:latin typeface="Source Serif 4" panose="02040603050405020204" pitchFamily="18" charset="0"/>
                <a:ea typeface="Source Serif 4" panose="02040603050405020204" pitchFamily="18" charset="0"/>
              </a:rPr>
              <a:t>nghiên</a:t>
            </a:r>
            <a:r>
              <a:rPr lang="en-US" sz="5400" b="1">
                <a:solidFill>
                  <a:schemeClr val="bg1"/>
                </a:solidFill>
                <a:latin typeface="Source Serif 4" panose="02040603050405020204" pitchFamily="18" charset="0"/>
                <a:ea typeface="Source Serif 4" panose="02040603050405020204" pitchFamily="18" charset="0"/>
              </a:rPr>
              <a:t> </a:t>
            </a:r>
            <a:r>
              <a:rPr lang="en-US" sz="5400" b="1" err="1">
                <a:solidFill>
                  <a:schemeClr val="bg1"/>
                </a:solidFill>
                <a:latin typeface="Source Serif 4" panose="02040603050405020204" pitchFamily="18" charset="0"/>
                <a:ea typeface="Source Serif 4" panose="02040603050405020204" pitchFamily="18" charset="0"/>
              </a:rPr>
              <a:t>cứu</a:t>
            </a:r>
            <a:endParaRPr lang="en-US" sz="5400" b="1">
              <a:solidFill>
                <a:schemeClr val="bg1"/>
              </a:solidFill>
              <a:latin typeface="Source Serif 4" panose="02040603050405020204" pitchFamily="18" charset="0"/>
              <a:ea typeface="Source Serif 4" panose="02040603050405020204" pitchFamily="18" charset="0"/>
            </a:endParaRPr>
          </a:p>
        </p:txBody>
      </p:sp>
      <p:sp>
        <p:nvSpPr>
          <p:cNvPr id="36" name="TextBox 35">
            <a:extLst>
              <a:ext uri="{FF2B5EF4-FFF2-40B4-BE49-F238E27FC236}">
                <a16:creationId xmlns:a16="http://schemas.microsoft.com/office/drawing/2014/main" id="{FCE3646F-F454-4AE0-9375-DEC479525CE5}"/>
              </a:ext>
            </a:extLst>
          </p:cNvPr>
          <p:cNvSpPr txBox="1"/>
          <p:nvPr/>
        </p:nvSpPr>
        <p:spPr>
          <a:xfrm>
            <a:off x="521559" y="8501242"/>
            <a:ext cx="14580138" cy="7649466"/>
          </a:xfrm>
          <a:prstGeom prst="rect">
            <a:avLst/>
          </a:prstGeom>
          <a:solidFill>
            <a:srgbClr val="F27F0C"/>
          </a:solid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679450" marR="76200" lvl="2" indent="-571500">
              <a:lnSpc>
                <a:spcPct val="150000"/>
              </a:lnSpc>
              <a:spcBef>
                <a:spcPts val="500"/>
              </a:spcBef>
              <a:spcAft>
                <a:spcPts val="0"/>
              </a:spcAft>
              <a:buFont typeface="Wingdings" panose="05000000000000000000" pitchFamily="2" charset="2"/>
              <a:buChar char="v"/>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Trong xã hội hiện nay, nhu cầu học tập đang được đặt lên hàng đầu, Internet ngày càng phát triển mạnh mẽ. Nhu cầu tìm kiếm người dạy học rất lớn, các trung tâm gia sư vì thế mà xuất hiện rất là nhiều để nhằm phục vụ học tập. Nhưng đi đôi với sự tiện lợi của việc xuất hiện các trung tâm thì đó là tình trạng lộn xộn trong cung cấp gia sư hiện nay.</a:t>
            </a:r>
          </a:p>
          <a:p>
            <a:pPr marL="679450" marR="76200" lvl="2" indent="-571500">
              <a:lnSpc>
                <a:spcPct val="150000"/>
              </a:lnSpc>
              <a:spcBef>
                <a:spcPts val="0"/>
              </a:spcBef>
              <a:spcAft>
                <a:spcPts val="0"/>
              </a:spcAft>
              <a:buFont typeface="Wingdings" panose="05000000000000000000" pitchFamily="2" charset="2"/>
              <a:buChar char="v"/>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Có rất nhiều trung tâm hiện nay xây dựng qua các hình thức khác nhau, một số trung tâm đã lợi dụng đứng tên của một thầy/cô giáo nổi tiếng để nhằm phục vụ lợi ích cá nhân: lừa đảo , ăn chặn tiền cọc của gia sư. Bên cạnh đó cũng rất nhiều người gia sư kém chất lượng, không đạt đủ trình độ để đi dạy khiến phụ huynh học sinh cũng rất đau đầu về tìm kiếm một người gia sư chất lượng.</a:t>
            </a:r>
          </a:p>
        </p:txBody>
      </p:sp>
      <p:sp>
        <p:nvSpPr>
          <p:cNvPr id="37" name="TextBox 36">
            <a:extLst>
              <a:ext uri="{FF2B5EF4-FFF2-40B4-BE49-F238E27FC236}">
                <a16:creationId xmlns:a16="http://schemas.microsoft.com/office/drawing/2014/main" id="{1BCC812E-4F69-40BE-8610-F797C9BEDCD4}"/>
              </a:ext>
            </a:extLst>
          </p:cNvPr>
          <p:cNvSpPr txBox="1"/>
          <p:nvPr/>
        </p:nvSpPr>
        <p:spPr>
          <a:xfrm>
            <a:off x="15430500" y="8487230"/>
            <a:ext cx="14315216" cy="31502150"/>
          </a:xfrm>
          <a:prstGeom prst="rect">
            <a:avLst/>
          </a:prstGeom>
          <a:solidFill>
            <a:schemeClr val="accent1">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914400" indent="-571500">
              <a:lnSpc>
                <a:spcPct val="150000"/>
              </a:lnSpc>
              <a:buFont typeface="Wingdings" panose="05000000000000000000" pitchFamily="2" charset="2"/>
              <a:buChar char="v"/>
            </a:pPr>
            <a:r>
              <a:rPr lang="en-US" sz="3000">
                <a:latin typeface="Source Serif 4" panose="02040603050405020204" pitchFamily="18" charset="0"/>
                <a:ea typeface="Source Serif 4" panose="02040603050405020204" pitchFamily="18" charset="0"/>
              </a:rPr>
              <a:t>Phân tích thị trường:</a:t>
            </a:r>
          </a:p>
          <a:p>
            <a:pPr marL="1382713" indent="-468313">
              <a:lnSpc>
                <a:spcPct val="150000"/>
              </a:lnSpc>
              <a:buFont typeface="Courier New" panose="02070309020205020404" pitchFamily="49" charset="0"/>
              <a:buChar char="o"/>
            </a:pPr>
            <a:r>
              <a:rPr lang="en-US" sz="3000">
                <a:latin typeface="Source Serif 4" panose="02040603050405020204" pitchFamily="18" charset="0"/>
                <a:ea typeface="Source Serif 4" panose="02040603050405020204" pitchFamily="18" charset="0"/>
              </a:rPr>
              <a:t>Nhu cầu:</a:t>
            </a:r>
          </a:p>
          <a:p>
            <a:pPr marL="1804988" lvl="1" indent="-538163">
              <a:lnSpc>
                <a:spcPct val="150000"/>
              </a:lnSpc>
              <a:buFont typeface="Wingdings" panose="05000000000000000000" pitchFamily="2" charset="2"/>
              <a:buChar char="ü"/>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Số lượng học sinh từ 1 đến 12: xx 16tr5, trong đó HN và HCM xx 3tr</a:t>
            </a:r>
          </a:p>
          <a:p>
            <a:pPr marL="1804988" lvl="1" indent="-538163">
              <a:lnSpc>
                <a:spcPct val="150000"/>
              </a:lnSpc>
              <a:buFont typeface="Wingdings" panose="05000000000000000000" pitchFamily="2" charset="2"/>
              <a:buChar char="ü"/>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Nhu cầu tìm gia sư tập trung chủ yếu vào các gđ có điều kiện và con trong độ tuổi cấp 2, cấp 3.</a:t>
            </a:r>
          </a:p>
          <a:p>
            <a:pPr marL="1804988" lvl="1" indent="-538163">
              <a:lnSpc>
                <a:spcPct val="150000"/>
              </a:lnSpc>
              <a:buFont typeface="Wingdings" panose="05000000000000000000" pitchFamily="2" charset="2"/>
              <a:buChar char="ü"/>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Phụ huynh trung bình có thể chi 40% thu nhập/tháng cho việc học của con cái.</a:t>
            </a:r>
          </a:p>
          <a:p>
            <a:pPr marL="1804988" lvl="1" indent="-538163">
              <a:lnSpc>
                <a:spcPct val="150000"/>
              </a:lnSpc>
              <a:buFont typeface="Wingdings" panose="05000000000000000000" pitchFamily="2" charset="2"/>
              <a:buChar char="ü"/>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Sinh viên: xx 1tr7, trong đó HN và HCM chiếm xx 60%</a:t>
            </a:r>
          </a:p>
          <a:p>
            <a:pPr marL="1804988" lvl="1" indent="-538163">
              <a:lnSpc>
                <a:spcPct val="150000"/>
              </a:lnSpc>
              <a:buFont typeface="Wingdings" panose="05000000000000000000" pitchFamily="2" charset="2"/>
              <a:buChar char="ü"/>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Nhu cầu đi gia sư xx 45%</a:t>
            </a:r>
          </a:p>
          <a:p>
            <a:pPr marL="1804988" lvl="1" indent="-538163">
              <a:lnSpc>
                <a:spcPct val="150000"/>
              </a:lnSpc>
              <a:spcAft>
                <a:spcPts val="800"/>
              </a:spcAft>
              <a:buFont typeface="Wingdings" panose="05000000000000000000" pitchFamily="2" charset="2"/>
              <a:buChar char=""/>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 Cung &lt; cầu  =&gt; Thị trường tìm gia sư rất có tiềm năng phát triển.</a:t>
            </a:r>
            <a:endParaRPr lang="en-US" sz="3000">
              <a:latin typeface="Source Serif 4" panose="02040603050405020204" pitchFamily="18" charset="0"/>
              <a:ea typeface="Source Serif 4" panose="02040603050405020204" pitchFamily="18" charset="0"/>
            </a:endParaRPr>
          </a:p>
          <a:p>
            <a:pPr marL="1382713" lvl="1" indent="-468313">
              <a:lnSpc>
                <a:spcPct val="150000"/>
              </a:lnSpc>
              <a:buFont typeface="Courier New" panose="02070309020205020404" pitchFamily="49" charset="0"/>
              <a:buChar char="o"/>
            </a:pPr>
            <a:r>
              <a:rPr lang="en-US" sz="3000">
                <a:latin typeface="Source Serif 4" panose="02040603050405020204" pitchFamily="18" charset="0"/>
                <a:ea typeface="Source Serif 4" panose="02040603050405020204" pitchFamily="18" charset="0"/>
              </a:rPr>
              <a:t>Các trung tâm môi giới phổ biến hiện tại:</a:t>
            </a:r>
          </a:p>
          <a:p>
            <a:pPr marL="1804988" marR="0" lvl="0" indent="-538163">
              <a:lnSpc>
                <a:spcPct val="150000"/>
              </a:lnSpc>
              <a:spcBef>
                <a:spcPts val="0"/>
              </a:spcBef>
              <a:spcAft>
                <a:spcPts val="0"/>
              </a:spcAft>
              <a:buFont typeface="Wingdings" panose="05000000000000000000" pitchFamily="2" charset="2"/>
              <a:buChar char="§"/>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GiasuViet: Chỉ có chức năng giải bài tập, có đội ngũ gia sư onl tốt.</a:t>
            </a:r>
          </a:p>
          <a:p>
            <a:pPr marL="1804988" marR="0" lvl="0" indent="-538163" algn="l" defTabSz="3506907" rtl="0" eaLnBrk="1" fontAlgn="auto" latinLnBrk="0" hangingPunct="1">
              <a:lnSpc>
                <a:spcPct val="150000"/>
              </a:lnSpc>
              <a:spcBef>
                <a:spcPts val="0"/>
              </a:spcBef>
              <a:spcAft>
                <a:spcPts val="800"/>
              </a:spcAft>
              <a:buClrTx/>
              <a:buSzTx/>
              <a:buFont typeface="Wingdings" panose="05000000000000000000" pitchFamily="2" charset="2"/>
              <a:buChar char="§"/>
              <a:tabLst/>
              <a:defRPr/>
            </a:pPr>
            <a:r>
              <a:rPr kumimoji="0" lang="en-US" sz="3000" b="0" i="0" u="none" strike="noStrike" kern="1200" cap="none" spc="0" normalizeH="0" baseline="0" noProof="0">
                <a:ln>
                  <a:noFill/>
                </a:ln>
                <a:solidFill>
                  <a:prstClr val="black"/>
                </a:solidFill>
                <a:effectLst/>
                <a:uLnTx/>
                <a:uFillTx/>
                <a:latin typeface="Source Serif 4" panose="02040603050405020204" pitchFamily="18" charset="0"/>
                <a:ea typeface="Source Serif 4" panose="02040603050405020204" pitchFamily="18" charset="0"/>
                <a:cs typeface="Times New Roman" panose="02020603050405020304" pitchFamily="18" charset="0"/>
              </a:rPr>
              <a:t>Lytutrong: Phí nhận lớp lên đến 40% tháng lương đầu.</a:t>
            </a:r>
            <a:endParaRPr lang="en-US" sz="3000">
              <a:effectLst/>
              <a:latin typeface="Source Serif 4" panose="02040603050405020204" pitchFamily="18" charset="0"/>
              <a:ea typeface="Source Serif 4" panose="02040603050405020204" pitchFamily="18" charset="0"/>
              <a:cs typeface="Times New Roman" panose="02020603050405020304" pitchFamily="18" charset="0"/>
            </a:endParaRPr>
          </a:p>
          <a:p>
            <a:pPr marL="1804988" marR="0" lvl="0" indent="-538163">
              <a:lnSpc>
                <a:spcPct val="150000"/>
              </a:lnSpc>
              <a:spcBef>
                <a:spcPts val="0"/>
              </a:spcBef>
              <a:spcAft>
                <a:spcPts val="0"/>
              </a:spcAft>
              <a:buFont typeface="Wingdings" panose="05000000000000000000" pitchFamily="2" charset="2"/>
              <a:buChar char="§"/>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DayKemTaiNha: Chỉ có chức năng tìm kiếm gia sư, có UI rõ ràng cho khách tham quan trước khi đăng kí.</a:t>
            </a:r>
          </a:p>
          <a:p>
            <a:pPr marL="1804988" marR="0" lvl="0" indent="-538163">
              <a:lnSpc>
                <a:spcPct val="150000"/>
              </a:lnSpc>
              <a:spcBef>
                <a:spcPts val="0"/>
              </a:spcBef>
              <a:spcAft>
                <a:spcPts val="800"/>
              </a:spcAft>
              <a:buFont typeface="Wingdings" panose="05000000000000000000" pitchFamily="2" charset="2"/>
              <a:buChar char="§"/>
            </a:pPr>
            <a:r>
              <a:rPr lang="en-US" sz="3000">
                <a:effectLst/>
                <a:latin typeface="Source Serif 4" panose="02040603050405020204" pitchFamily="18" charset="0"/>
                <a:ea typeface="Source Serif 4" panose="02040603050405020204" pitchFamily="18" charset="0"/>
                <a:cs typeface="Times New Roman" panose="02020603050405020304" pitchFamily="18" charset="0"/>
              </a:rPr>
              <a:t>Edubox: có chức năng giải bài tập và tìm gia sư nhưng chức năng giải bài tập chưa được đưa vào sử dụng vì thiếu đội ngũ gia sư onl, lớp học được up không qua kiểm duyệt.</a:t>
            </a:r>
            <a:endParaRPr lang="en-US" sz="3000">
              <a:latin typeface="Source Serif 4" panose="02040603050405020204" pitchFamily="18" charset="0"/>
              <a:ea typeface="Source Serif 4" panose="02040603050405020204" pitchFamily="18" charset="0"/>
            </a:endParaRPr>
          </a:p>
          <a:p>
            <a:pPr marL="914400" indent="-571500">
              <a:lnSpc>
                <a:spcPct val="150000"/>
              </a:lnSpc>
              <a:buFont typeface="Wingdings" panose="05000000000000000000" pitchFamily="2" charset="2"/>
              <a:buChar char="v"/>
            </a:pPr>
            <a:r>
              <a:rPr lang="en-US" sz="3000">
                <a:latin typeface="Source Serif 4" panose="02040603050405020204" pitchFamily="18" charset="0"/>
                <a:ea typeface="Source Serif 4" panose="02040603050405020204" pitchFamily="18" charset="0"/>
              </a:rPr>
              <a:t>Khảo sát ý kiến người dùng qua Google Form:</a:t>
            </a:r>
          </a:p>
          <a:p>
            <a:pPr marL="914400"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914400"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914400"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914400"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914400"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a:p>
            <a:pPr marL="2324953" lvl="1" indent="-571500">
              <a:lnSpc>
                <a:spcPct val="150000"/>
              </a:lnSpc>
              <a:buFont typeface="Wingdings" panose="05000000000000000000" pitchFamily="2" charset="2"/>
              <a:buChar char="v"/>
            </a:pPr>
            <a:endParaRPr lang="en-US" sz="3000">
              <a:latin typeface="Source Serif 4" panose="02040603050405020204" pitchFamily="18" charset="0"/>
              <a:ea typeface="Source Serif 4" panose="02040603050405020204" pitchFamily="18" charset="0"/>
            </a:endParaRPr>
          </a:p>
        </p:txBody>
      </p:sp>
      <p:sp>
        <p:nvSpPr>
          <p:cNvPr id="38" name="TextBox 37">
            <a:extLst>
              <a:ext uri="{FF2B5EF4-FFF2-40B4-BE49-F238E27FC236}">
                <a16:creationId xmlns:a16="http://schemas.microsoft.com/office/drawing/2014/main" id="{7A7776D0-7A98-4EE7-B91A-45175A2C95EA}"/>
              </a:ext>
            </a:extLst>
          </p:cNvPr>
          <p:cNvSpPr txBox="1"/>
          <p:nvPr/>
        </p:nvSpPr>
        <p:spPr>
          <a:xfrm>
            <a:off x="5972566" y="16640715"/>
            <a:ext cx="3740231" cy="1230273"/>
          </a:xfrm>
          <a:prstGeom prst="rect">
            <a:avLst/>
          </a:prstGeom>
          <a:noFill/>
        </p:spPr>
        <p:txBody>
          <a:bodyPr wrap="square" rtlCol="0">
            <a:spAutoFit/>
          </a:bodyPr>
          <a:lstStyle/>
          <a:p>
            <a:pPr algn="ctr">
              <a:lnSpc>
                <a:spcPct val="150000"/>
              </a:lnSpc>
            </a:pPr>
            <a:r>
              <a:rPr lang="en-US" sz="5400" b="1" err="1">
                <a:solidFill>
                  <a:schemeClr val="bg1"/>
                </a:solidFill>
                <a:latin typeface="Source Serif 4" panose="02040603050405020204" pitchFamily="18" charset="0"/>
                <a:ea typeface="Source Serif 4" panose="02040603050405020204" pitchFamily="18" charset="0"/>
              </a:rPr>
              <a:t>Giải</a:t>
            </a:r>
            <a:r>
              <a:rPr lang="en-US" sz="5400" b="1">
                <a:solidFill>
                  <a:schemeClr val="bg1"/>
                </a:solidFill>
                <a:latin typeface="Source Serif 4" panose="02040603050405020204" pitchFamily="18" charset="0"/>
                <a:ea typeface="Source Serif 4" panose="02040603050405020204" pitchFamily="18" charset="0"/>
              </a:rPr>
              <a:t> </a:t>
            </a:r>
            <a:r>
              <a:rPr lang="en-US" sz="5400" b="1" err="1">
                <a:solidFill>
                  <a:schemeClr val="bg1"/>
                </a:solidFill>
                <a:latin typeface="Source Serif 4" panose="02040603050405020204" pitchFamily="18" charset="0"/>
                <a:ea typeface="Source Serif 4" panose="02040603050405020204" pitchFamily="18" charset="0"/>
              </a:rPr>
              <a:t>pháp</a:t>
            </a:r>
            <a:endParaRPr lang="en-US" sz="5400" b="1">
              <a:solidFill>
                <a:schemeClr val="bg1"/>
              </a:solidFill>
              <a:latin typeface="Source Serif 4" panose="02040603050405020204" pitchFamily="18" charset="0"/>
              <a:ea typeface="Source Serif 4" panose="02040603050405020204" pitchFamily="18" charset="0"/>
            </a:endParaRPr>
          </a:p>
        </p:txBody>
      </p:sp>
      <p:sp>
        <p:nvSpPr>
          <p:cNvPr id="39" name="TextBox 38">
            <a:extLst>
              <a:ext uri="{FF2B5EF4-FFF2-40B4-BE49-F238E27FC236}">
                <a16:creationId xmlns:a16="http://schemas.microsoft.com/office/drawing/2014/main" id="{22E7748E-21F0-4873-BCDC-133EBB760575}"/>
              </a:ext>
            </a:extLst>
          </p:cNvPr>
          <p:cNvSpPr txBox="1"/>
          <p:nvPr/>
        </p:nvSpPr>
        <p:spPr>
          <a:xfrm>
            <a:off x="4238477" y="31666691"/>
            <a:ext cx="7208408" cy="1230273"/>
          </a:xfrm>
          <a:prstGeom prst="rect">
            <a:avLst/>
          </a:prstGeom>
          <a:noFill/>
        </p:spPr>
        <p:txBody>
          <a:bodyPr wrap="square" rtlCol="0">
            <a:spAutoFit/>
          </a:bodyPr>
          <a:lstStyle/>
          <a:p>
            <a:pPr algn="ctr">
              <a:lnSpc>
                <a:spcPct val="150000"/>
              </a:lnSpc>
            </a:pPr>
            <a:r>
              <a:rPr lang="en-US" sz="5400" b="1">
                <a:solidFill>
                  <a:schemeClr val="bg1"/>
                </a:solidFill>
                <a:latin typeface="Source Serif 4" panose="02040603050405020204" pitchFamily="18" charset="0"/>
                <a:ea typeface="Source Serif 4" panose="02040603050405020204" pitchFamily="18" charset="0"/>
              </a:rPr>
              <a:t>Đánh giá giải pháp</a:t>
            </a:r>
          </a:p>
        </p:txBody>
      </p:sp>
      <p:sp>
        <p:nvSpPr>
          <p:cNvPr id="40" name="TextBox 39">
            <a:extLst>
              <a:ext uri="{FF2B5EF4-FFF2-40B4-BE49-F238E27FC236}">
                <a16:creationId xmlns:a16="http://schemas.microsoft.com/office/drawing/2014/main" id="{2E47CDCA-BD4E-458D-B4F6-C156990EBC7F}"/>
              </a:ext>
            </a:extLst>
          </p:cNvPr>
          <p:cNvSpPr txBox="1"/>
          <p:nvPr/>
        </p:nvSpPr>
        <p:spPr>
          <a:xfrm>
            <a:off x="521559" y="18419430"/>
            <a:ext cx="14580138" cy="13189444"/>
          </a:xfrm>
          <a:prstGeom prst="rect">
            <a:avLst/>
          </a:prstGeom>
          <a:solidFill>
            <a:srgbClr val="3B447A"/>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nchor="ctr">
            <a:spAutoFit/>
          </a:bodyPr>
          <a:lstStyle/>
          <a:p>
            <a:pPr marL="574675" indent="-457200">
              <a:lnSpc>
                <a:spcPct val="150000"/>
              </a:lnSpc>
              <a:buFont typeface="Wingdings" panose="05000000000000000000" pitchFamily="2" charset="2"/>
              <a:buChar char="v"/>
            </a:pPr>
            <a:r>
              <a:rPr lang="en-US" sz="3000" b="1">
                <a:solidFill>
                  <a:schemeClr val="bg1"/>
                </a:solidFill>
                <a:latin typeface="Source Serif 4" panose="02040603050405020204" pitchFamily="18" charset="0"/>
                <a:ea typeface="Source Serif 4" panose="02040603050405020204" pitchFamily="18" charset="0"/>
              </a:rPr>
              <a:t>Nền tảng kết nối gia sư - JASU</a:t>
            </a:r>
          </a:p>
          <a:p>
            <a:pPr marL="688975" indent="-571500">
              <a:lnSpc>
                <a:spcPct val="150000"/>
              </a:lnSpc>
              <a:buFont typeface="Wingdings" panose="05000000000000000000" pitchFamily="2" charset="2"/>
              <a:buChar char="ü"/>
            </a:pPr>
            <a:r>
              <a:rPr lang="en-US" sz="3000">
                <a:solidFill>
                  <a:schemeClr val="bg1"/>
                </a:solidFill>
                <a:latin typeface="Source Serif 4" panose="02040603050405020204" pitchFamily="18" charset="0"/>
                <a:ea typeface="Source Serif 4" panose="02040603050405020204" pitchFamily="18" charset="0"/>
              </a:rPr>
              <a:t>Kết nối trực tiếp phụ huynh, học sinh và gia sư. </a:t>
            </a:r>
          </a:p>
          <a:p>
            <a:pPr marL="688975" indent="-571500">
              <a:lnSpc>
                <a:spcPct val="150000"/>
              </a:lnSpc>
              <a:buFont typeface="Wingdings" panose="05000000000000000000" pitchFamily="2" charset="2"/>
              <a:buChar char="ü"/>
            </a:pPr>
            <a:r>
              <a:rPr lang="en-US" sz="3000">
                <a:solidFill>
                  <a:schemeClr val="bg1"/>
                </a:solidFill>
                <a:latin typeface="Source Serif 4" panose="02040603050405020204" pitchFamily="18" charset="0"/>
                <a:ea typeface="Source Serif 4" panose="02040603050405020204" pitchFamily="18" charset="0"/>
              </a:rPr>
              <a:t>Hai bên có thể chủ động tự thoả thuận, ký hợp đồng  về cách thức dạy, thời lượng dạy, chỉ tiêu, thù lao, …</a:t>
            </a:r>
          </a:p>
          <a:p>
            <a:pPr marL="688975" indent="-571500">
              <a:lnSpc>
                <a:spcPct val="150000"/>
              </a:lnSpc>
              <a:buFont typeface="Wingdings" panose="05000000000000000000" pitchFamily="2" charset="2"/>
              <a:buChar char="ü"/>
            </a:pPr>
            <a:r>
              <a:rPr lang="en-US" sz="3000">
                <a:solidFill>
                  <a:schemeClr val="bg1"/>
                </a:solidFill>
                <a:latin typeface="Source Serif 4" panose="02040603050405020204" pitchFamily="18" charset="0"/>
                <a:ea typeface="Source Serif 4" panose="02040603050405020204" pitchFamily="18" charset="0"/>
              </a:rPr>
              <a:t>Mỗi bên cần phải xác thực thông tin cá nhân bằng CCCD/CMND để đảm bảo quyền lợi của hai bên và để có thể tham gia các hoạt động học, giảng dạy, mở lớp, …  Thông tin nhạy cảm này chỉ được sử dụng khi nền tảng đứng ra giải quyết các vấn đề phát sinh giữa hai bên.</a:t>
            </a:r>
          </a:p>
          <a:p>
            <a:pPr marL="688975" indent="-571500">
              <a:lnSpc>
                <a:spcPct val="150000"/>
              </a:lnSpc>
              <a:buFont typeface="Wingdings" panose="05000000000000000000" pitchFamily="2" charset="2"/>
              <a:buChar char="ü"/>
            </a:pPr>
            <a:r>
              <a:rPr lang="en-US" sz="3000">
                <a:solidFill>
                  <a:schemeClr val="bg1"/>
                </a:solidFill>
                <a:latin typeface="Source Serif 4" panose="02040603050405020204" pitchFamily="18" charset="0"/>
                <a:ea typeface="Source Serif 4" panose="02040603050405020204" pitchFamily="18" charset="0"/>
              </a:rPr>
              <a:t>Đánh giá, nhận xét:</a:t>
            </a:r>
          </a:p>
          <a:p>
            <a:pPr marL="1312863" lvl="1" indent="-571500">
              <a:lnSpc>
                <a:spcPct val="150000"/>
              </a:lnSpc>
              <a:buFont typeface="Courier New" panose="02070309020205020404" pitchFamily="49" charset="0"/>
              <a:buChar char="o"/>
            </a:pPr>
            <a:r>
              <a:rPr lang="en-US" sz="3000">
                <a:solidFill>
                  <a:schemeClr val="bg1"/>
                </a:solidFill>
                <a:latin typeface="Source Serif 4" panose="02040603050405020204" pitchFamily="18" charset="0"/>
                <a:ea typeface="Source Serif 4" panose="02040603050405020204" pitchFamily="18" charset="0"/>
              </a:rPr>
              <a:t>Gia sư: ngoài các thông tin cơ bản, gia sư sẽ có mục đánh giá. Mục này được tổng hợp từ các bằng cấp, chứng chỉ, điểm thi đầu vào và đánh giá nhận được từ học sinh từng theo học. Thông tin đánh giá (điểm, nhận xét) được cập nhật trên tiểu sử của gia sư.</a:t>
            </a:r>
          </a:p>
          <a:p>
            <a:pPr marL="1312863" lvl="1" indent="-571500">
              <a:lnSpc>
                <a:spcPct val="150000"/>
              </a:lnSpc>
              <a:buFont typeface="Courier New" panose="02070309020205020404" pitchFamily="49" charset="0"/>
              <a:buChar char="o"/>
            </a:pPr>
            <a:r>
              <a:rPr lang="en-US" sz="3000">
                <a:solidFill>
                  <a:schemeClr val="bg1"/>
                </a:solidFill>
                <a:latin typeface="Source Serif 4" panose="02040603050405020204" pitchFamily="18" charset="0"/>
                <a:ea typeface="Source Serif 4" panose="02040603050405020204" pitchFamily="18" charset="0"/>
              </a:rPr>
              <a:t>Học sinh: Có đánh giá (điểm, nhận xét) từ gia sư từng dạy cập nhật trên tiểu sử của học sinh.</a:t>
            </a:r>
          </a:p>
          <a:p>
            <a:pPr marL="679450" lvl="1" indent="-571500">
              <a:lnSpc>
                <a:spcPct val="150000"/>
              </a:lnSpc>
              <a:buFont typeface="Wingdings" panose="05000000000000000000" pitchFamily="2" charset="2"/>
              <a:buChar char="ü"/>
            </a:pPr>
            <a:r>
              <a:rPr lang="en-US" sz="3000">
                <a:solidFill>
                  <a:schemeClr val="bg1"/>
                </a:solidFill>
                <a:latin typeface="Source Serif 4" panose="02040603050405020204" pitchFamily="18" charset="0"/>
                <a:ea typeface="Source Serif 4" panose="02040603050405020204" pitchFamily="18" charset="0"/>
              </a:rPr>
              <a:t>Trực quan hoá bằng Website, ứng dụng mobile</a:t>
            </a:r>
          </a:p>
          <a:p>
            <a:pPr marL="1311275" indent="-571500">
              <a:lnSpc>
                <a:spcPct val="150000"/>
              </a:lnSpc>
              <a:buFont typeface="Courier New" panose="02070309020205020404" pitchFamily="49" charset="0"/>
              <a:buChar char="o"/>
            </a:pPr>
            <a:r>
              <a:rPr lang="en-US" sz="3000">
                <a:solidFill>
                  <a:schemeClr val="bg1"/>
                </a:solidFill>
                <a:latin typeface="Source Serif 4" panose="02040603050405020204" pitchFamily="18" charset="0"/>
                <a:ea typeface="Source Serif 4" panose="02040603050405020204" pitchFamily="18" charset="0"/>
              </a:rPr>
              <a:t>Công nghệ Back-End: Spring</a:t>
            </a:r>
          </a:p>
          <a:p>
            <a:pPr marL="1311275" indent="-571500">
              <a:lnSpc>
                <a:spcPct val="150000"/>
              </a:lnSpc>
              <a:buFont typeface="Courier New" panose="02070309020205020404" pitchFamily="49" charset="0"/>
              <a:buChar char="o"/>
            </a:pPr>
            <a:r>
              <a:rPr lang="en-US" sz="3000">
                <a:solidFill>
                  <a:schemeClr val="bg1"/>
                </a:solidFill>
                <a:latin typeface="Source Serif 4" panose="02040603050405020204" pitchFamily="18" charset="0"/>
                <a:ea typeface="Source Serif 4" panose="02040603050405020204" pitchFamily="18" charset="0"/>
              </a:rPr>
              <a:t>Công nghệ Front-End: ReactJS, Flutter</a:t>
            </a:r>
          </a:p>
          <a:p>
            <a:pPr marL="1311275" indent="-571500">
              <a:lnSpc>
                <a:spcPct val="150000"/>
              </a:lnSpc>
              <a:buFont typeface="Courier New" panose="02070309020205020404" pitchFamily="49" charset="0"/>
              <a:buChar char="o"/>
            </a:pPr>
            <a:r>
              <a:rPr lang="en-US" sz="3000">
                <a:solidFill>
                  <a:schemeClr val="bg1"/>
                </a:solidFill>
                <a:latin typeface="Source Serif 4" panose="02040603050405020204" pitchFamily="18" charset="0"/>
                <a:ea typeface="Source Serif 4" panose="02040603050405020204" pitchFamily="18" charset="0"/>
              </a:rPr>
              <a:t>Hệ quản trị cơ sở dữ liệu: MySql, MongoDb</a:t>
            </a:r>
          </a:p>
        </p:txBody>
      </p:sp>
      <p:sp>
        <p:nvSpPr>
          <p:cNvPr id="41" name="TextBox 40">
            <a:extLst>
              <a:ext uri="{FF2B5EF4-FFF2-40B4-BE49-F238E27FC236}">
                <a16:creationId xmlns:a16="http://schemas.microsoft.com/office/drawing/2014/main" id="{9FAA3F79-D728-45EE-8251-062F827181AD}"/>
              </a:ext>
            </a:extLst>
          </p:cNvPr>
          <p:cNvSpPr txBox="1"/>
          <p:nvPr/>
        </p:nvSpPr>
        <p:spPr>
          <a:xfrm>
            <a:off x="521559" y="33345383"/>
            <a:ext cx="14580138" cy="4186980"/>
          </a:xfrm>
          <a:prstGeom prst="rect">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marL="517525" indent="-517525">
              <a:lnSpc>
                <a:spcPct val="150000"/>
              </a:lnSpc>
            </a:pPr>
            <a:r>
              <a:rPr lang="en-US" sz="3000">
                <a:latin typeface="Source Serif 4" panose="02040603050405020204" pitchFamily="18" charset="0"/>
                <a:ea typeface="Source Serif 4" panose="02040603050405020204" pitchFamily="18" charset="0"/>
              </a:rPr>
              <a:t>-    Nền tảng hoàn toàn miễn phí, không thu phí trong bất kỳ trường hợp nào.</a:t>
            </a:r>
          </a:p>
          <a:p>
            <a:pPr marL="517525" indent="-517525">
              <a:lnSpc>
                <a:spcPct val="150000"/>
              </a:lnSpc>
              <a:buFontTx/>
              <a:buChar char="-"/>
            </a:pPr>
            <a:r>
              <a:rPr lang="en-US" sz="3000">
                <a:latin typeface="Source Serif 4" panose="02040603050405020204" pitchFamily="18" charset="0"/>
                <a:ea typeface="Source Serif 4" panose="02040603050405020204" pitchFamily="18" charset="0"/>
              </a:rPr>
              <a:t>Đảm bảo tính ràng buộc và rõ ràng giữa phụ huynh, học sinh và gia sư.</a:t>
            </a:r>
          </a:p>
          <a:p>
            <a:pPr marL="517525" indent="-517525">
              <a:lnSpc>
                <a:spcPct val="150000"/>
              </a:lnSpc>
              <a:buFontTx/>
              <a:buChar char="-"/>
            </a:pPr>
            <a:r>
              <a:rPr lang="en-US" sz="3000">
                <a:effectLst/>
                <a:latin typeface="Source Serif 4" panose="02040603050405020204" pitchFamily="18" charset="0"/>
                <a:ea typeface="Source Serif 4" panose="02040603050405020204" pitchFamily="18" charset="0"/>
              </a:rPr>
              <a:t>Tính bảo mật thông tin, phụ huynh được trực tiếp chọn gia sư.</a:t>
            </a:r>
          </a:p>
          <a:p>
            <a:pPr marL="517525" indent="-517525">
              <a:lnSpc>
                <a:spcPct val="150000"/>
              </a:lnSpc>
              <a:buFontTx/>
              <a:buChar char="-"/>
            </a:pPr>
            <a:r>
              <a:rPr lang="en-US" sz="3000">
                <a:effectLst/>
                <a:latin typeface="Source Serif 4" panose="02040603050405020204" pitchFamily="18" charset="0"/>
                <a:ea typeface="Source Serif 4" panose="02040603050405020204" pitchFamily="18" charset="0"/>
              </a:rPr>
              <a:t>Tiết kiệm thời gian công sức khi tìm lớp, gia sư so với mô hình tìm gia sư truyền thống.</a:t>
            </a:r>
          </a:p>
          <a:p>
            <a:pPr marL="517525" indent="-517525">
              <a:lnSpc>
                <a:spcPct val="150000"/>
              </a:lnSpc>
              <a:buFontTx/>
              <a:buChar char="-"/>
            </a:pPr>
            <a:endParaRPr lang="en-US" sz="3000">
              <a:effectLst/>
              <a:latin typeface="Source Serif 4" panose="02040603050405020204" pitchFamily="18" charset="0"/>
              <a:ea typeface="Source Serif 4" panose="02040603050405020204" pitchFamily="18" charset="0"/>
            </a:endParaRPr>
          </a:p>
        </p:txBody>
      </p:sp>
      <p:pic>
        <p:nvPicPr>
          <p:cNvPr id="42" name="Picture 4" descr="Biểu đồ câu trả lời của biểu mẫu. Tên câu hỏi: Cách tiếp cận gia sư. Số lượng câu trả lời: 50 câu trả lời.">
            <a:extLst>
              <a:ext uri="{FF2B5EF4-FFF2-40B4-BE49-F238E27FC236}">
                <a16:creationId xmlns:a16="http://schemas.microsoft.com/office/drawing/2014/main" id="{1F376CE4-640A-480B-86C0-F95FFE01F7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92608" y="22885455"/>
            <a:ext cx="7040797" cy="334726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Biểu đồ câu trả lời của biểu mẫu. Tên câu hỏi: Cách tiếp cận học sinh, phụ huynh. Số lượng câu trả lời: 50 câu trả lời.">
            <a:extLst>
              <a:ext uri="{FF2B5EF4-FFF2-40B4-BE49-F238E27FC236}">
                <a16:creationId xmlns:a16="http://schemas.microsoft.com/office/drawing/2014/main" id="{BDBF0674-7F12-4147-B019-648110402C9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03153" y="22885455"/>
            <a:ext cx="7040797" cy="3347264"/>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48BB8BA8-A125-43EB-86AA-D1370976B094}"/>
              </a:ext>
            </a:extLst>
          </p:cNvPr>
          <p:cNvSpPr txBox="1"/>
          <p:nvPr/>
        </p:nvSpPr>
        <p:spPr>
          <a:xfrm>
            <a:off x="16721562" y="22156730"/>
            <a:ext cx="4191000" cy="553998"/>
          </a:xfrm>
          <a:prstGeom prst="rect">
            <a:avLst/>
          </a:prstGeom>
          <a:noFill/>
        </p:spPr>
        <p:txBody>
          <a:bodyPr wrap="square" rtlCol="0">
            <a:spAutoFit/>
          </a:bodyPr>
          <a:lstStyle/>
          <a:p>
            <a:pPr algn="ctr"/>
            <a:r>
              <a:rPr lang="en-US" sz="3000">
                <a:latin typeface="Source Serif 4" panose="02040603050405020204" pitchFamily="18" charset="0"/>
                <a:ea typeface="Source Serif 4" panose="02040603050405020204" pitchFamily="18" charset="0"/>
              </a:rPr>
              <a:t>Phụ huynh, học sinh</a:t>
            </a:r>
          </a:p>
        </p:txBody>
      </p:sp>
      <p:sp>
        <p:nvSpPr>
          <p:cNvPr id="45" name="TextBox 44">
            <a:extLst>
              <a:ext uri="{FF2B5EF4-FFF2-40B4-BE49-F238E27FC236}">
                <a16:creationId xmlns:a16="http://schemas.microsoft.com/office/drawing/2014/main" id="{ADA7D419-020B-4444-AF11-4E1BF9CEA8EB}"/>
              </a:ext>
            </a:extLst>
          </p:cNvPr>
          <p:cNvSpPr txBox="1"/>
          <p:nvPr/>
        </p:nvSpPr>
        <p:spPr>
          <a:xfrm>
            <a:off x="25225163" y="22154646"/>
            <a:ext cx="1655745" cy="553998"/>
          </a:xfrm>
          <a:prstGeom prst="rect">
            <a:avLst/>
          </a:prstGeom>
          <a:noFill/>
        </p:spPr>
        <p:txBody>
          <a:bodyPr wrap="square" rtlCol="0">
            <a:spAutoFit/>
          </a:bodyPr>
          <a:lstStyle/>
          <a:p>
            <a:pPr algn="ctr"/>
            <a:r>
              <a:rPr lang="en-US" sz="3000">
                <a:latin typeface="Source Serif 4" panose="02040603050405020204" pitchFamily="18" charset="0"/>
                <a:ea typeface="Source Serif 4" panose="02040603050405020204" pitchFamily="18" charset="0"/>
              </a:rPr>
              <a:t>Gia sư</a:t>
            </a:r>
          </a:p>
        </p:txBody>
      </p:sp>
      <p:pic>
        <p:nvPicPr>
          <p:cNvPr id="46" name="Picture 8" descr="Biểu đồ câu trả lời của biểu mẫu. Tên câu hỏi: Các vấn đề gặp phải với trung tâm. Số lượng câu trả lời: 50 câu trả lời.">
            <a:extLst>
              <a:ext uri="{FF2B5EF4-FFF2-40B4-BE49-F238E27FC236}">
                <a16:creationId xmlns:a16="http://schemas.microsoft.com/office/drawing/2014/main" id="{50E2C6D5-6D3C-49CA-ACD0-17C4315424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614495" y="26361726"/>
            <a:ext cx="7040797" cy="334726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2" descr="Biểu đồ câu trả lời của biểu mẫu. Tên câu hỏi: Các vấn đề đã gặp phải với trung tâm. Số lượng câu trả lời: 49 câu trả lời.">
            <a:extLst>
              <a:ext uri="{FF2B5EF4-FFF2-40B4-BE49-F238E27FC236}">
                <a16:creationId xmlns:a16="http://schemas.microsoft.com/office/drawing/2014/main" id="{6B5AEECB-8A56-4377-9AB4-D598ABB4308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492609" y="26361726"/>
            <a:ext cx="7040796" cy="334726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4" descr="Biểu đồ câu trả lời của biểu mẫu. Tên câu hỏi: Mức độ hài lòng đối với trung tâm (0 - 5). Số lượng câu trả lời: 50 câu trả lời.">
            <a:extLst>
              <a:ext uri="{FF2B5EF4-FFF2-40B4-BE49-F238E27FC236}">
                <a16:creationId xmlns:a16="http://schemas.microsoft.com/office/drawing/2014/main" id="{4512DA0F-B186-4B46-906C-E83D57E01D6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515210" y="29837997"/>
            <a:ext cx="7040880" cy="29625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6" descr="Biểu đồ câu trả lời của biểu mẫu. Tên câu hỏi: Mức độ hài lòng với trung tâm (0 - 5). Số lượng câu trả lời: 41 câu trả lời.">
            <a:extLst>
              <a:ext uri="{FF2B5EF4-FFF2-40B4-BE49-F238E27FC236}">
                <a16:creationId xmlns:a16="http://schemas.microsoft.com/office/drawing/2014/main" id="{8734259F-6A75-4606-B9ED-6659D40266E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614413" y="29837997"/>
            <a:ext cx="7040880" cy="296255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8" descr="Biểu đồ câu trả lời của biểu mẫu. Tên câu hỏi: Các vấn đề gặp phải với học sinh, phụ huynh. Số lượng câu trả lời: 50 câu trả lời.">
            <a:extLst>
              <a:ext uri="{FF2B5EF4-FFF2-40B4-BE49-F238E27FC236}">
                <a16:creationId xmlns:a16="http://schemas.microsoft.com/office/drawing/2014/main" id="{A6062390-6E4B-46E0-BF94-9DCB9B9120B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614413" y="32929560"/>
            <a:ext cx="7026861" cy="334726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Biểu đồ câu trả lời của biểu mẫu. Tên câu hỏi: Các vấn đề đã gặp phải với gia sư. Số lượng câu trả lời: 49 câu trả lời.">
            <a:extLst>
              <a:ext uri="{FF2B5EF4-FFF2-40B4-BE49-F238E27FC236}">
                <a16:creationId xmlns:a16="http://schemas.microsoft.com/office/drawing/2014/main" id="{B230D082-F83E-4CED-BBB8-3125F61ABB4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513009" y="32929560"/>
            <a:ext cx="7040796" cy="334726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2" descr="Biểu đồ câu trả lời của biểu mẫu. Tên câu hỏi: Mức độ hài lòng đối với gia sư (0 - 5). Số lượng câu trả lời: 50 câu trả lời.">
            <a:extLst>
              <a:ext uri="{FF2B5EF4-FFF2-40B4-BE49-F238E27FC236}">
                <a16:creationId xmlns:a16="http://schemas.microsoft.com/office/drawing/2014/main" id="{33978E69-1F11-4D7E-B90B-B0740FCE6835}"/>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r="11751"/>
          <a:stretch/>
        </p:blipFill>
        <p:spPr bwMode="auto">
          <a:xfrm>
            <a:off x="15513009" y="36377413"/>
            <a:ext cx="7020396" cy="334726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4" descr="Biểu đồ câu trả lời của biểu mẫu. Tên câu hỏi: Mức độ hài lòng với phụ huynh, học sinh (0 - 5). Số lượng câu trả lời: 50 câu trả lời.">
            <a:extLst>
              <a:ext uri="{FF2B5EF4-FFF2-40B4-BE49-F238E27FC236}">
                <a16:creationId xmlns:a16="http://schemas.microsoft.com/office/drawing/2014/main" id="{3E92C23F-5AFD-4E97-BEB2-708799D1FD79}"/>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11412"/>
          <a:stretch/>
        </p:blipFill>
        <p:spPr bwMode="auto">
          <a:xfrm>
            <a:off x="22622112" y="36388446"/>
            <a:ext cx="7040797" cy="33441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675785-8BDF-4662-86D8-FEB94FB750FA}"/>
              </a:ext>
            </a:extLst>
          </p:cNvPr>
          <p:cNvSpPr txBox="1"/>
          <p:nvPr/>
        </p:nvSpPr>
        <p:spPr>
          <a:xfrm>
            <a:off x="15430500" y="40701234"/>
            <a:ext cx="14315216" cy="1477328"/>
          </a:xfrm>
          <a:prstGeom prst="rect">
            <a:avLst/>
          </a:prstGeom>
          <a:noFill/>
        </p:spPr>
        <p:txBody>
          <a:bodyPr wrap="square" rtlCol="0">
            <a:spAutoFit/>
          </a:bodyPr>
          <a:lstStyle/>
          <a:p>
            <a:r>
              <a:rPr lang="en-US" sz="3000">
                <a:solidFill>
                  <a:schemeClr val="bg2">
                    <a:lumMod val="90000"/>
                  </a:schemeClr>
                </a:solidFill>
                <a:latin typeface="Source Serif 4" panose="02040603050405020204" pitchFamily="18" charset="0"/>
                <a:ea typeface="Source Serif 4" panose="02040603050405020204" pitchFamily="18" charset="0"/>
              </a:rPr>
              <a:t>Tài liệu tham khảo chính:</a:t>
            </a:r>
          </a:p>
          <a:p>
            <a:r>
              <a:rPr lang="en-US" sz="3000">
                <a:solidFill>
                  <a:schemeClr val="bg2">
                    <a:lumMod val="90000"/>
                  </a:schemeClr>
                </a:solidFill>
                <a:latin typeface="Source Serif 4" panose="02040603050405020204" pitchFamily="18" charset="0"/>
                <a:ea typeface="Source Serif 4" panose="02040603050405020204" pitchFamily="18" charset="0"/>
                <a:hlinkClick r:id="rId15">
                  <a:extLst>
                    <a:ext uri="{A12FA001-AC4F-418D-AE19-62706E023703}">
                      <ahyp:hlinkClr xmlns:ahyp="http://schemas.microsoft.com/office/drawing/2018/hyperlinkcolor" val="tx"/>
                    </a:ext>
                  </a:extLst>
                </a:hlinkClick>
              </a:rPr>
              <a:t>https://moet.gov.vn/thong-ke/Pages/</a:t>
            </a:r>
            <a:endParaRPr lang="en-US" sz="3000">
              <a:solidFill>
                <a:schemeClr val="bg2">
                  <a:lumMod val="90000"/>
                </a:schemeClr>
              </a:solidFill>
              <a:latin typeface="Source Serif 4" panose="02040603050405020204" pitchFamily="18" charset="0"/>
              <a:ea typeface="Source Serif 4" panose="02040603050405020204" pitchFamily="18" charset="0"/>
            </a:endParaRPr>
          </a:p>
          <a:p>
            <a:r>
              <a:rPr lang="en-US" sz="3000">
                <a:solidFill>
                  <a:schemeClr val="bg2">
                    <a:lumMod val="90000"/>
                  </a:schemeClr>
                </a:solidFill>
                <a:latin typeface="Source Serif 4" panose="02040603050405020204" pitchFamily="18" charset="0"/>
                <a:ea typeface="Source Serif 4" panose="02040603050405020204" pitchFamily="18" charset="0"/>
                <a:hlinkClick r:id="rId16">
                  <a:extLst>
                    <a:ext uri="{A12FA001-AC4F-418D-AE19-62706E023703}">
                      <ahyp:hlinkClr xmlns:ahyp="http://schemas.microsoft.com/office/drawing/2018/hyperlinkcolor" val="tx"/>
                    </a:ext>
                  </a:extLst>
                </a:hlinkClick>
              </a:rPr>
              <a:t>Nhóm Tìm gia sư</a:t>
            </a:r>
            <a:r>
              <a:rPr lang="en-US" sz="3000">
                <a:solidFill>
                  <a:schemeClr val="bg2">
                    <a:lumMod val="90000"/>
                  </a:schemeClr>
                </a:solidFill>
                <a:latin typeface="Source Serif 4" panose="02040603050405020204" pitchFamily="18" charset="0"/>
                <a:ea typeface="Source Serif 4" panose="02040603050405020204" pitchFamily="18" charset="0"/>
              </a:rPr>
              <a:t> - </a:t>
            </a:r>
            <a:r>
              <a:rPr lang="en-US" sz="3000">
                <a:solidFill>
                  <a:schemeClr val="bg2">
                    <a:lumMod val="90000"/>
                  </a:schemeClr>
                </a:solidFill>
                <a:latin typeface="Source Serif 4" panose="02040603050405020204" pitchFamily="18" charset="0"/>
                <a:ea typeface="Source Serif 4" panose="02040603050405020204" pitchFamily="18" charset="0"/>
                <a:hlinkClick r:id="rId16">
                  <a:extLst>
                    <a:ext uri="{A12FA001-AC4F-418D-AE19-62706E023703}">
                      <ahyp:hlinkClr xmlns:ahyp="http://schemas.microsoft.com/office/drawing/2018/hyperlinkcolor" val="tx"/>
                    </a:ext>
                  </a:extLst>
                </a:hlinkClick>
              </a:rPr>
              <a:t>https://www.facebook.com/groups/919166571930352</a:t>
            </a:r>
            <a:endParaRPr lang="en-US" sz="3000">
              <a:solidFill>
                <a:schemeClr val="bg2">
                  <a:lumMod val="90000"/>
                </a:schemeClr>
              </a:solidFill>
              <a:latin typeface="Source Serif 4" panose="02040603050405020204" pitchFamily="18" charset="0"/>
              <a:ea typeface="Source Serif 4" panose="02040603050405020204" pitchFamily="18" charset="0"/>
            </a:endParaRPr>
          </a:p>
        </p:txBody>
      </p:sp>
    </p:spTree>
    <p:extLst>
      <p:ext uri="{BB962C8B-B14F-4D97-AF65-F5344CB8AC3E}">
        <p14:creationId xmlns:p14="http://schemas.microsoft.com/office/powerpoint/2010/main" val="36773112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1876</TotalTime>
  <Words>848</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Courier New</vt:lpstr>
      <vt:lpstr>Source Serif 4</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 Long Tran</dc:creator>
  <cp:lastModifiedBy>Hoang Long Nguyen</cp:lastModifiedBy>
  <cp:revision>77</cp:revision>
  <dcterms:created xsi:type="dcterms:W3CDTF">2014-04-02T06:20:16Z</dcterms:created>
  <dcterms:modified xsi:type="dcterms:W3CDTF">2022-04-20T01:04:21Z</dcterms:modified>
</cp:coreProperties>
</file>