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  <p:sldMasterId id="2147483648" r:id="rId2"/>
  </p:sldMasterIdLst>
  <p:sldIdLst>
    <p:sldId id="256" r:id="rId3"/>
    <p:sldId id="258" r:id="rId4"/>
    <p:sldId id="261" r:id="rId5"/>
    <p:sldId id="259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14000"/>
              </a:lnSpc>
              <a:defRPr sz="6000" b="0" cap="none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6/16/2022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661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90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557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7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6/16/2022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9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167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6/16/2022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28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6/16/2022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449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6/16/2022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289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6/16/2022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459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6/16/2022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582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2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13" r:id="rId4"/>
    <p:sldLayoutId id="2147483714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b="1" kern="1200" spc="8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4000"/>
        </a:lnSpc>
        <a:spcBef>
          <a:spcPts val="930"/>
        </a:spcBef>
        <a:buFont typeface="Corbel" panose="020B0503020204020204" pitchFamily="34" charset="0"/>
        <a:buNone/>
        <a:defRPr sz="2100" b="0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4000"/>
        </a:lnSpc>
        <a:spcBef>
          <a:spcPts val="930"/>
        </a:spcBef>
        <a:buFont typeface="Corbel" panose="020B0503020204020204" pitchFamily="34" charset="0"/>
        <a:buNone/>
        <a:defRPr sz="1800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14000"/>
        </a:lnSpc>
        <a:spcBef>
          <a:spcPts val="930"/>
        </a:spcBef>
        <a:buFont typeface="Corbel" panose="020B0503020204020204" pitchFamily="34" charset="0"/>
        <a:buChar char="–"/>
        <a:defRPr sz="1600" i="0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14000"/>
        </a:lnSpc>
        <a:spcBef>
          <a:spcPts val="930"/>
        </a:spcBef>
        <a:buFont typeface="Corbel" panose="020B0503020204020204" pitchFamily="34" charset="0"/>
        <a:buChar char="–"/>
        <a:defRPr sz="1600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14000"/>
        </a:lnSpc>
        <a:spcBef>
          <a:spcPts val="930"/>
        </a:spcBef>
        <a:buFont typeface="Corbel" panose="020B0503020204020204" pitchFamily="34" charset="0"/>
        <a:buChar char="–"/>
        <a:defRPr sz="1600" i="0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04" y="-4078"/>
            <a:ext cx="4641096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3">
            <a:extLst>
              <a:ext uri="{FF2B5EF4-FFF2-40B4-BE49-F238E27FC236}">
                <a16:creationId xmlns:a16="http://schemas.microsoft.com/office/drawing/2014/main" id="{139D03B2-958A-7B18-2BCF-CF5F5DB3C5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82"/>
          <a:stretch/>
        </p:blipFill>
        <p:spPr>
          <a:xfrm>
            <a:off x="20" y="1074544"/>
            <a:ext cx="7573364" cy="5069861"/>
          </a:xfrm>
          <a:prstGeom prst="rect">
            <a:avLst/>
          </a:prstGeom>
        </p:spPr>
      </p:pic>
      <p:sp>
        <p:nvSpPr>
          <p:cNvPr id="24" name="Rectangle 12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7" y="1095508"/>
            <a:ext cx="4606533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A06E937-D22F-3B63-D151-F40A854B7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503" y="1709530"/>
            <a:ext cx="3754671" cy="2528515"/>
          </a:xfrm>
        </p:spPr>
        <p:txBody>
          <a:bodyPr anchor="b">
            <a:norm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</a:rPr>
              <a:t>아두이노</a:t>
            </a:r>
            <a:r>
              <a:rPr lang="ko-KR" altLang="en-US" sz="3600" dirty="0">
                <a:solidFill>
                  <a:schemeClr val="bg1"/>
                </a:solidFill>
              </a:rPr>
              <a:t> 가스 누출 </a:t>
            </a:r>
            <a:r>
              <a:rPr lang="en-US" altLang="ko-KR" sz="3600" dirty="0">
                <a:solidFill>
                  <a:schemeClr val="bg1"/>
                </a:solidFill>
              </a:rPr>
              <a:t>&amp;</a:t>
            </a:r>
            <a:r>
              <a:rPr lang="ko-KR" altLang="en-US" sz="3600" dirty="0">
                <a:solidFill>
                  <a:schemeClr val="bg1"/>
                </a:solidFill>
              </a:rPr>
              <a:t> 화재 경보기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F1AED4-D8B9-37E2-711F-D589CD038B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6915" y="4238046"/>
            <a:ext cx="3751260" cy="1741404"/>
          </a:xfrm>
        </p:spPr>
        <p:txBody>
          <a:bodyPr anchor="t">
            <a:norm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AR01 </a:t>
            </a:r>
            <a:r>
              <a:rPr lang="ko-KR" altLang="en-US" sz="2000">
                <a:solidFill>
                  <a:schemeClr val="bg1"/>
                </a:solidFill>
              </a:rPr>
              <a:t>김정헌</a:t>
            </a:r>
            <a:endParaRPr lang="en-US" altLang="ko-KR" sz="2000">
              <a:solidFill>
                <a:schemeClr val="bg1"/>
              </a:solidFill>
            </a:endParaRPr>
          </a:p>
          <a:p>
            <a:r>
              <a:rPr lang="en-US" altLang="ko-KR" sz="2000">
                <a:solidFill>
                  <a:schemeClr val="bg1"/>
                </a:solidFill>
              </a:rPr>
              <a:t>AR07 </a:t>
            </a:r>
            <a:r>
              <a:rPr lang="ko-KR" altLang="en-US" sz="2000">
                <a:solidFill>
                  <a:schemeClr val="bg1"/>
                </a:solidFill>
              </a:rPr>
              <a:t>김창욱</a:t>
            </a:r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405"/>
            <a:ext cx="7534656" cy="73455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17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ectangle 57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99" name="Rectangle 61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0" name="Rectangle 63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1" name="Rectangle 65">
            <a:extLst>
              <a:ext uri="{FF2B5EF4-FFF2-40B4-BE49-F238E27FC236}">
                <a16:creationId xmlns:a16="http://schemas.microsoft.com/office/drawing/2014/main" id="{7ED93057-B056-4D1D-B0DA-F1619DAAF5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667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세로 제목 1">
            <a:extLst>
              <a:ext uri="{FF2B5EF4-FFF2-40B4-BE49-F238E27FC236}">
                <a16:creationId xmlns:a16="http://schemas.microsoft.com/office/drawing/2014/main" id="{895F49E6-9D30-5C04-45C8-C5DCD3CBDF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635103" y="1057522"/>
            <a:ext cx="4741843" cy="2173433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25000"/>
              </a:lnSpc>
            </a:pPr>
            <a:r>
              <a:rPr lang="ko-KR" altLang="en-US" b="0" cap="all" spc="150">
                <a:solidFill>
                  <a:schemeClr val="bg1"/>
                </a:solidFill>
              </a:rPr>
              <a:t>부품 구성</a:t>
            </a:r>
            <a:endParaRPr lang="en-US" altLang="ko-KR" b="0" cap="all" spc="150">
              <a:solidFill>
                <a:schemeClr val="bg1"/>
              </a:solidFill>
            </a:endParaRP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0CBC15-CDD8-C622-4221-825882B8C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5104" y="3751119"/>
            <a:ext cx="4797502" cy="2876832"/>
          </a:xfrm>
        </p:spPr>
        <p:txBody>
          <a:bodyPr vert="horz" lIns="109728" tIns="109728" rIns="109728" bIns="91440" rtlCol="0" anchor="t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2400" spc="150" dirty="0"/>
              <a:t>Arduino uno, MQ-2 </a:t>
            </a:r>
            <a:r>
              <a:rPr lang="ko-KR" altLang="en-US" sz="2400" spc="150" dirty="0"/>
              <a:t>가스센서</a:t>
            </a:r>
            <a:r>
              <a:rPr lang="en-US" altLang="ko-KR" sz="2400" spc="150" dirty="0"/>
              <a:t>,IR </a:t>
            </a:r>
            <a:r>
              <a:rPr lang="ko-KR" altLang="en-US" sz="2400" spc="150" dirty="0"/>
              <a:t>적외선 화염 센서</a:t>
            </a:r>
            <a:r>
              <a:rPr lang="en-US" altLang="ko-KR" sz="2400" spc="150" dirty="0"/>
              <a:t>,</a:t>
            </a:r>
            <a:r>
              <a:rPr lang="ko-KR" altLang="en-US" sz="2400" spc="150" dirty="0" err="1"/>
              <a:t>브레드</a:t>
            </a:r>
            <a:r>
              <a:rPr lang="ko-KR" altLang="en-US" sz="2400" spc="150" dirty="0"/>
              <a:t> 보드</a:t>
            </a:r>
            <a:r>
              <a:rPr lang="en-US" altLang="ko-KR" sz="2400" spc="150" dirty="0"/>
              <a:t>, RED GREEN LED, </a:t>
            </a:r>
            <a:r>
              <a:rPr lang="ko-KR" altLang="en-US" sz="2400" spc="150" dirty="0" err="1"/>
              <a:t>능동부저</a:t>
            </a:r>
            <a:r>
              <a:rPr lang="en-US" altLang="ko-KR" sz="2400" spc="150" dirty="0"/>
              <a:t>, </a:t>
            </a:r>
            <a:r>
              <a:rPr lang="ko-KR" altLang="en-US" sz="2400" spc="150" dirty="0"/>
              <a:t>가변저항 </a:t>
            </a:r>
            <a:r>
              <a:rPr lang="en-US" altLang="ko-KR" sz="2400" spc="150" dirty="0"/>
              <a:t>220</a:t>
            </a:r>
            <a:r>
              <a:rPr lang="ko-KR" altLang="en-US" sz="2400" spc="150" dirty="0"/>
              <a:t>옴</a:t>
            </a:r>
            <a:r>
              <a:rPr lang="en-US" altLang="ko-KR" sz="2400" spc="150" dirty="0"/>
              <a:t>, </a:t>
            </a:r>
            <a:r>
              <a:rPr lang="ko-KR" altLang="en-US" sz="2400" spc="150" dirty="0"/>
              <a:t>점퍼 케이블 </a:t>
            </a:r>
            <a:endParaRPr lang="en-US" altLang="ko-KR" sz="2400" spc="150" dirty="0"/>
          </a:p>
        </p:txBody>
      </p:sp>
      <p:sp>
        <p:nvSpPr>
          <p:cNvPr id="302" name="Rectangle 67">
            <a:extLst>
              <a:ext uri="{FF2B5EF4-FFF2-40B4-BE49-F238E27FC236}">
                <a16:creationId xmlns:a16="http://schemas.microsoft.com/office/drawing/2014/main" id="{F5B41592-BC5E-4AE2-8CA7-91C73FD8F7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63" y="9307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69">
            <a:extLst>
              <a:ext uri="{FF2B5EF4-FFF2-40B4-BE49-F238E27FC236}">
                <a16:creationId xmlns:a16="http://schemas.microsoft.com/office/drawing/2014/main" id="{CB574A3D-9991-4D4A-91DF-0D0DE47DB3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71">
            <a:extLst>
              <a:ext uri="{FF2B5EF4-FFF2-40B4-BE49-F238E27FC236}">
                <a16:creationId xmlns:a16="http://schemas.microsoft.com/office/drawing/2014/main" id="{F60FD3A8-708D-4296-A3E3-2159C05302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7082" y="872547"/>
            <a:ext cx="5354918" cy="598545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Rectangle 73">
            <a:extLst>
              <a:ext uri="{FF2B5EF4-FFF2-40B4-BE49-F238E27FC236}">
                <a16:creationId xmlns:a16="http://schemas.microsoft.com/office/drawing/2014/main" id="{D5A56255-4961-41E1-887B-7319F23C90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75">
            <a:extLst>
              <a:ext uri="{FF2B5EF4-FFF2-40B4-BE49-F238E27FC236}">
                <a16:creationId xmlns:a16="http://schemas.microsoft.com/office/drawing/2014/main" id="{E86BEA0B-CED2-401C-B1D4-B98406B94B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84845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그림 38" descr="테이블이(가) 표시된 사진&#10;&#10;자동 생성된 설명">
            <a:extLst>
              <a:ext uri="{FF2B5EF4-FFF2-40B4-BE49-F238E27FC236}">
                <a16:creationId xmlns:a16="http://schemas.microsoft.com/office/drawing/2014/main" id="{96648860-3D19-F7E0-2503-4156E3001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251" y="1444833"/>
            <a:ext cx="2022150" cy="1374125"/>
          </a:xfrm>
          <a:prstGeom prst="rect">
            <a:avLst/>
          </a:prstGeom>
        </p:spPr>
      </p:pic>
      <p:pic>
        <p:nvPicPr>
          <p:cNvPr id="5" name="그림 4" descr="텍스트, 전자기기, 회로이(가) 표시된 사진&#10;&#10;자동 생성된 설명">
            <a:extLst>
              <a:ext uri="{FF2B5EF4-FFF2-40B4-BE49-F238E27FC236}">
                <a16:creationId xmlns:a16="http://schemas.microsoft.com/office/drawing/2014/main" id="{C7B98E38-E23B-69D6-67B7-A877EC75BF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117" y="1373428"/>
            <a:ext cx="2020824" cy="1515618"/>
          </a:xfrm>
          <a:prstGeom prst="rect">
            <a:avLst/>
          </a:prstGeom>
        </p:spPr>
      </p:pic>
      <p:sp>
        <p:nvSpPr>
          <p:cNvPr id="307" name="Rectangle 77">
            <a:extLst>
              <a:ext uri="{FF2B5EF4-FFF2-40B4-BE49-F238E27FC236}">
                <a16:creationId xmlns:a16="http://schemas.microsoft.com/office/drawing/2014/main" id="{45CF0E02-A624-4106-A6C4-89C0BE9C69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96996"/>
            <a:ext cx="1219200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993384-BD35-CA56-BE19-F9A37FB45D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251" y="4070065"/>
            <a:ext cx="2036004" cy="2036004"/>
          </a:xfrm>
          <a:prstGeom prst="rect">
            <a:avLst/>
          </a:prstGeom>
        </p:spPr>
      </p:pic>
      <p:pic>
        <p:nvPicPr>
          <p:cNvPr id="11" name="그림 10" descr="전자기기이(가) 표시된 사진&#10;&#10;자동 생성된 설명">
            <a:extLst>
              <a:ext uri="{FF2B5EF4-FFF2-40B4-BE49-F238E27FC236}">
                <a16:creationId xmlns:a16="http://schemas.microsoft.com/office/drawing/2014/main" id="{662DAEA5-AC18-28E4-40EB-8F3E3B9651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904" y="4070682"/>
            <a:ext cx="2034770" cy="2034770"/>
          </a:xfrm>
          <a:prstGeom prst="rect">
            <a:avLst/>
          </a:prstGeom>
        </p:spPr>
      </p:pic>
      <p:sp>
        <p:nvSpPr>
          <p:cNvPr id="308" name="Rectangle 79">
            <a:extLst>
              <a:ext uri="{FF2B5EF4-FFF2-40B4-BE49-F238E27FC236}">
                <a16:creationId xmlns:a16="http://schemas.microsoft.com/office/drawing/2014/main" id="{CAFE5B1D-E518-4663-9B4E-901F629D74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94575" y="914400"/>
            <a:ext cx="64008" cy="5943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08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A06622B5-0D3E-459F-977C-302B9D9989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4314" y="195830"/>
            <a:ext cx="2932144" cy="3860771"/>
          </a:xfrm>
          <a:prstGeom prst="round2SameRect">
            <a:avLst>
              <a:gd name="adj1" fmla="val 4735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A8C57116-FF6E-4139-8821-B2C87DACD7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23196"/>
            <a:ext cx="3694176" cy="2606040"/>
          </a:xfrm>
          <a:custGeom>
            <a:avLst/>
            <a:gdLst>
              <a:gd name="connsiteX0" fmla="*/ 0 w 3694176"/>
              <a:gd name="connsiteY0" fmla="*/ 0 h 2606040"/>
              <a:gd name="connsiteX1" fmla="*/ 3578728 w 3694176"/>
              <a:gd name="connsiteY1" fmla="*/ 0 h 2606040"/>
              <a:gd name="connsiteX2" fmla="*/ 3694176 w 3694176"/>
              <a:gd name="connsiteY2" fmla="*/ 115448 h 2606040"/>
              <a:gd name="connsiteX3" fmla="*/ 3694176 w 3694176"/>
              <a:gd name="connsiteY3" fmla="*/ 2490592 h 2606040"/>
              <a:gd name="connsiteX4" fmla="*/ 3578728 w 3694176"/>
              <a:gd name="connsiteY4" fmla="*/ 2606040 h 2606040"/>
              <a:gd name="connsiteX5" fmla="*/ 0 w 3694176"/>
              <a:gd name="connsiteY5" fmla="*/ 2606040 h 2606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94176" h="2606040">
                <a:moveTo>
                  <a:pt x="0" y="0"/>
                </a:moveTo>
                <a:lnTo>
                  <a:pt x="3578728" y="0"/>
                </a:lnTo>
                <a:cubicBezTo>
                  <a:pt x="3642488" y="0"/>
                  <a:pt x="3694176" y="51688"/>
                  <a:pt x="3694176" y="115448"/>
                </a:cubicBezTo>
                <a:lnTo>
                  <a:pt x="3694176" y="2490592"/>
                </a:lnTo>
                <a:cubicBezTo>
                  <a:pt x="3694176" y="2554352"/>
                  <a:pt x="3642488" y="2606040"/>
                  <a:pt x="3578728" y="2606040"/>
                </a:cubicBezTo>
                <a:lnTo>
                  <a:pt x="0" y="260604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3A7016E-8539-F277-A9F3-3A8B3352A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60" y="1151592"/>
            <a:ext cx="2631010" cy="1979405"/>
          </a:xfrm>
          <a:prstGeom prst="rect">
            <a:avLst/>
          </a:prstGeom>
        </p:spPr>
      </p:pic>
      <p:sp>
        <p:nvSpPr>
          <p:cNvPr id="18" name="Rectangle: Top Corners Rounded 17">
            <a:extLst>
              <a:ext uri="{FF2B5EF4-FFF2-40B4-BE49-F238E27FC236}">
                <a16:creationId xmlns:a16="http://schemas.microsoft.com/office/drawing/2014/main" id="{B22EB6A2-EE25-4D0A-B8F7-560339BF7E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157157" y="-1"/>
            <a:ext cx="4332545" cy="3130998"/>
          </a:xfrm>
          <a:prstGeom prst="round2SameRect">
            <a:avLst>
              <a:gd name="adj1" fmla="val 3211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D2C3104C-4206-4F13-AC1B-BD1A0833E7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0893" y="1"/>
            <a:ext cx="4005072" cy="2962656"/>
          </a:xfrm>
          <a:custGeom>
            <a:avLst/>
            <a:gdLst>
              <a:gd name="connsiteX0" fmla="*/ 0 w 4005072"/>
              <a:gd name="connsiteY0" fmla="*/ 0 h 2962656"/>
              <a:gd name="connsiteX1" fmla="*/ 4005072 w 4005072"/>
              <a:gd name="connsiteY1" fmla="*/ 0 h 2962656"/>
              <a:gd name="connsiteX2" fmla="*/ 4005072 w 4005072"/>
              <a:gd name="connsiteY2" fmla="*/ 2867525 h 2962656"/>
              <a:gd name="connsiteX3" fmla="*/ 3909941 w 4005072"/>
              <a:gd name="connsiteY3" fmla="*/ 2962656 h 2962656"/>
              <a:gd name="connsiteX4" fmla="*/ 95131 w 4005072"/>
              <a:gd name="connsiteY4" fmla="*/ 2962656 h 2962656"/>
              <a:gd name="connsiteX5" fmla="*/ 0 w 4005072"/>
              <a:gd name="connsiteY5" fmla="*/ 2867525 h 296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5072" h="2962656">
                <a:moveTo>
                  <a:pt x="0" y="0"/>
                </a:moveTo>
                <a:lnTo>
                  <a:pt x="4005072" y="0"/>
                </a:lnTo>
                <a:lnTo>
                  <a:pt x="4005072" y="2867525"/>
                </a:lnTo>
                <a:cubicBezTo>
                  <a:pt x="4005072" y="2920064"/>
                  <a:pt x="3962480" y="2962656"/>
                  <a:pt x="3909941" y="2962656"/>
                </a:cubicBezTo>
                <a:lnTo>
                  <a:pt x="95131" y="2962656"/>
                </a:lnTo>
                <a:cubicBezTo>
                  <a:pt x="42592" y="2962656"/>
                  <a:pt x="0" y="2920064"/>
                  <a:pt x="0" y="28675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5D220A-0ABB-4C0F-AB9C-A0CE5F1C8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224" y="328802"/>
            <a:ext cx="2211296" cy="2211296"/>
          </a:xfrm>
          <a:prstGeom prst="rect">
            <a:avLst/>
          </a:prstGeom>
        </p:spPr>
      </p:pic>
      <p:sp>
        <p:nvSpPr>
          <p:cNvPr id="22" name="Rectangle: Top Corners Rounded 21">
            <a:extLst>
              <a:ext uri="{FF2B5EF4-FFF2-40B4-BE49-F238E27FC236}">
                <a16:creationId xmlns:a16="http://schemas.microsoft.com/office/drawing/2014/main" id="{E075FF7B-260C-401F-825B-033879C5EB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4157156" y="3506700"/>
            <a:ext cx="4332545" cy="3351300"/>
          </a:xfrm>
          <a:prstGeom prst="round2SameRect">
            <a:avLst>
              <a:gd name="adj1" fmla="val 3211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1D5037CA-A2EE-4AB1-869B-76219B61EB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4320893" y="3675040"/>
            <a:ext cx="4005072" cy="3182960"/>
          </a:xfrm>
          <a:custGeom>
            <a:avLst/>
            <a:gdLst>
              <a:gd name="connsiteX0" fmla="*/ 0 w 4005072"/>
              <a:gd name="connsiteY0" fmla="*/ 0 h 2962656"/>
              <a:gd name="connsiteX1" fmla="*/ 4005072 w 4005072"/>
              <a:gd name="connsiteY1" fmla="*/ 0 h 2962656"/>
              <a:gd name="connsiteX2" fmla="*/ 4005072 w 4005072"/>
              <a:gd name="connsiteY2" fmla="*/ 2867525 h 2962656"/>
              <a:gd name="connsiteX3" fmla="*/ 3909941 w 4005072"/>
              <a:gd name="connsiteY3" fmla="*/ 2962656 h 2962656"/>
              <a:gd name="connsiteX4" fmla="*/ 95131 w 4005072"/>
              <a:gd name="connsiteY4" fmla="*/ 2962656 h 2962656"/>
              <a:gd name="connsiteX5" fmla="*/ 0 w 4005072"/>
              <a:gd name="connsiteY5" fmla="*/ 2867525 h 296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5072" h="2962656">
                <a:moveTo>
                  <a:pt x="0" y="0"/>
                </a:moveTo>
                <a:lnTo>
                  <a:pt x="4005072" y="0"/>
                </a:lnTo>
                <a:lnTo>
                  <a:pt x="4005072" y="2867525"/>
                </a:lnTo>
                <a:cubicBezTo>
                  <a:pt x="4005072" y="2920064"/>
                  <a:pt x="3962480" y="2962656"/>
                  <a:pt x="3909941" y="2962656"/>
                </a:cubicBezTo>
                <a:lnTo>
                  <a:pt x="95131" y="2962656"/>
                </a:lnTo>
                <a:cubicBezTo>
                  <a:pt x="42592" y="2962656"/>
                  <a:pt x="0" y="2920064"/>
                  <a:pt x="0" y="28675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" name="그림 2" descr="도구, 드라이버이(가) 표시된 사진&#10;&#10;자동 생성된 설명">
            <a:extLst>
              <a:ext uri="{FF2B5EF4-FFF2-40B4-BE49-F238E27FC236}">
                <a16:creationId xmlns:a16="http://schemas.microsoft.com/office/drawing/2014/main" id="{145F689C-0827-2B98-64DE-27D2B538EF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901" y="4045477"/>
            <a:ext cx="2382619" cy="2382619"/>
          </a:xfrm>
          <a:prstGeom prst="rect">
            <a:avLst/>
          </a:prstGeom>
        </p:spPr>
      </p:pic>
      <p:sp>
        <p:nvSpPr>
          <p:cNvPr id="26" name="Rectangle: Top Corners Rounded 25">
            <a:extLst>
              <a:ext uri="{FF2B5EF4-FFF2-40B4-BE49-F238E27FC236}">
                <a16:creationId xmlns:a16="http://schemas.microsoft.com/office/drawing/2014/main" id="{03EE06E7-68E3-478C-8B9B-551876F1B7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957692" y="1480693"/>
            <a:ext cx="5054856" cy="3413760"/>
          </a:xfrm>
          <a:prstGeom prst="round2SameRect">
            <a:avLst>
              <a:gd name="adj1" fmla="val 3803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34533210-0571-49A3-9F72-A917C934BC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5880" y="823849"/>
            <a:ext cx="3246120" cy="4727448"/>
          </a:xfrm>
          <a:custGeom>
            <a:avLst/>
            <a:gdLst>
              <a:gd name="connsiteX0" fmla="*/ 75732 w 3246120"/>
              <a:gd name="connsiteY0" fmla="*/ 0 h 4727448"/>
              <a:gd name="connsiteX1" fmla="*/ 3246120 w 3246120"/>
              <a:gd name="connsiteY1" fmla="*/ 0 h 4727448"/>
              <a:gd name="connsiteX2" fmla="*/ 3246120 w 3246120"/>
              <a:gd name="connsiteY2" fmla="*/ 4727448 h 4727448"/>
              <a:gd name="connsiteX3" fmla="*/ 75732 w 3246120"/>
              <a:gd name="connsiteY3" fmla="*/ 4727448 h 4727448"/>
              <a:gd name="connsiteX4" fmla="*/ 0 w 3246120"/>
              <a:gd name="connsiteY4" fmla="*/ 4651716 h 4727448"/>
              <a:gd name="connsiteX5" fmla="*/ 0 w 3246120"/>
              <a:gd name="connsiteY5" fmla="*/ 75732 h 4727448"/>
              <a:gd name="connsiteX6" fmla="*/ 75732 w 3246120"/>
              <a:gd name="connsiteY6" fmla="*/ 0 h 472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46120" h="4727448">
                <a:moveTo>
                  <a:pt x="75732" y="0"/>
                </a:moveTo>
                <a:lnTo>
                  <a:pt x="3246120" y="0"/>
                </a:lnTo>
                <a:lnTo>
                  <a:pt x="3246120" y="4727448"/>
                </a:lnTo>
                <a:lnTo>
                  <a:pt x="75732" y="4727448"/>
                </a:lnTo>
                <a:cubicBezTo>
                  <a:pt x="33906" y="4727448"/>
                  <a:pt x="0" y="4693542"/>
                  <a:pt x="0" y="4651716"/>
                </a:cubicBezTo>
                <a:lnTo>
                  <a:pt x="0" y="75732"/>
                </a:lnTo>
                <a:cubicBezTo>
                  <a:pt x="0" y="33906"/>
                  <a:pt x="33906" y="0"/>
                  <a:pt x="75732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그림 6" descr="철물, 기어이(가) 표시된 사진&#10;&#10;자동 생성된 설명">
            <a:extLst>
              <a:ext uri="{FF2B5EF4-FFF2-40B4-BE49-F238E27FC236}">
                <a16:creationId xmlns:a16="http://schemas.microsoft.com/office/drawing/2014/main" id="{189DE9CA-402C-3018-95C3-020C9C0224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232" y="2054269"/>
            <a:ext cx="2363843" cy="236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910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40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42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6" name="Rectangle 44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46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세로 제목 1">
            <a:extLst>
              <a:ext uri="{FF2B5EF4-FFF2-40B4-BE49-F238E27FC236}">
                <a16:creationId xmlns:a16="http://schemas.microsoft.com/office/drawing/2014/main" id="{895F49E6-9D30-5C04-45C8-C5DCD3CBDF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42918" y="1072110"/>
            <a:ext cx="3611029" cy="1862345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spc="150" dirty="0"/>
              <a:t>Fritzing </a:t>
            </a:r>
            <a:r>
              <a:rPr lang="ko-KR" altLang="en-US" sz="3600" spc="150" dirty="0"/>
              <a:t>회로</a:t>
            </a:r>
            <a:endParaRPr lang="en-US" altLang="ko-KR" sz="3600" spc="150" dirty="0"/>
          </a:p>
        </p:txBody>
      </p:sp>
      <p:sp>
        <p:nvSpPr>
          <p:cNvPr id="60" name="Rectangle 48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0CBC15-CDD8-C622-4221-825882B8C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37874" y="2934455"/>
            <a:ext cx="3616073" cy="2840139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40000"/>
              </a:lnSpc>
            </a:pPr>
            <a:r>
              <a:rPr lang="ko-KR" altLang="en-US" spc="150" dirty="0"/>
              <a:t>가스</a:t>
            </a:r>
            <a:r>
              <a:rPr lang="en-US" altLang="ko-KR" spc="150" dirty="0"/>
              <a:t>(</a:t>
            </a:r>
            <a:r>
              <a:rPr lang="ko-KR" altLang="en-US" spc="150" dirty="0"/>
              <a:t>연기</a:t>
            </a:r>
            <a:r>
              <a:rPr lang="en-US" altLang="ko-KR" spc="150" dirty="0"/>
              <a:t>)</a:t>
            </a:r>
            <a:r>
              <a:rPr lang="ko-KR" altLang="en-US" spc="150" dirty="0"/>
              <a:t>와 화재 </a:t>
            </a:r>
            <a:r>
              <a:rPr lang="ko-KR" altLang="en-US" spc="150" dirty="0" err="1"/>
              <a:t>감지시</a:t>
            </a:r>
            <a:r>
              <a:rPr lang="ko-KR" altLang="en-US" spc="150" dirty="0"/>
              <a:t> </a:t>
            </a:r>
            <a:r>
              <a:rPr lang="ko-KR" altLang="en-US" spc="150" dirty="0" err="1"/>
              <a:t>적녹색</a:t>
            </a:r>
            <a:r>
              <a:rPr lang="ko-KR" altLang="en-US" spc="150" dirty="0"/>
              <a:t> </a:t>
            </a:r>
            <a:r>
              <a:rPr lang="en-US" altLang="ko-KR" spc="150" dirty="0"/>
              <a:t>LED</a:t>
            </a:r>
            <a:r>
              <a:rPr lang="ko-KR" altLang="en-US" spc="150" dirty="0"/>
              <a:t>를 </a:t>
            </a:r>
            <a:r>
              <a:rPr lang="ko-KR" altLang="en-US" spc="150" dirty="0" err="1"/>
              <a:t>점등시키고</a:t>
            </a:r>
            <a:r>
              <a:rPr lang="ko-KR" altLang="en-US" spc="150" dirty="0"/>
              <a:t> </a:t>
            </a:r>
            <a:r>
              <a:rPr lang="ko-KR" altLang="en-US" spc="150" dirty="0" err="1"/>
              <a:t>부저</a:t>
            </a:r>
            <a:r>
              <a:rPr lang="ko-KR" altLang="en-US" spc="150" dirty="0"/>
              <a:t> </a:t>
            </a:r>
            <a:r>
              <a:rPr lang="ko-KR" altLang="en-US" spc="150" dirty="0" err="1"/>
              <a:t>울려보기</a:t>
            </a:r>
            <a:endParaRPr lang="en-US" altLang="ko-KR" spc="15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F97115-CD8B-2120-FF68-1A43765056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84" b="1"/>
          <a:stretch/>
        </p:blipFill>
        <p:spPr>
          <a:xfrm>
            <a:off x="4695713" y="713436"/>
            <a:ext cx="7324837" cy="5431128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15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세로 제목 1">
            <a:extLst>
              <a:ext uri="{FF2B5EF4-FFF2-40B4-BE49-F238E27FC236}">
                <a16:creationId xmlns:a16="http://schemas.microsoft.com/office/drawing/2014/main" id="{A445E8CF-3CC5-6366-CC69-6037244AA2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42918" y="1072110"/>
            <a:ext cx="3611029" cy="1862345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spc="150"/>
              <a:t>Arduino </a:t>
            </a:r>
            <a:r>
              <a:rPr lang="ko-KR" altLang="en-US" sz="3600" spc="150"/>
              <a:t>회로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E908FE-575B-39CB-E3DF-B17EFE500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37874" y="2934455"/>
            <a:ext cx="3616073" cy="2840139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40000"/>
              </a:lnSpc>
            </a:pPr>
            <a:endParaRPr lang="en-US" altLang="ko-KR" spc="150"/>
          </a:p>
        </p:txBody>
      </p:sp>
      <p:pic>
        <p:nvPicPr>
          <p:cNvPr id="5" name="그림 4" descr="텍스트, 전자기기, 회로이(가) 표시된 사진&#10;&#10;자동 생성된 설명">
            <a:extLst>
              <a:ext uri="{FF2B5EF4-FFF2-40B4-BE49-F238E27FC236}">
                <a16:creationId xmlns:a16="http://schemas.microsoft.com/office/drawing/2014/main" id="{C38BAB07-E990-5BFC-FEF7-4D05B1529D8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714" y="1425800"/>
            <a:ext cx="6514470" cy="400639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21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D8DAE05D-601F-83CF-4D33-A264018E3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79538"/>
            <a:ext cx="3400425" cy="4090988"/>
          </a:xfrm>
          <a:prstGeom prst="rect">
            <a:avLst/>
          </a:prstGeom>
        </p:spPr>
      </p:pic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52EDAE67-F1B1-5965-5CD0-FF1B4D3471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782" y="1295401"/>
            <a:ext cx="3894138" cy="425926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Arduino Source code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5508"/>
            <a:ext cx="4668819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3825" y="1709530"/>
            <a:ext cx="3754671" cy="252851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ko-KR" altLang="en-US" sz="3600" b="0" cap="all" spc="150">
                <a:solidFill>
                  <a:schemeClr val="bg1"/>
                </a:solidFill>
              </a:rPr>
              <a:t>결과</a:t>
            </a:r>
            <a:r>
              <a:rPr lang="en-US" altLang="ko-KR" sz="3600" b="0" cap="all" spc="150">
                <a:solidFill>
                  <a:schemeClr val="bg1"/>
                </a:solidFill>
              </a:rPr>
              <a:t>(Result)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D49B71-B686-4DFD-93AD-40CB19B626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2066" y="0"/>
            <a:ext cx="7519934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6534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81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ojiVTI">
  <a:themeElements>
    <a:clrScheme name="AnalogousFromDarkSeed_2SEEDS">
      <a:dk1>
        <a:srgbClr val="000000"/>
      </a:dk1>
      <a:lt1>
        <a:srgbClr val="FFFFFF"/>
      </a:lt1>
      <a:dk2>
        <a:srgbClr val="1B212F"/>
      </a:dk2>
      <a:lt2>
        <a:srgbClr val="F3F3F0"/>
      </a:lt2>
      <a:accent1>
        <a:srgbClr val="3C31D9"/>
      </a:accent1>
      <a:accent2>
        <a:srgbClr val="296BE7"/>
      </a:accent2>
      <a:accent3>
        <a:srgbClr val="8529E7"/>
      </a:accent3>
      <a:accent4>
        <a:srgbClr val="CAA916"/>
      </a:accent4>
      <a:accent5>
        <a:srgbClr val="97BA21"/>
      </a:accent5>
      <a:accent6>
        <a:srgbClr val="53C515"/>
      </a:accent6>
      <a:hlink>
        <a:srgbClr val="BF3F76"/>
      </a:hlink>
      <a:folHlink>
        <a:srgbClr val="7F7F7F"/>
      </a:folHlink>
    </a:clrScheme>
    <a:fontScheme name="Custom 7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TM04033937[[fn=비행기 구름]]</Template>
  <TotalTime>382</TotalTime>
  <Words>62</Words>
  <Application>Microsoft Office PowerPoint</Application>
  <PresentationFormat>와이드스크린</PresentationFormat>
  <Paragraphs>10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Malgun Gothic Semilight</vt:lpstr>
      <vt:lpstr>맑은 고딕</vt:lpstr>
      <vt:lpstr>맑은 고딕</vt:lpstr>
      <vt:lpstr>Arial</vt:lpstr>
      <vt:lpstr>Corbel</vt:lpstr>
      <vt:lpstr>ShojiVTI</vt:lpstr>
      <vt:lpstr>Office 테마</vt:lpstr>
      <vt:lpstr>아두이노 가스 누출 &amp; 화재 경보기</vt:lpstr>
      <vt:lpstr>부품 구성</vt:lpstr>
      <vt:lpstr>PowerPoint 프레젠테이션</vt:lpstr>
      <vt:lpstr>Fritzing 회로</vt:lpstr>
      <vt:lpstr>Arduino 회로</vt:lpstr>
      <vt:lpstr>Arduino Source code</vt:lpstr>
      <vt:lpstr>결과(Result)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아두이노 가스 누출 &amp; 화재 경보기</dc:title>
  <dc:creator>김정헌</dc:creator>
  <cp:lastModifiedBy>User</cp:lastModifiedBy>
  <cp:revision>5</cp:revision>
  <dcterms:created xsi:type="dcterms:W3CDTF">2022-05-25T10:18:35Z</dcterms:created>
  <dcterms:modified xsi:type="dcterms:W3CDTF">2022-06-16T13:58:15Z</dcterms:modified>
</cp:coreProperties>
</file>