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Helvetica Neue"/>
      <p:regular r:id="rId51"/>
      <p:bold r:id="rId52"/>
      <p:italic r:id="rId53"/>
      <p:boldItalic r:id="rId54"/>
    </p:embeddedFont>
    <p:embeddedFont>
      <p:font typeface="Helvetica Neue Light"/>
      <p:regular r:id="rId55"/>
      <p:bold r:id="rId56"/>
      <p:italic r:id="rId57"/>
      <p:boldItalic r:id="rId58"/>
    </p:embeddedFont>
    <p:embeddedFont>
      <p:font typeface="DM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5460">
          <p15:clr>
            <a:srgbClr val="A4A3A4"/>
          </p15:clr>
        </p15:guide>
        <p15:guide id="3" pos="300">
          <p15:clr>
            <a:srgbClr val="9AA0A6"/>
          </p15:clr>
        </p15:guide>
        <p15:guide id="4"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5460"/>
        <p:guide pos="300"/>
        <p:guide pos="32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DMSans-boldItalic.fntdata"/><Relationship Id="rId61" Type="http://schemas.openxmlformats.org/officeDocument/2006/relationships/font" Target="fonts/DM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DM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regular.fntdata"/><Relationship Id="rId50" Type="http://schemas.openxmlformats.org/officeDocument/2006/relationships/slide" Target="slides/slide45.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6.xml"/><Relationship Id="rId55" Type="http://schemas.openxmlformats.org/officeDocument/2006/relationships/font" Target="fonts/HelveticaNeueLight-regular.fntdata"/><Relationship Id="rId10" Type="http://schemas.openxmlformats.org/officeDocument/2006/relationships/slide" Target="slides/slide5.xml"/><Relationship Id="rId54" Type="http://schemas.openxmlformats.org/officeDocument/2006/relationships/font" Target="fonts/HelveticaNeue-boldItalic.fntdata"/><Relationship Id="rId13" Type="http://schemas.openxmlformats.org/officeDocument/2006/relationships/slide" Target="slides/slide8.xml"/><Relationship Id="rId57" Type="http://schemas.openxmlformats.org/officeDocument/2006/relationships/font" Target="fonts/HelveticaNeueLight-italic.fntdata"/><Relationship Id="rId12" Type="http://schemas.openxmlformats.org/officeDocument/2006/relationships/slide" Target="slides/slide7.xml"/><Relationship Id="rId56" Type="http://schemas.openxmlformats.org/officeDocument/2006/relationships/font" Target="fonts/HelveticaNeueLight-bold.fntdata"/><Relationship Id="rId15" Type="http://schemas.openxmlformats.org/officeDocument/2006/relationships/slide" Target="slides/slide10.xml"/><Relationship Id="rId59" Type="http://schemas.openxmlformats.org/officeDocument/2006/relationships/font" Target="fonts/DMSans-regular.fntdata"/><Relationship Id="rId14" Type="http://schemas.openxmlformats.org/officeDocument/2006/relationships/slide" Target="slides/slide9.xml"/><Relationship Id="rId58" Type="http://schemas.openxmlformats.org/officeDocument/2006/relationships/font" Target="fonts/HelveticaNeue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13c9d1b81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13c9d1b81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19a1cab3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19a1cab3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19a1cab3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19a1cab3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b561f10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b561f1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19a1cab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19a1cab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EA90FF"/>
                </a:highlight>
                <a:latin typeface="DM Sans"/>
                <a:ea typeface="DM Sans"/>
                <a:cs typeface="DM Sans"/>
                <a:sym typeface="DM Sans"/>
              </a:rPr>
              <a:t>(Probar si se puede hacer con Kahoot y de lo contrario que hagan preguntas activando micrófono o por chat).</a:t>
            </a:r>
            <a:endParaRPr>
              <a:highlight>
                <a:srgbClr val="EA90FF"/>
              </a:highlight>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19a1cab3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19a1cab3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DEFC52"/>
                </a:highlight>
                <a:latin typeface="DM Sans"/>
                <a:ea typeface="DM Sans"/>
                <a:cs typeface="DM Sans"/>
                <a:sym typeface="DM Sans"/>
              </a:rPr>
              <a:t>(OPCIÓN DASH)</a:t>
            </a:r>
            <a:endParaRPr>
              <a:highlight>
                <a:srgbClr val="DEFC52"/>
              </a:highlight>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19a1cab3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19a1cab3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Por ejemplo se puede agregar en el texto: </a:t>
            </a:r>
            <a:r>
              <a:rPr lang="es" sz="1000">
                <a:solidFill>
                  <a:schemeClr val="dk1"/>
                </a:solidFill>
                <a:latin typeface="DM Sans"/>
                <a:ea typeface="DM Sans"/>
                <a:cs typeface="DM Sans"/>
                <a:sym typeface="DM Sans"/>
              </a:rPr>
              <a:t>En este microdesafío te invitamos a practicar distintos tipos de sentencias Join. Específicamente: Inner, Left y Right.</a:t>
            </a:r>
            <a:endParaRPr sz="1000">
              <a:solidFill>
                <a:schemeClr val="dk1"/>
              </a:solidFill>
              <a:latin typeface="DM Sans"/>
              <a:ea typeface="DM Sans"/>
              <a:cs typeface="DM Sans"/>
              <a:sym typeface="DM Sans"/>
            </a:endParaRPr>
          </a:p>
          <a:p>
            <a:pPr indent="-292100" lvl="0" marL="457200" rtl="0" algn="l">
              <a:spcBef>
                <a:spcPts val="0"/>
              </a:spcBef>
              <a:spcAft>
                <a:spcPts val="0"/>
              </a:spcAft>
              <a:buClr>
                <a:srgbClr val="9DF4E2"/>
              </a:buClr>
              <a:buSzPts val="1000"/>
              <a:buFont typeface="DM Sans"/>
              <a:buChar char="✓"/>
            </a:pPr>
            <a:r>
              <a:rPr lang="es" sz="1000">
                <a:solidFill>
                  <a:schemeClr val="dk1"/>
                </a:solidFill>
                <a:latin typeface="DM Sans"/>
                <a:ea typeface="DM Sans"/>
                <a:cs typeface="DM Sans"/>
                <a:sym typeface="DM Sans"/>
              </a:rPr>
              <a:t>¿Cuál supuso un mayor desafío? </a:t>
            </a:r>
            <a:endParaRPr sz="1000">
              <a:solidFill>
                <a:schemeClr val="dk1"/>
              </a:solidFill>
              <a:latin typeface="DM Sans"/>
              <a:ea typeface="DM Sans"/>
              <a:cs typeface="DM Sans"/>
              <a:sym typeface="DM Sans"/>
            </a:endParaRPr>
          </a:p>
          <a:p>
            <a:pPr indent="-292100" lvl="0" marL="457200" rtl="0" algn="l">
              <a:spcBef>
                <a:spcPts val="0"/>
              </a:spcBef>
              <a:spcAft>
                <a:spcPts val="0"/>
              </a:spcAft>
              <a:buClr>
                <a:srgbClr val="9DF4E2"/>
              </a:buClr>
              <a:buSzPts val="1000"/>
              <a:buFont typeface="DM Sans"/>
              <a:buChar char="✓"/>
            </a:pPr>
            <a:r>
              <a:rPr lang="es" sz="1000">
                <a:solidFill>
                  <a:schemeClr val="dk1"/>
                </a:solidFill>
                <a:latin typeface="DM Sans"/>
                <a:ea typeface="DM Sans"/>
                <a:cs typeface="DM Sans"/>
                <a:sym typeface="DM Sans"/>
              </a:rPr>
              <a:t>¿Cómo lograste resolverlo?</a:t>
            </a:r>
            <a:endParaRPr sz="1000">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19a1cab3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19a1cab3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Omitir lo de la parte 1 en caso de que sea una única consigna.</a:t>
            </a:r>
            <a:endParaRPr>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19a1cab3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19a1cab3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26aa177c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26aa177c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90FF"/>
                </a:highlight>
                <a:latin typeface="DM Sans"/>
                <a:ea typeface="DM Sans"/>
                <a:cs typeface="DM Sans"/>
                <a:sym typeface="DM Sans"/>
              </a:rPr>
              <a:t>Profe/tutor</a:t>
            </a:r>
            <a:r>
              <a:rPr lang="es">
                <a:solidFill>
                  <a:schemeClr val="dk1"/>
                </a:solidFill>
                <a:latin typeface="DM Sans"/>
                <a:ea typeface="DM Sans"/>
                <a:cs typeface="DM Sans"/>
                <a:sym typeface="DM Sans"/>
              </a:rPr>
              <a:t>: La duración que se sugiere para que los</a:t>
            </a:r>
            <a:r>
              <a:rPr b="1" lang="es">
                <a:solidFill>
                  <a:schemeClr val="dk1"/>
                </a:solidFill>
                <a:latin typeface="DM Sans"/>
                <a:ea typeface="DM Sans"/>
                <a:cs typeface="DM Sans"/>
                <a:sym typeface="DM Sans"/>
              </a:rPr>
              <a:t> estudiantes realicen la actividad</a:t>
            </a:r>
            <a:r>
              <a:rPr lang="es">
                <a:solidFill>
                  <a:schemeClr val="dk1"/>
                </a:solidFill>
                <a:latin typeface="DM Sans"/>
                <a:ea typeface="DM Sans"/>
                <a:cs typeface="DM Sans"/>
                <a:sym typeface="DM Sans"/>
              </a:rPr>
              <a:t> es de 20 minutos. A ellos se le suman </a:t>
            </a:r>
            <a:r>
              <a:rPr lang="es" u="sng">
                <a:solidFill>
                  <a:schemeClr val="dk1"/>
                </a:solidFill>
                <a:latin typeface="DM Sans"/>
                <a:ea typeface="DM Sans"/>
                <a:cs typeface="DM Sans"/>
                <a:sym typeface="DM Sans"/>
              </a:rPr>
              <a:t>5</a:t>
            </a:r>
            <a:r>
              <a:rPr lang="es" u="sng">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 </a:t>
            </a:r>
            <a:r>
              <a:rPr b="1" lang="es">
                <a:solidFill>
                  <a:schemeClr val="dk1"/>
                </a:solidFill>
                <a:latin typeface="DM Sans"/>
                <a:ea typeface="DM Sans"/>
                <a:cs typeface="DM Sans"/>
                <a:sym typeface="DM Sans"/>
              </a:rPr>
              <a:t>puesta en común</a:t>
            </a:r>
            <a:r>
              <a:rPr lang="es">
                <a:solidFill>
                  <a:schemeClr val="dk1"/>
                </a:solidFill>
                <a:latin typeface="DM Sans"/>
                <a:ea typeface="DM Sans"/>
                <a:cs typeface="DM Sans"/>
                <a:sym typeface="DM Sans"/>
              </a:rPr>
              <a:t>. Por ello, el total dedicado a la actividad completa será de aproximadamente 30</a:t>
            </a:r>
            <a:r>
              <a:rPr b="1" lang="es" u="sng">
                <a:solidFill>
                  <a:schemeClr val="dk1"/>
                </a:solidFill>
                <a:latin typeface="DM Sans"/>
                <a:ea typeface="DM Sans"/>
                <a:cs typeface="DM Sans"/>
                <a:sym typeface="DM Sans"/>
              </a:rPr>
              <a:t> minutos.</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26aa177c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26aa177c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1635c45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21635c45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26aa177c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26aa177c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19a1cab3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19a1cab3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a470ba03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a470ba03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Profesor: Pregunta introductoria al tema de Mixin y Decoradores.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b8841ba9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b8841ba9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b8841ba9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3b8841ba9d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rgbClr val="121212"/>
                </a:solidFill>
                <a:latin typeface="DM Sans"/>
                <a:ea typeface="DM Sans"/>
                <a:cs typeface="DM Sans"/>
                <a:sym typeface="DM Sans"/>
              </a:rPr>
              <a:t>Tener en cuenta que para que el mixin funcione correctamente debe ser la primera clase de la cual hereda nuestra CBV, en caso de ponerla en otro orden producirá que no limite el acceso como se espera.</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b8841ba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3b8841ba9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a:solidFill>
                  <a:srgbClr val="121212"/>
                </a:solidFill>
                <a:latin typeface="DM Sans"/>
                <a:ea typeface="DM Sans"/>
                <a:cs typeface="DM Sans"/>
                <a:sym typeface="DM Sans"/>
              </a:rPr>
              <a:t>Por su parte las vistas clásicas no heredan ya que no son clases sino que son funciones, por lo cual no podemos utilizar los mixin. Utilizaremos decoradores en reemplazo de los mixins.</a:t>
            </a:r>
            <a:endParaRPr>
              <a:solidFill>
                <a:srgbClr val="121212"/>
              </a:solidFill>
              <a:latin typeface="DM Sans"/>
              <a:ea typeface="DM Sans"/>
              <a:cs typeface="DM Sans"/>
              <a:sym typeface="DM Sans"/>
            </a:endParaRPr>
          </a:p>
          <a:p>
            <a:pPr indent="0" lvl="0" marL="0" rtl="0" algn="l">
              <a:lnSpc>
                <a:spcPct val="90000"/>
              </a:lnSpc>
              <a:spcBef>
                <a:spcPts val="0"/>
              </a:spcBef>
              <a:spcAft>
                <a:spcPts val="0"/>
              </a:spcAft>
              <a:buClr>
                <a:schemeClr val="dk1"/>
              </a:buClr>
              <a:buSzPts val="1100"/>
              <a:buFont typeface="Arial"/>
              <a:buNone/>
            </a:pPr>
            <a:r>
              <a:rPr lang="es">
                <a:solidFill>
                  <a:srgbClr val="121212"/>
                </a:solidFill>
                <a:latin typeface="DM Sans"/>
                <a:ea typeface="DM Sans"/>
                <a:cs typeface="DM Sans"/>
                <a:sym typeface="DM Sans"/>
              </a:rPr>
              <a:t>Django nos provee de el decorador </a:t>
            </a:r>
            <a:r>
              <a:rPr b="1" lang="es">
                <a:solidFill>
                  <a:srgbClr val="121212"/>
                </a:solidFill>
                <a:latin typeface="DM Sans"/>
                <a:ea typeface="DM Sans"/>
                <a:cs typeface="DM Sans"/>
                <a:sym typeface="DM Sans"/>
              </a:rPr>
              <a:t>login_required</a:t>
            </a:r>
            <a:r>
              <a:rPr lang="es">
                <a:solidFill>
                  <a:srgbClr val="121212"/>
                </a:solidFill>
                <a:latin typeface="DM Sans"/>
                <a:ea typeface="DM Sans"/>
                <a:cs typeface="DM Sans"/>
                <a:sym typeface="DM Sans"/>
              </a:rPr>
              <a:t> para cumplir la misma función que el mixin </a:t>
            </a:r>
            <a:r>
              <a:rPr b="1" lang="es">
                <a:solidFill>
                  <a:srgbClr val="121212"/>
                </a:solidFill>
                <a:latin typeface="DM Sans"/>
                <a:ea typeface="DM Sans"/>
                <a:cs typeface="DM Sans"/>
                <a:sym typeface="DM Sans"/>
              </a:rPr>
              <a:t>LoginRequiredMixin.</a:t>
            </a:r>
            <a:endParaRPr b="1">
              <a:solidFill>
                <a:srgbClr val="12121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rgbClr val="121212"/>
                </a:solidFill>
                <a:latin typeface="DM Sans"/>
                <a:ea typeface="DM Sans"/>
                <a:cs typeface="DM Sans"/>
                <a:sym typeface="DM Sans"/>
              </a:rPr>
              <a:t>para que limite el acceso a una vista, se debe agregar precedido por un @ exactamente en la línea de arriba al de la definición de la vista. </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b8841ba9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3b8841ba9d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b8841ba9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3b8841ba9d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b8841ba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3b8841ba9d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a470ba03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4a470ba03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55a413f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55a413f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a470ba037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4a470ba037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e26aa177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e26aa177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90FF"/>
                </a:highlight>
                <a:latin typeface="DM Sans"/>
                <a:ea typeface="DM Sans"/>
                <a:cs typeface="DM Sans"/>
                <a:sym typeface="DM Sans"/>
              </a:rPr>
              <a:t>Profe/tutor</a:t>
            </a:r>
            <a:r>
              <a:rPr lang="es">
                <a:solidFill>
                  <a:schemeClr val="dk1"/>
                </a:solidFill>
                <a:latin typeface="DM Sans"/>
                <a:ea typeface="DM Sans"/>
                <a:cs typeface="DM Sans"/>
                <a:sym typeface="DM Sans"/>
              </a:rPr>
              <a:t>: La duración que se sugiere para que los</a:t>
            </a:r>
            <a:r>
              <a:rPr b="1" lang="es">
                <a:solidFill>
                  <a:schemeClr val="dk1"/>
                </a:solidFill>
                <a:latin typeface="DM Sans"/>
                <a:ea typeface="DM Sans"/>
                <a:cs typeface="DM Sans"/>
                <a:sym typeface="DM Sans"/>
              </a:rPr>
              <a:t> estudiantes realicen la actividad</a:t>
            </a:r>
            <a:r>
              <a:rPr lang="es">
                <a:solidFill>
                  <a:schemeClr val="dk1"/>
                </a:solidFill>
                <a:latin typeface="DM Sans"/>
                <a:ea typeface="DM Sans"/>
                <a:cs typeface="DM Sans"/>
                <a:sym typeface="DM Sans"/>
              </a:rPr>
              <a:t> es de 15 minutos. A ellos se le suman </a:t>
            </a:r>
            <a:r>
              <a:rPr lang="es" u="sng">
                <a:solidFill>
                  <a:schemeClr val="dk1"/>
                </a:solidFill>
                <a:latin typeface="DM Sans"/>
                <a:ea typeface="DM Sans"/>
                <a:cs typeface="DM Sans"/>
                <a:sym typeface="DM Sans"/>
              </a:rPr>
              <a:t>10</a:t>
            </a:r>
            <a:r>
              <a:rPr lang="es" u="sng">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 </a:t>
            </a:r>
            <a:r>
              <a:rPr b="1" lang="es">
                <a:solidFill>
                  <a:schemeClr val="dk1"/>
                </a:solidFill>
                <a:latin typeface="DM Sans"/>
                <a:ea typeface="DM Sans"/>
                <a:cs typeface="DM Sans"/>
                <a:sym typeface="DM Sans"/>
              </a:rPr>
              <a:t>puesta en común</a:t>
            </a:r>
            <a:r>
              <a:rPr lang="es">
                <a:solidFill>
                  <a:schemeClr val="dk1"/>
                </a:solidFill>
                <a:latin typeface="DM Sans"/>
                <a:ea typeface="DM Sans"/>
                <a:cs typeface="DM Sans"/>
                <a:sym typeface="DM Sans"/>
              </a:rPr>
              <a:t>. Por ello, el total dedicado a la actividad completa será de aproximadamente 25</a:t>
            </a:r>
            <a:r>
              <a:rPr b="1" lang="es" u="sng">
                <a:solidFill>
                  <a:schemeClr val="dk1"/>
                </a:solidFill>
                <a:latin typeface="DM Sans"/>
                <a:ea typeface="DM Sans"/>
                <a:cs typeface="DM Sans"/>
                <a:sym typeface="DM Sans"/>
              </a:rPr>
              <a:t> minutos.</a:t>
            </a:r>
            <a:endParaRPr>
              <a:latin typeface="DM Sans"/>
              <a:ea typeface="DM Sans"/>
              <a:cs typeface="DM Sans"/>
              <a:sym typeface="DM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26aa177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e26aa177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e26aa177c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26aa177c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3786299d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3786299d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90FF"/>
                </a:highlight>
                <a:latin typeface="DM Sans"/>
                <a:ea typeface="DM Sans"/>
                <a:cs typeface="DM Sans"/>
                <a:sym typeface="DM Sans"/>
              </a:rPr>
              <a:t>Profe/tutor</a:t>
            </a:r>
            <a:r>
              <a:rPr lang="es">
                <a:solidFill>
                  <a:schemeClr val="dk1"/>
                </a:solidFill>
                <a:latin typeface="DM Sans"/>
                <a:ea typeface="DM Sans"/>
                <a:cs typeface="DM Sans"/>
                <a:sym typeface="DM Sans"/>
              </a:rPr>
              <a:t>: La duración que se sugiere para que los</a:t>
            </a:r>
            <a:r>
              <a:rPr b="1" lang="es">
                <a:solidFill>
                  <a:schemeClr val="dk1"/>
                </a:solidFill>
                <a:latin typeface="DM Sans"/>
                <a:ea typeface="DM Sans"/>
                <a:cs typeface="DM Sans"/>
                <a:sym typeface="DM Sans"/>
              </a:rPr>
              <a:t> estudiantes realicen la actividad</a:t>
            </a:r>
            <a:r>
              <a:rPr lang="es">
                <a:solidFill>
                  <a:schemeClr val="dk1"/>
                </a:solidFill>
                <a:latin typeface="DM Sans"/>
                <a:ea typeface="DM Sans"/>
                <a:cs typeface="DM Sans"/>
                <a:sym typeface="DM Sans"/>
              </a:rPr>
              <a:t> es de 20 minutos. A ellos se le suman </a:t>
            </a:r>
            <a:r>
              <a:rPr lang="es" u="sng">
                <a:solidFill>
                  <a:schemeClr val="dk1"/>
                </a:solidFill>
                <a:latin typeface="DM Sans"/>
                <a:ea typeface="DM Sans"/>
                <a:cs typeface="DM Sans"/>
                <a:sym typeface="DM Sans"/>
              </a:rPr>
              <a:t>10</a:t>
            </a:r>
            <a:r>
              <a:rPr lang="es" u="sng">
                <a:solidFill>
                  <a:schemeClr val="dk1"/>
                </a:solidFill>
                <a:latin typeface="DM Sans"/>
                <a:ea typeface="DM Sans"/>
                <a:cs typeface="DM Sans"/>
                <a:sym typeface="DM Sans"/>
              </a:rPr>
              <a:t> </a:t>
            </a:r>
            <a:r>
              <a:rPr lang="es">
                <a:solidFill>
                  <a:schemeClr val="dk1"/>
                </a:solidFill>
                <a:latin typeface="DM Sans"/>
                <a:ea typeface="DM Sans"/>
                <a:cs typeface="DM Sans"/>
                <a:sym typeface="DM Sans"/>
              </a:rPr>
              <a:t>de </a:t>
            </a:r>
            <a:r>
              <a:rPr b="1" lang="es">
                <a:solidFill>
                  <a:schemeClr val="dk1"/>
                </a:solidFill>
                <a:latin typeface="DM Sans"/>
                <a:ea typeface="DM Sans"/>
                <a:cs typeface="DM Sans"/>
                <a:sym typeface="DM Sans"/>
              </a:rPr>
              <a:t>puesta en común</a:t>
            </a:r>
            <a:r>
              <a:rPr lang="es">
                <a:solidFill>
                  <a:schemeClr val="dk1"/>
                </a:solidFill>
                <a:latin typeface="DM Sans"/>
                <a:ea typeface="DM Sans"/>
                <a:cs typeface="DM Sans"/>
                <a:sym typeface="DM Sans"/>
              </a:rPr>
              <a:t>. Por ello, el total dedicado a la actividad completa será de aproximadamente 30</a:t>
            </a:r>
            <a:r>
              <a:rPr b="1" lang="es" u="sng">
                <a:solidFill>
                  <a:schemeClr val="dk1"/>
                </a:solidFill>
                <a:latin typeface="DM Sans"/>
                <a:ea typeface="DM Sans"/>
                <a:cs typeface="DM Sans"/>
                <a:sym typeface="DM Sans"/>
              </a:rPr>
              <a:t> minutos.</a:t>
            </a:r>
            <a:endParaRPr>
              <a:latin typeface="DM Sans"/>
              <a:ea typeface="DM Sans"/>
              <a:cs typeface="DM Sans"/>
              <a:sym typeface="DM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3786299d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3786299d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3786299dc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3786299dc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bbc910f2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bbc910f2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4a544a5e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24a544a5e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highlight>
                  <a:srgbClr val="EAFF6A"/>
                </a:highlight>
                <a:latin typeface="DM Sans"/>
                <a:ea typeface="DM Sans"/>
                <a:cs typeface="DM Sans"/>
                <a:sym typeface="DM Sans"/>
              </a:rPr>
              <a:t>Para profes/tutores: Usarlo si dan los tiempos, sino está pensando que puedan hacerlo la próxima clase también. </a:t>
            </a:r>
            <a:r>
              <a:rPr lang="es">
                <a:latin typeface="DM Sans"/>
                <a:ea typeface="DM Sans"/>
                <a:cs typeface="DM Sans"/>
                <a:sym typeface="DM Sans"/>
              </a:rPr>
              <a:t>Algunas preguntas orientadoras pueden ser “¿Se encontraron con alguna dificultad? ¿Hay algo que no entiendan? ¿Tuvieron alguna dificultad que hayan podido resolver y quieren contarla al grupo?”. También pueden modificar la actividad y consultar si alguien quiere compartir su proyecto.</a:t>
            </a:r>
            <a:endParaRPr>
              <a:latin typeface="DM Sans"/>
              <a:ea typeface="DM Sans"/>
              <a:cs typeface="DM Sans"/>
              <a:sym typeface="DM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3bbc910f2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3bbc910f2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e19a1caf7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e19a1caf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3786299dc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3786299dc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para cuando hay una entrega prevista para la siguiente clase</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cc883c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2cc883c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modelo para cuando hay una entrega prevista para la siguiente clase</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3bbc910f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3bbc910f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3bbc910f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3bbc910f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1635c45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1635c45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3bbc910f2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3bbc910f2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19a1cab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19a1cab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Se sugiere utilizar esta slide en el comienzo de la clase para que abran la aplicación a utilizar previo a las actividades.</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ba39440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ba39440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En metodología Flex este mapa es OPCIONAL</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Se puede usar para dar cuenta de los conceptos abordados en la semana. La información de este slide es de relleno.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latin typeface="DM Sans"/>
                <a:ea typeface="DM Sans"/>
                <a:cs typeface="DM Sans"/>
                <a:sym typeface="DM Sans"/>
              </a:rPr>
              <a:t>Recurso: </a:t>
            </a:r>
            <a:r>
              <a:rPr b="1" lang="es">
                <a:solidFill>
                  <a:schemeClr val="dk1"/>
                </a:solidFill>
                <a:highlight>
                  <a:srgbClr val="EAFF6A"/>
                </a:highlight>
                <a:latin typeface="DM Sans"/>
                <a:ea typeface="DM Sans"/>
                <a:cs typeface="DM Sans"/>
                <a:sym typeface="DM Sans"/>
              </a:rPr>
              <a:t>Mapa de conceptos (genérico)</a:t>
            </a:r>
            <a:endParaRPr b="1">
              <a:solidFill>
                <a:schemeClr val="dk1"/>
              </a:solidFill>
              <a:highlight>
                <a:srgbClr val="EAFF6A"/>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Muestra rápidamente los contenidos de la clase y cómo se relacionan. Ayuda a los estudiantes a evitar “perderse” durante la clase, al avanzar en un sentido lineal una diapositiva tras otra. El ejemplo pertenece a la primera clase del curso UX/UI.</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latin typeface="DM Sans"/>
                <a:ea typeface="DM Sans"/>
                <a:cs typeface="DM Sans"/>
                <a:sym typeface="DM Sans"/>
              </a:rPr>
              <a:t>Sugerencia</a:t>
            </a:r>
            <a:r>
              <a:rPr lang="es">
                <a:solidFill>
                  <a:schemeClr val="dk1"/>
                </a:solidFill>
                <a:latin typeface="DM Sans"/>
                <a:ea typeface="DM Sans"/>
                <a:cs typeface="DM Sans"/>
                <a:sym typeface="DM Sans"/>
              </a:rPr>
              <a:t>: </a:t>
            </a:r>
            <a:br>
              <a:rPr lang="es">
                <a:solidFill>
                  <a:schemeClr val="dk1"/>
                </a:solidFill>
                <a:latin typeface="DM Sans"/>
                <a:ea typeface="DM Sans"/>
                <a:cs typeface="DM Sans"/>
                <a:sym typeface="DM Sans"/>
              </a:rPr>
            </a:br>
            <a:r>
              <a:rPr lang="es">
                <a:solidFill>
                  <a:schemeClr val="dk1"/>
                </a:solidFill>
                <a:latin typeface="DM Sans"/>
                <a:ea typeface="DM Sans"/>
                <a:cs typeface="DM Sans"/>
                <a:sym typeface="DM Sans"/>
              </a:rPr>
              <a:t>-También se pueden mostrar con un menor énfasis o colores apagados, aquellos contenidos de clases anteriores y que se vinculen con la actual.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-Resaltar con color los temas que se abordan en la clase.</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Colores</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Categorías principales: Pleno en #27282d con texto en blanco.</a:t>
            </a:r>
            <a:endParaRPr>
              <a:solidFill>
                <a:schemeClr val="dk1"/>
              </a:solidFill>
              <a:latin typeface="DM Sans"/>
              <a:ea typeface="DM Sans"/>
              <a:cs typeface="DM Sans"/>
              <a:sym typeface="DM Sans"/>
            </a:endParaRPr>
          </a:p>
          <a:p>
            <a:pPr indent="0" lvl="0" marL="0" rtl="0" algn="l">
              <a:spcBef>
                <a:spcPts val="0"/>
              </a:spcBef>
              <a:spcAft>
                <a:spcPts val="0"/>
              </a:spcAft>
              <a:buNone/>
            </a:pPr>
            <a:r>
              <a:rPr lang="es">
                <a:solidFill>
                  <a:schemeClr val="dk1"/>
                </a:solidFill>
                <a:latin typeface="DM Sans"/>
                <a:ea typeface="DM Sans"/>
                <a:cs typeface="DM Sans"/>
                <a:sym typeface="DM Sans"/>
              </a:rPr>
              <a:t>Categorías secundarias (o a destacar): Pleno en #393b43 con texto en blanco.</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Categorías terciarias: Borde en #393b43 con texto en #222222.</a:t>
            </a:r>
            <a:endParaRPr>
              <a:solidFill>
                <a:schemeClr val="dk1"/>
              </a:solidFill>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19a1caf7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19a1caf7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ba394408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ba394408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Utilizar esta slide para un </a:t>
            </a:r>
            <a:r>
              <a:rPr b="1" lang="es">
                <a:latin typeface="DM Sans"/>
                <a:ea typeface="DM Sans"/>
                <a:cs typeface="DM Sans"/>
                <a:sym typeface="DM Sans"/>
              </a:rPr>
              <a:t>repaso general</a:t>
            </a:r>
            <a:r>
              <a:rPr lang="es">
                <a:latin typeface="DM Sans"/>
                <a:ea typeface="DM Sans"/>
                <a:cs typeface="DM Sans"/>
                <a:sym typeface="DM Sans"/>
              </a:rPr>
              <a:t> sobre temas vistos en el contenido pregrabado.</a:t>
            </a:r>
            <a:endParaRPr b="1">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bbc910f27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bbc910f27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highlight>
                  <a:srgbClr val="EAFF6A"/>
                </a:highlight>
                <a:latin typeface="DM Sans"/>
                <a:ea typeface="DM Sans"/>
                <a:cs typeface="DM Sans"/>
                <a:sym typeface="DM Sans"/>
              </a:rPr>
              <a:t>Para profes/tutores</a:t>
            </a:r>
            <a:r>
              <a:rPr lang="es">
                <a:solidFill>
                  <a:schemeClr val="dk1"/>
                </a:solidFill>
                <a:latin typeface="DM Sans"/>
                <a:ea typeface="DM Sans"/>
                <a:cs typeface="DM Sans"/>
                <a:sym typeface="DM Sans"/>
              </a:rPr>
              <a:t>: Buscamos que esto sea un repaso breve donde solo se nombren los temas más relevantes de cada video, para que siempre el foco de la clase esté puesto en la práctica. A medida que vayan desarrollando los ejercicios, pueden retomar contenido del video para darle marco teórico.</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Font typeface="DM Sans"/>
              <a:buNone/>
              <a:defRPr b="1" sz="4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spTree>
      <p:nvGrpSpPr>
        <p:cNvPr id="33"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1">
  <p:cSld name="SECTION_HEADER_1_1_1_1_1_1_1_1_1_3">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13"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4">
  <p:cSld name="SECTION_HEADER_1_1_1_1_1_1_1_1_1_6">
    <p:bg>
      <p:bgPr>
        <a:blipFill>
          <a:blip r:embed="rId2">
            <a:alphaModFix/>
          </a:blip>
          <a:stretch>
            <a:fillRect/>
          </a:stretch>
        </a:blipFill>
      </p:bgPr>
    </p:bg>
    <p:spTree>
      <p:nvGrpSpPr>
        <p:cNvPr id="37" name="Shape 37"/>
        <p:cNvGrpSpPr/>
        <p:nvPr/>
      </p:nvGrpSpPr>
      <p:grpSpPr>
        <a:xfrm>
          <a:off x="0" y="0"/>
          <a:ext cx="0" cy="0"/>
          <a:chOff x="0" y="0"/>
          <a:chExt cx="0" cy="0"/>
        </a:xfrm>
      </p:grpSpPr>
      <p:pic>
        <p:nvPicPr>
          <p:cNvPr id="38" name="Google Shape;38;p14"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25"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view.genial.ly/6449169c0da7450018b082d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hyperlink" Target="https://developer.mozilla.org/es/docs/Learn/Server-side/Django/Authentic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34.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5"/>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¡Les damos la bienvenida!</a:t>
            </a:r>
            <a:endParaRPr b="1" sz="4000">
              <a:solidFill>
                <a:srgbClr val="EAFF6A"/>
              </a:solidFill>
              <a:latin typeface="DM Sans"/>
              <a:ea typeface="DM Sans"/>
              <a:cs typeface="DM Sans"/>
              <a:sym typeface="DM Sans"/>
            </a:endParaRPr>
          </a:p>
        </p:txBody>
      </p:sp>
      <p:sp>
        <p:nvSpPr>
          <p:cNvPr id="44" name="Google Shape;44;p15"/>
          <p:cNvSpPr txBox="1"/>
          <p:nvPr/>
        </p:nvSpPr>
        <p:spPr>
          <a:xfrm>
            <a:off x="3315900" y="3421350"/>
            <a:ext cx="25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descr="Man Dancing on Apple iOS 12.2" id="45" name="Google Shape;45;p15"/>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475500" y="971050"/>
            <a:ext cx="48495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Recuperamos el tema visto</a:t>
            </a:r>
            <a:endParaRPr b="1" sz="4000">
              <a:solidFill>
                <a:schemeClr val="dk1"/>
              </a:solidFill>
              <a:latin typeface="DM Sans"/>
              <a:ea typeface="DM Sans"/>
              <a:cs typeface="DM Sans"/>
              <a:sym typeface="DM Sans"/>
            </a:endParaRPr>
          </a:p>
        </p:txBody>
      </p:sp>
      <p:pic>
        <p:nvPicPr>
          <p:cNvPr id="161" name="Google Shape;161;p24"/>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62" name="Google Shape;162;p24"/>
          <p:cNvSpPr txBox="1"/>
          <p:nvPr/>
        </p:nvSpPr>
        <p:spPr>
          <a:xfrm>
            <a:off x="930550" y="468275"/>
            <a:ext cx="38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pic>
        <p:nvPicPr>
          <p:cNvPr id="163" name="Google Shape;163;p24"/>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64" name="Google Shape;164;p24"/>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65" name="Google Shape;165;p24"/>
          <p:cNvSpPr txBox="1"/>
          <p:nvPr/>
        </p:nvSpPr>
        <p:spPr>
          <a:xfrm>
            <a:off x="930550" y="468275"/>
            <a:ext cx="463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VIDEO N° 12.2 - CLASES BASADAS EN VISTAS</a:t>
            </a:r>
            <a:endParaRPr>
              <a:solidFill>
                <a:schemeClr val="dk1"/>
              </a:solidFill>
              <a:latin typeface="DM Sans"/>
              <a:ea typeface="DM Sans"/>
              <a:cs typeface="DM Sans"/>
              <a:sym typeface="DM Sans"/>
            </a:endParaRPr>
          </a:p>
        </p:txBody>
      </p:sp>
      <p:grpSp>
        <p:nvGrpSpPr>
          <p:cNvPr id="166" name="Google Shape;166;p24"/>
          <p:cNvGrpSpPr/>
          <p:nvPr/>
        </p:nvGrpSpPr>
        <p:grpSpPr>
          <a:xfrm>
            <a:off x="475509" y="468284"/>
            <a:ext cx="431100" cy="431100"/>
            <a:chOff x="1620134" y="2715534"/>
            <a:chExt cx="431100" cy="431100"/>
          </a:xfrm>
        </p:grpSpPr>
        <p:sp>
          <p:nvSpPr>
            <p:cNvPr id="167" name="Google Shape;167;p24"/>
            <p:cNvSpPr/>
            <p:nvPr/>
          </p:nvSpPr>
          <p:spPr>
            <a:xfrm>
              <a:off x="1620134" y="27155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latin typeface="DM Sans"/>
                <a:ea typeface="DM Sans"/>
                <a:cs typeface="DM Sans"/>
                <a:sym typeface="DM Sans"/>
              </a:endParaRPr>
            </a:p>
          </p:txBody>
        </p:sp>
        <p:sp>
          <p:nvSpPr>
            <p:cNvPr id="168" name="Google Shape;168;p24"/>
            <p:cNvSpPr txBox="1"/>
            <p:nvPr/>
          </p:nvSpPr>
          <p:spPr>
            <a:xfrm>
              <a:off x="1648707" y="2746418"/>
              <a:ext cx="25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
        <p:nvSpPr>
          <p:cNvPr id="169" name="Google Shape;169;p24"/>
          <p:cNvSpPr txBox="1"/>
          <p:nvPr/>
        </p:nvSpPr>
        <p:spPr>
          <a:xfrm>
            <a:off x="522275" y="2081650"/>
            <a:ext cx="50886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Las </a:t>
            </a:r>
            <a:r>
              <a:rPr b="1" lang="es">
                <a:solidFill>
                  <a:schemeClr val="dk1"/>
                </a:solidFill>
                <a:latin typeface="DM Sans"/>
                <a:ea typeface="DM Sans"/>
                <a:cs typeface="DM Sans"/>
                <a:sym typeface="DM Sans"/>
              </a:rPr>
              <a:t>clases basadas en vistas</a:t>
            </a:r>
            <a:r>
              <a:rPr lang="es">
                <a:solidFill>
                  <a:schemeClr val="dk1"/>
                </a:solidFill>
                <a:latin typeface="DM Sans"/>
                <a:ea typeface="DM Sans"/>
                <a:cs typeface="DM Sans"/>
                <a:sym typeface="DM Sans"/>
              </a:rPr>
              <a:t> son clases que nos brinda Django para facilitar la creacion de ciertas vistas y orientando, ademas, el desarrollo mas a un paradigma orientado a objetos.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Estas CBV nos resuleven gran parte de las funcionalidades genericas que se pueden necesitar en las vistas de crear (CreateView), editar </a:t>
            </a:r>
            <a:r>
              <a:rPr lang="es">
                <a:solidFill>
                  <a:schemeClr val="dk1"/>
                </a:solidFill>
                <a:latin typeface="DM Sans"/>
                <a:ea typeface="DM Sans"/>
                <a:cs typeface="DM Sans"/>
                <a:sym typeface="DM Sans"/>
              </a:rPr>
              <a:t>(UpdateView), borrar (DeleteView), listar (ListView), ver detalles (DetailView), entre otras.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Los templates se mantienen similares pero las CBV (que reemplazan a las vistas) requieren la definicion de ciertos atributos como el model, template_name, fields, etc.</a:t>
            </a:r>
            <a:endParaRPr>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nvSpPr>
        <p:spPr>
          <a:xfrm>
            <a:off x="475500" y="971050"/>
            <a:ext cx="48495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Recuperamos el tema visto</a:t>
            </a:r>
            <a:endParaRPr b="1" sz="4000">
              <a:solidFill>
                <a:schemeClr val="dk1"/>
              </a:solidFill>
              <a:latin typeface="DM Sans"/>
              <a:ea typeface="DM Sans"/>
              <a:cs typeface="DM Sans"/>
              <a:sym typeface="DM Sans"/>
            </a:endParaRPr>
          </a:p>
        </p:txBody>
      </p:sp>
      <p:pic>
        <p:nvPicPr>
          <p:cNvPr id="175" name="Google Shape;175;p25"/>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6" name="Google Shape;176;p25"/>
          <p:cNvSpPr txBox="1"/>
          <p:nvPr/>
        </p:nvSpPr>
        <p:spPr>
          <a:xfrm>
            <a:off x="418650" y="2162950"/>
            <a:ext cx="50886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Agregar un </a:t>
            </a:r>
            <a:r>
              <a:rPr b="1" lang="es">
                <a:solidFill>
                  <a:schemeClr val="dk1"/>
                </a:solidFill>
                <a:latin typeface="DM Sans"/>
                <a:ea typeface="DM Sans"/>
                <a:cs typeface="DM Sans"/>
                <a:sym typeface="DM Sans"/>
              </a:rPr>
              <a:t>login</a:t>
            </a:r>
            <a:r>
              <a:rPr lang="es">
                <a:solidFill>
                  <a:schemeClr val="dk1"/>
                </a:solidFill>
                <a:latin typeface="DM Sans"/>
                <a:ea typeface="DM Sans"/>
                <a:cs typeface="DM Sans"/>
                <a:sym typeface="DM Sans"/>
              </a:rPr>
              <a:t> permite que podamos no solo conocer el usuario que está conectado en nuestro proyecto, sino limitar el acceso de personas que no tenemos información al respecto a ciertas partes de la nuestra página.</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La mayoría de las funcionalidades relacionadas con la parte de autenticación/seguridad vienen del módulo auth de Django (django.contrib.auth).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Para el </a:t>
            </a:r>
            <a:r>
              <a:rPr b="1" lang="es">
                <a:solidFill>
                  <a:schemeClr val="dk1"/>
                </a:solidFill>
                <a:latin typeface="DM Sans"/>
                <a:ea typeface="DM Sans"/>
                <a:cs typeface="DM Sans"/>
                <a:sym typeface="DM Sans"/>
              </a:rPr>
              <a:t>registro</a:t>
            </a:r>
            <a:r>
              <a:rPr lang="es">
                <a:solidFill>
                  <a:schemeClr val="dk1"/>
                </a:solidFill>
                <a:latin typeface="DM Sans"/>
                <a:ea typeface="DM Sans"/>
                <a:cs typeface="DM Sans"/>
                <a:sym typeface="DM Sans"/>
              </a:rPr>
              <a:t> usamos el formulario UserCreationForm, que luego mejoramos creando nuestro formulario propio.</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a:solidFill>
                  <a:schemeClr val="dk1"/>
                </a:solidFill>
                <a:latin typeface="DM Sans"/>
                <a:ea typeface="DM Sans"/>
                <a:cs typeface="DM Sans"/>
                <a:sym typeface="DM Sans"/>
              </a:rPr>
              <a:t>Y para el </a:t>
            </a:r>
            <a:r>
              <a:rPr b="1" lang="es">
                <a:solidFill>
                  <a:schemeClr val="dk1"/>
                </a:solidFill>
                <a:latin typeface="DM Sans"/>
                <a:ea typeface="DM Sans"/>
                <a:cs typeface="DM Sans"/>
                <a:sym typeface="DM Sans"/>
              </a:rPr>
              <a:t>logout</a:t>
            </a:r>
            <a:r>
              <a:rPr lang="es">
                <a:solidFill>
                  <a:schemeClr val="dk1"/>
                </a:solidFill>
                <a:latin typeface="DM Sans"/>
                <a:ea typeface="DM Sans"/>
                <a:cs typeface="DM Sans"/>
                <a:sym typeface="DM Sans"/>
              </a:rPr>
              <a:t> utilizamos una CBV brindada por Django, LogoutView.</a:t>
            </a:r>
            <a:endParaRPr>
              <a:solidFill>
                <a:schemeClr val="dk1"/>
              </a:solidFill>
              <a:latin typeface="DM Sans"/>
              <a:ea typeface="DM Sans"/>
              <a:cs typeface="DM Sans"/>
              <a:sym typeface="DM Sans"/>
            </a:endParaRPr>
          </a:p>
        </p:txBody>
      </p:sp>
      <p:sp>
        <p:nvSpPr>
          <p:cNvPr id="177" name="Google Shape;177;p25"/>
          <p:cNvSpPr txBox="1"/>
          <p:nvPr/>
        </p:nvSpPr>
        <p:spPr>
          <a:xfrm>
            <a:off x="930550" y="468275"/>
            <a:ext cx="38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pic>
        <p:nvPicPr>
          <p:cNvPr id="178" name="Google Shape;178;p25"/>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79" name="Google Shape;179;p25"/>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80" name="Google Shape;180;p25"/>
          <p:cNvSpPr txBox="1"/>
          <p:nvPr/>
        </p:nvSpPr>
        <p:spPr>
          <a:xfrm>
            <a:off x="930550" y="468275"/>
            <a:ext cx="446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VIDEO N°12.3 - LOGIN - REGISTRO - LOGOUT</a:t>
            </a:r>
            <a:endParaRPr>
              <a:solidFill>
                <a:schemeClr val="dk1"/>
              </a:solidFill>
              <a:latin typeface="DM Sans"/>
              <a:ea typeface="DM Sans"/>
              <a:cs typeface="DM Sans"/>
              <a:sym typeface="DM Sans"/>
            </a:endParaRPr>
          </a:p>
        </p:txBody>
      </p:sp>
      <p:grpSp>
        <p:nvGrpSpPr>
          <p:cNvPr id="181" name="Google Shape;181;p25"/>
          <p:cNvGrpSpPr/>
          <p:nvPr/>
        </p:nvGrpSpPr>
        <p:grpSpPr>
          <a:xfrm>
            <a:off x="475509" y="468284"/>
            <a:ext cx="431100" cy="431100"/>
            <a:chOff x="1620134" y="2715534"/>
            <a:chExt cx="431100" cy="431100"/>
          </a:xfrm>
        </p:grpSpPr>
        <p:sp>
          <p:nvSpPr>
            <p:cNvPr id="182" name="Google Shape;182;p25"/>
            <p:cNvSpPr/>
            <p:nvPr/>
          </p:nvSpPr>
          <p:spPr>
            <a:xfrm>
              <a:off x="1620134" y="27155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latin typeface="DM Sans"/>
                <a:ea typeface="DM Sans"/>
                <a:cs typeface="DM Sans"/>
                <a:sym typeface="DM Sans"/>
              </a:endParaRPr>
            </a:p>
          </p:txBody>
        </p:sp>
        <p:sp>
          <p:nvSpPr>
            <p:cNvPr id="183" name="Google Shape;183;p25"/>
            <p:cNvSpPr txBox="1"/>
            <p:nvPr/>
          </p:nvSpPr>
          <p:spPr>
            <a:xfrm>
              <a:off x="1648707" y="2746418"/>
              <a:ext cx="25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p:nvPr/>
        </p:nvSpPr>
        <p:spPr>
          <a:xfrm>
            <a:off x="1050750" y="1701325"/>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Contenido pregrabado</a:t>
            </a:r>
            <a:endParaRPr b="1" sz="4000">
              <a:solidFill>
                <a:srgbClr val="EAFF6A"/>
              </a:solidFill>
              <a:latin typeface="DM Sans"/>
              <a:ea typeface="DM Sans"/>
              <a:cs typeface="DM Sans"/>
              <a:sym typeface="DM Sans"/>
            </a:endParaRPr>
          </a:p>
        </p:txBody>
      </p:sp>
      <p:sp>
        <p:nvSpPr>
          <p:cNvPr id="190" name="Google Shape;190;p26"/>
          <p:cNvSpPr txBox="1"/>
          <p:nvPr/>
        </p:nvSpPr>
        <p:spPr>
          <a:xfrm>
            <a:off x="1189225" y="1916575"/>
            <a:ext cx="6784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Si en algún momento quieres buscar un fragmento de contenido pregrabado y no recuerdas dónde hacerlo, puedes consultar </a:t>
            </a:r>
            <a:r>
              <a:rPr b="1" lang="es" sz="2000" u="sng">
                <a:solidFill>
                  <a:schemeClr val="hlink"/>
                </a:solidFill>
                <a:latin typeface="DM Sans"/>
                <a:ea typeface="DM Sans"/>
                <a:cs typeface="DM Sans"/>
                <a:sym typeface="DM Sans"/>
                <a:hlinkClick r:id="rId3"/>
              </a:rPr>
              <a:t>este resumen</a:t>
            </a:r>
            <a:r>
              <a:rPr b="1" lang="es" sz="2000">
                <a:solidFill>
                  <a:schemeClr val="lt1"/>
                </a:solidFill>
                <a:latin typeface="DM Sans"/>
                <a:ea typeface="DM Sans"/>
                <a:cs typeface="DM Sans"/>
                <a:sym typeface="DM Sans"/>
              </a:rPr>
              <a:t>. Luego, podrás ir directo a buscar el video o podcast que necesites.</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196" name="Google Shape;196;p27"/>
          <p:cNvSpPr txBox="1"/>
          <p:nvPr/>
        </p:nvSpPr>
        <p:spPr>
          <a:xfrm>
            <a:off x="2998200" y="2556375"/>
            <a:ext cx="31476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s" sz="2000">
                <a:solidFill>
                  <a:srgbClr val="FFFFFF"/>
                </a:solidFill>
                <a:latin typeface="DM Sans"/>
                <a:ea typeface="DM Sans"/>
                <a:cs typeface="DM Sans"/>
                <a:sym typeface="DM Sans"/>
              </a:rPr>
              <a:t>Te invitamos a dejar tu pregunta a través de/del</a:t>
            </a:r>
            <a:r>
              <a:rPr lang="es" sz="2000">
                <a:solidFill>
                  <a:srgbClr val="83AEFB"/>
                </a:solidFill>
                <a:latin typeface="DM Sans"/>
                <a:ea typeface="DM Sans"/>
                <a:cs typeface="DM Sans"/>
                <a:sym typeface="DM Sans"/>
              </a:rPr>
              <a:t> </a:t>
            </a:r>
            <a:r>
              <a:rPr lang="es" sz="2000" u="sng">
                <a:solidFill>
                  <a:srgbClr val="83AEFB"/>
                </a:solidFill>
                <a:latin typeface="DM Sans"/>
                <a:ea typeface="DM Sans"/>
                <a:cs typeface="DM Sans"/>
                <a:sym typeface="DM Sans"/>
              </a:rPr>
              <a:t> chat</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8"/>
          <p:cNvGrpSpPr/>
          <p:nvPr/>
        </p:nvGrpSpPr>
        <p:grpSpPr>
          <a:xfrm>
            <a:off x="4202551" y="1088764"/>
            <a:ext cx="738900" cy="738974"/>
            <a:chOff x="974706" y="2467173"/>
            <a:chExt cx="738900" cy="738900"/>
          </a:xfrm>
        </p:grpSpPr>
        <p:sp>
          <p:nvSpPr>
            <p:cNvPr id="202" name="Google Shape;202;p28"/>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8"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04" name="Google Shape;204;p28"/>
          <p:cNvSpPr txBox="1"/>
          <p:nvPr/>
        </p:nvSpPr>
        <p:spPr>
          <a:xfrm>
            <a:off x="1547025"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 </a:t>
            </a:r>
            <a:r>
              <a:rPr b="1" lang="es" sz="4000">
                <a:solidFill>
                  <a:schemeClr val="dk1"/>
                </a:solidFill>
                <a:latin typeface="DM Sans"/>
                <a:ea typeface="DM Sans"/>
                <a:cs typeface="DM Sans"/>
                <a:sym typeface="DM Sans"/>
              </a:rPr>
              <a:t>microdesafío</a:t>
            </a:r>
            <a:endParaRPr b="1" sz="4000">
              <a:solidFill>
                <a:schemeClr val="dk1"/>
              </a:solidFill>
              <a:highlight>
                <a:srgbClr val="EAFF6A"/>
              </a:highlight>
              <a:latin typeface="DM Sans"/>
              <a:ea typeface="DM Sans"/>
              <a:cs typeface="DM Sans"/>
              <a:sym typeface="DM Sans"/>
            </a:endParaRPr>
          </a:p>
        </p:txBody>
      </p:sp>
      <p:sp>
        <p:nvSpPr>
          <p:cNvPr id="205" name="Google Shape;205;p28"/>
          <p:cNvSpPr txBox="1"/>
          <p:nvPr/>
        </p:nvSpPr>
        <p:spPr>
          <a:xfrm>
            <a:off x="987300" y="32873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rgbClr val="999999"/>
                </a:solidFill>
                <a:latin typeface="DM Sans"/>
                <a:ea typeface="DM Sans"/>
                <a:cs typeface="DM Sans"/>
                <a:sym typeface="DM Sans"/>
              </a:rPr>
              <a:t>¡Vamos a recuperar lo trabajado durante la semana! </a:t>
            </a:r>
            <a:endParaRPr sz="2000">
              <a:solidFill>
                <a:srgbClr val="999999"/>
              </a:solidFill>
              <a:latin typeface="DM Sans"/>
              <a:ea typeface="DM Sans"/>
              <a:cs typeface="DM Sans"/>
              <a:sym typeface="DM Sans"/>
            </a:endParaRPr>
          </a:p>
        </p:txBody>
      </p:sp>
      <p:sp>
        <p:nvSpPr>
          <p:cNvPr id="206" name="Google Shape;206;p28"/>
          <p:cNvSpPr txBox="1"/>
          <p:nvPr/>
        </p:nvSpPr>
        <p:spPr>
          <a:xfrm>
            <a:off x="987300" y="3849138"/>
            <a:ext cx="716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83AEFB"/>
                </a:solidFill>
                <a:latin typeface="DM Sans"/>
                <a:ea typeface="DM Sans"/>
                <a:cs typeface="DM Sans"/>
                <a:sym typeface="DM Sans"/>
              </a:rPr>
              <a:t>Duración</a:t>
            </a:r>
            <a:r>
              <a:rPr lang="es" sz="1800">
                <a:solidFill>
                  <a:srgbClr val="83AEFB"/>
                </a:solidFill>
                <a:latin typeface="DM Sans"/>
                <a:ea typeface="DM Sans"/>
                <a:cs typeface="DM Sans"/>
                <a:sym typeface="DM Sans"/>
              </a:rPr>
              <a:t>: </a:t>
            </a:r>
            <a:r>
              <a:rPr b="1" lang="es" sz="1800">
                <a:solidFill>
                  <a:srgbClr val="83AEFB"/>
                </a:solidFill>
                <a:latin typeface="DM Sans"/>
                <a:ea typeface="DM Sans"/>
                <a:cs typeface="DM Sans"/>
                <a:sym typeface="DM Sans"/>
              </a:rPr>
              <a:t>10</a:t>
            </a:r>
            <a:r>
              <a:rPr b="1" lang="es" sz="1800">
                <a:solidFill>
                  <a:srgbClr val="83AEFB"/>
                </a:solidFill>
                <a:latin typeface="DM Sans"/>
                <a:ea typeface="DM Sans"/>
                <a:cs typeface="DM Sans"/>
                <a:sym typeface="DM Sans"/>
              </a:rPr>
              <a:t> minutos</a:t>
            </a:r>
            <a:r>
              <a:rPr lang="es" sz="1800">
                <a:solidFill>
                  <a:srgbClr val="83AEFB"/>
                </a:solidFill>
                <a:latin typeface="DM Sans"/>
                <a:ea typeface="DM Sans"/>
                <a:cs typeface="DM Sans"/>
                <a:sym typeface="DM Sans"/>
              </a:rPr>
              <a:t>.</a:t>
            </a:r>
            <a:endParaRPr sz="1800">
              <a:solidFill>
                <a:srgbClr val="83AEFB"/>
              </a:solidFill>
              <a:latin typeface="DM Sans"/>
              <a:ea typeface="DM Sans"/>
              <a:cs typeface="DM Sans"/>
              <a:sym typeface="DM Sans"/>
            </a:endParaRPr>
          </a:p>
        </p:txBody>
      </p:sp>
      <p:grpSp>
        <p:nvGrpSpPr>
          <p:cNvPr id="207" name="Google Shape;207;p28"/>
          <p:cNvGrpSpPr/>
          <p:nvPr/>
        </p:nvGrpSpPr>
        <p:grpSpPr>
          <a:xfrm>
            <a:off x="0" y="-7400"/>
            <a:ext cx="9143925" cy="44400"/>
            <a:chOff x="0" y="-7400"/>
            <a:chExt cx="9143925" cy="44400"/>
          </a:xfrm>
        </p:grpSpPr>
        <p:sp>
          <p:nvSpPr>
            <p:cNvPr id="208" name="Google Shape;208;p28"/>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09" name="Google Shape;209;p28"/>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29"/>
          <p:cNvGrpSpPr/>
          <p:nvPr/>
        </p:nvGrpSpPr>
        <p:grpSpPr>
          <a:xfrm>
            <a:off x="475504" y="468235"/>
            <a:ext cx="431074" cy="431148"/>
            <a:chOff x="974706" y="2467173"/>
            <a:chExt cx="738900" cy="738900"/>
          </a:xfrm>
        </p:grpSpPr>
        <p:sp>
          <p:nvSpPr>
            <p:cNvPr id="215" name="Google Shape;215;p29"/>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17" name="Google Shape;217;p29"/>
          <p:cNvSpPr txBox="1"/>
          <p:nvPr/>
        </p:nvSpPr>
        <p:spPr>
          <a:xfrm>
            <a:off x="465850" y="2214825"/>
            <a:ext cx="6209100" cy="12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Agrégale a cada uno de los modelos de la actividad “Completemos”, de la semana pasada, una vista para listar todas sus instancias creadas.</a:t>
            </a:r>
            <a:endParaRPr sz="1350">
              <a:latin typeface="DM Sans"/>
              <a:ea typeface="DM Sans"/>
              <a:cs typeface="DM Sans"/>
              <a:sym typeface="DM Sans"/>
            </a:endParaRPr>
          </a:p>
          <a:p>
            <a:pPr indent="0" lvl="0" marL="0" rtl="0" algn="l">
              <a:spcBef>
                <a:spcPts val="1000"/>
              </a:spcBef>
              <a:spcAft>
                <a:spcPts val="0"/>
              </a:spcAft>
              <a:buNone/>
            </a:pPr>
            <a:r>
              <a:t/>
            </a:r>
            <a:endParaRPr sz="1350">
              <a:latin typeface="DM Sans"/>
              <a:ea typeface="DM Sans"/>
              <a:cs typeface="DM Sans"/>
              <a:sym typeface="DM Sans"/>
            </a:endParaRPr>
          </a:p>
          <a:p>
            <a:pPr indent="0" lvl="0" marL="0" rtl="0" algn="l">
              <a:spcBef>
                <a:spcPts val="1000"/>
              </a:spcBef>
              <a:spcAft>
                <a:spcPts val="0"/>
              </a:spcAft>
              <a:buNone/>
            </a:pPr>
            <a:r>
              <a:t/>
            </a:r>
            <a:endParaRPr b="1" sz="1350">
              <a:latin typeface="DM Sans"/>
              <a:ea typeface="DM Sans"/>
              <a:cs typeface="DM Sans"/>
              <a:sym typeface="DM Sans"/>
            </a:endParaRPr>
          </a:p>
        </p:txBody>
      </p:sp>
      <p:sp>
        <p:nvSpPr>
          <p:cNvPr id="218" name="Google Shape;218;p29"/>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Listame</a:t>
            </a:r>
            <a:endParaRPr b="1" sz="4000">
              <a:solidFill>
                <a:schemeClr val="dk1"/>
              </a:solidFill>
              <a:latin typeface="DM Sans"/>
              <a:ea typeface="DM Sans"/>
              <a:cs typeface="DM Sans"/>
              <a:sym typeface="DM Sans"/>
            </a:endParaRPr>
          </a:p>
        </p:txBody>
      </p:sp>
      <p:pic>
        <p:nvPicPr>
          <p:cNvPr id="219" name="Google Shape;219;p2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20" name="Google Shape;220;p29"/>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nvSpPr>
        <p:spPr>
          <a:xfrm>
            <a:off x="501450" y="2248500"/>
            <a:ext cx="785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latin typeface="DM Sans"/>
                <a:ea typeface="DM Sans"/>
                <a:cs typeface="DM Sans"/>
                <a:sym typeface="DM Sans"/>
              </a:rPr>
              <a:t>Repasamos </a:t>
            </a:r>
            <a:r>
              <a:rPr lang="es" sz="1500">
                <a:latin typeface="DM Sans"/>
                <a:ea typeface="DM Sans"/>
                <a:cs typeface="DM Sans"/>
                <a:sym typeface="DM Sans"/>
              </a:rPr>
              <a:t>cómo utilizar una CBV utilizando como ejemplo la ListView.</a:t>
            </a:r>
            <a:endParaRPr sz="1500">
              <a:latin typeface="DM Sans"/>
              <a:ea typeface="DM Sans"/>
              <a:cs typeface="DM Sans"/>
              <a:sym typeface="DM Sans"/>
            </a:endParaRPr>
          </a:p>
        </p:txBody>
      </p:sp>
      <p:sp>
        <p:nvSpPr>
          <p:cNvPr id="226" name="Google Shape;226;p30"/>
          <p:cNvSpPr txBox="1"/>
          <p:nvPr/>
        </p:nvSpPr>
        <p:spPr>
          <a:xfrm>
            <a:off x="501450" y="1615575"/>
            <a:ext cx="66537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solidFill>
                  <a:srgbClr val="999999"/>
                </a:solidFill>
                <a:latin typeface="DM Sans"/>
                <a:ea typeface="DM Sans"/>
                <a:cs typeface="DM Sans"/>
                <a:sym typeface="DM Sans"/>
              </a:rPr>
              <a:t>¿Qué aprendimos?</a:t>
            </a:r>
            <a:endParaRPr sz="1350">
              <a:solidFill>
                <a:srgbClr val="999999"/>
              </a:solidFill>
              <a:latin typeface="DM Sans"/>
              <a:ea typeface="DM Sans"/>
              <a:cs typeface="DM Sans"/>
              <a:sym typeface="DM Sans"/>
            </a:endParaRPr>
          </a:p>
        </p:txBody>
      </p:sp>
      <p:sp>
        <p:nvSpPr>
          <p:cNvPr id="227" name="Google Shape;227;p30"/>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RESULTADOS - MICRODESAFÍO</a:t>
            </a:r>
            <a:endParaRPr>
              <a:latin typeface="DM Sans"/>
              <a:ea typeface="DM Sans"/>
              <a:cs typeface="DM Sans"/>
              <a:sym typeface="DM Sans"/>
            </a:endParaRPr>
          </a:p>
        </p:txBody>
      </p:sp>
      <p:sp>
        <p:nvSpPr>
          <p:cNvPr id="228" name="Google Shape;228;p30"/>
          <p:cNvSpPr txBox="1"/>
          <p:nvPr/>
        </p:nvSpPr>
        <p:spPr>
          <a:xfrm>
            <a:off x="501450" y="1081750"/>
            <a:ext cx="49872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Listame</a:t>
            </a:r>
            <a:endParaRPr b="1" sz="3500">
              <a:solidFill>
                <a:schemeClr val="dk1"/>
              </a:solidFill>
              <a:latin typeface="DM Sans"/>
              <a:ea typeface="DM Sans"/>
              <a:cs typeface="DM Sans"/>
              <a:sym typeface="DM Sans"/>
            </a:endParaRPr>
          </a:p>
        </p:txBody>
      </p:sp>
      <p:grpSp>
        <p:nvGrpSpPr>
          <p:cNvPr id="229" name="Google Shape;229;p30"/>
          <p:cNvGrpSpPr/>
          <p:nvPr/>
        </p:nvGrpSpPr>
        <p:grpSpPr>
          <a:xfrm>
            <a:off x="475504" y="468235"/>
            <a:ext cx="431074" cy="431148"/>
            <a:chOff x="974706" y="2467173"/>
            <a:chExt cx="738900" cy="738900"/>
          </a:xfrm>
        </p:grpSpPr>
        <p:sp>
          <p:nvSpPr>
            <p:cNvPr id="230" name="Google Shape;230;p30"/>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3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¡Buen trabajo! </a:t>
            </a:r>
            <a:r>
              <a:rPr b="1" lang="es" sz="3500">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32"/>
          <p:cNvGrpSpPr/>
          <p:nvPr/>
        </p:nvGrpSpPr>
        <p:grpSpPr>
          <a:xfrm>
            <a:off x="4202556" y="994173"/>
            <a:ext cx="738900" cy="738900"/>
            <a:chOff x="974706" y="2467173"/>
            <a:chExt cx="738900" cy="738900"/>
          </a:xfrm>
        </p:grpSpPr>
        <p:sp>
          <p:nvSpPr>
            <p:cNvPr id="242" name="Google Shape;242;p32"/>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32"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44" name="Google Shape;244;p32"/>
          <p:cNvSpPr txBox="1"/>
          <p:nvPr/>
        </p:nvSpPr>
        <p:spPr>
          <a:xfrm>
            <a:off x="1461300" y="220862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Mejor con CBV</a:t>
            </a:r>
            <a:endParaRPr b="1" sz="4000">
              <a:solidFill>
                <a:schemeClr val="dk1"/>
              </a:solidFill>
              <a:highlight>
                <a:schemeClr val="accent6"/>
              </a:highlight>
              <a:latin typeface="DM Sans"/>
              <a:ea typeface="DM Sans"/>
              <a:cs typeface="DM Sans"/>
              <a:sym typeface="DM Sans"/>
            </a:endParaRPr>
          </a:p>
          <a:p>
            <a:pPr indent="0" lvl="0" marL="0" rtl="0" algn="ctr">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45" name="Google Shape;245;p32"/>
          <p:cNvSpPr txBox="1"/>
          <p:nvPr/>
        </p:nvSpPr>
        <p:spPr>
          <a:xfrm>
            <a:off x="987263" y="38185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20</a:t>
            </a:r>
            <a:r>
              <a:rPr b="1" lang="es" sz="2000">
                <a:solidFill>
                  <a:schemeClr val="dk2"/>
                </a:solidFill>
                <a:latin typeface="DM Sans"/>
                <a:ea typeface="DM Sans"/>
                <a:cs typeface="DM Sans"/>
                <a:sym typeface="DM Sans"/>
              </a:rPr>
              <a:t> min</a:t>
            </a:r>
            <a:endParaRPr b="1" sz="2000">
              <a:solidFill>
                <a:schemeClr val="dk2"/>
              </a:solidFill>
              <a:latin typeface="DM Sans"/>
              <a:ea typeface="DM Sans"/>
              <a:cs typeface="DM Sans"/>
              <a:sym typeface="DM Sans"/>
            </a:endParaRPr>
          </a:p>
        </p:txBody>
      </p:sp>
      <p:sp>
        <p:nvSpPr>
          <p:cNvPr id="246" name="Google Shape;246;p32"/>
          <p:cNvSpPr txBox="1"/>
          <p:nvPr/>
        </p:nvSpPr>
        <p:spPr>
          <a:xfrm>
            <a:off x="1085625" y="2932413"/>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rgbClr val="999999"/>
                </a:solidFill>
                <a:latin typeface="DM Sans"/>
                <a:ea typeface="DM Sans"/>
                <a:cs typeface="DM Sans"/>
                <a:sym typeface="DM Sans"/>
              </a:rPr>
              <a:t>Agregar CBV para completar el CRUD </a:t>
            </a:r>
            <a:endParaRPr sz="2000">
              <a:solidFill>
                <a:srgbClr val="999999"/>
              </a:solidFill>
              <a:latin typeface="DM Sans"/>
              <a:ea typeface="DM Sans"/>
              <a:cs typeface="DM Sans"/>
              <a:sym typeface="DM Sans"/>
            </a:endParaRPr>
          </a:p>
        </p:txBody>
      </p:sp>
      <p:grpSp>
        <p:nvGrpSpPr>
          <p:cNvPr id="247" name="Google Shape;247;p32"/>
          <p:cNvGrpSpPr/>
          <p:nvPr/>
        </p:nvGrpSpPr>
        <p:grpSpPr>
          <a:xfrm>
            <a:off x="0" y="-7400"/>
            <a:ext cx="9143925" cy="44400"/>
            <a:chOff x="0" y="-7400"/>
            <a:chExt cx="9143925" cy="44400"/>
          </a:xfrm>
        </p:grpSpPr>
        <p:sp>
          <p:nvSpPr>
            <p:cNvPr id="248" name="Google Shape;248;p32"/>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49" name="Google Shape;249;p32"/>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33"/>
          <p:cNvGrpSpPr/>
          <p:nvPr/>
        </p:nvGrpSpPr>
        <p:grpSpPr>
          <a:xfrm>
            <a:off x="457347" y="468297"/>
            <a:ext cx="431074" cy="431074"/>
            <a:chOff x="974706" y="2467173"/>
            <a:chExt cx="738900" cy="738900"/>
          </a:xfrm>
        </p:grpSpPr>
        <p:sp>
          <p:nvSpPr>
            <p:cNvPr id="255" name="Google Shape;255;p33"/>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33"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257" name="Google Shape;257;p33"/>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Mejor con CBV</a:t>
            </a:r>
            <a:endParaRPr b="1" sz="4000">
              <a:solidFill>
                <a:schemeClr val="dk1"/>
              </a:solidFill>
              <a:latin typeface="DM Sans"/>
              <a:ea typeface="DM Sans"/>
              <a:cs typeface="DM Sans"/>
              <a:sym typeface="DM Sans"/>
            </a:endParaRPr>
          </a:p>
        </p:txBody>
      </p:sp>
      <p:pic>
        <p:nvPicPr>
          <p:cNvPr id="258" name="Google Shape;258;p33"/>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59" name="Google Shape;259;p33"/>
          <p:cNvSpPr txBox="1"/>
          <p:nvPr/>
        </p:nvSpPr>
        <p:spPr>
          <a:xfrm>
            <a:off x="541950" y="2264825"/>
            <a:ext cx="72084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Descripción de la actividad.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solidFill>
                  <a:schemeClr val="dk1"/>
                </a:solidFill>
                <a:latin typeface="DM Sans"/>
                <a:ea typeface="DM Sans"/>
                <a:cs typeface="DM Sans"/>
                <a:sym typeface="DM Sans"/>
              </a:rPr>
              <a:t>Agrega a todos los modelos que venimos trabajando las CBV necesarias para completar las funcionalidades de CRUD.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es" sz="1350">
                <a:solidFill>
                  <a:schemeClr val="dk1"/>
                </a:solidFill>
                <a:latin typeface="DM Sans"/>
                <a:ea typeface="DM Sans"/>
                <a:cs typeface="DM Sans"/>
                <a:sym typeface="DM Sans"/>
              </a:rPr>
              <a:t>Si quieres, puedes también reemplazar las vistas que ya tengas por CBV.</a:t>
            </a:r>
            <a:endParaRPr sz="1350">
              <a:solidFill>
                <a:schemeClr val="dk1"/>
              </a:solidFill>
              <a:latin typeface="DM Sans"/>
              <a:ea typeface="DM Sans"/>
              <a:cs typeface="DM Sans"/>
              <a:sym typeface="DM Sans"/>
            </a:endParaRPr>
          </a:p>
        </p:txBody>
      </p:sp>
      <p:sp>
        <p:nvSpPr>
          <p:cNvPr id="260" name="Google Shape;260;p33"/>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ACTIVIDAD</a:t>
            </a:r>
            <a:endParaRPr>
              <a:latin typeface="DM Sans"/>
              <a:ea typeface="DM Sans"/>
              <a:cs typeface="DM Sans"/>
              <a:sym typeface="DM Sans"/>
            </a:endParaRPr>
          </a:p>
        </p:txBody>
      </p:sp>
      <p:pic>
        <p:nvPicPr>
          <p:cNvPr id="261" name="Google Shape;261;p33"/>
          <p:cNvPicPr preferRelativeResize="0"/>
          <p:nvPr/>
        </p:nvPicPr>
        <p:blipFill>
          <a:blip r:embed="rId4">
            <a:alphaModFix/>
          </a:blip>
          <a:stretch>
            <a:fillRect/>
          </a:stretch>
        </p:blipFill>
        <p:spPr>
          <a:xfrm>
            <a:off x="7811413" y="4692275"/>
            <a:ext cx="1150750" cy="26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6"/>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6"/>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 va a ser</a:t>
            </a:r>
            <a:endParaRPr b="1" sz="4000">
              <a:solidFill>
                <a:srgbClr val="DEFC52"/>
              </a:solidFill>
              <a:latin typeface="DM Sans"/>
              <a:ea typeface="DM Sans"/>
              <a:cs typeface="DM Sans"/>
              <a:sym typeface="DM Sans"/>
            </a:endParaRPr>
          </a:p>
        </p:txBody>
      </p:sp>
      <p:sp>
        <p:nvSpPr>
          <p:cNvPr id="52" name="Google Shape;52;p16"/>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grabada</a:t>
            </a:r>
            <a:endParaRPr b="1" sz="4000">
              <a:solidFill>
                <a:srgbClr val="EAFF6A"/>
              </a:solidFill>
              <a:latin typeface="DM Sans"/>
              <a:ea typeface="DM Sans"/>
              <a:cs typeface="DM Sans"/>
              <a:sym typeface="DM Sans"/>
            </a:endParaRPr>
          </a:p>
        </p:txBody>
      </p:sp>
      <p:sp>
        <p:nvSpPr>
          <p:cNvPr id="53" name="Google Shape;53;p16"/>
          <p:cNvSpPr/>
          <p:nvPr/>
        </p:nvSpPr>
        <p:spPr>
          <a:xfrm>
            <a:off x="3293875" y="2844525"/>
            <a:ext cx="199800" cy="19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4"/>
          <p:cNvPicPr preferRelativeResize="0"/>
          <p:nvPr/>
        </p:nvPicPr>
        <p:blipFill>
          <a:blip r:embed="rId3">
            <a:alphaModFix/>
          </a:blip>
          <a:stretch>
            <a:fillRect/>
          </a:stretch>
        </p:blipFill>
        <p:spPr>
          <a:xfrm>
            <a:off x="7811413" y="4692275"/>
            <a:ext cx="1150750" cy="267575"/>
          </a:xfrm>
          <a:prstGeom prst="rect">
            <a:avLst/>
          </a:prstGeom>
          <a:noFill/>
          <a:ln>
            <a:noFill/>
          </a:ln>
        </p:spPr>
      </p:pic>
      <p:grpSp>
        <p:nvGrpSpPr>
          <p:cNvPr id="267" name="Google Shape;267;p34"/>
          <p:cNvGrpSpPr/>
          <p:nvPr/>
        </p:nvGrpSpPr>
        <p:grpSpPr>
          <a:xfrm>
            <a:off x="4243306" y="1320073"/>
            <a:ext cx="738900" cy="738900"/>
            <a:chOff x="974706" y="2467173"/>
            <a:chExt cx="738900" cy="738900"/>
          </a:xfrm>
        </p:grpSpPr>
        <p:sp>
          <p:nvSpPr>
            <p:cNvPr id="268" name="Google Shape;268;p34"/>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4" title="ícono de actividad en clase"/>
            <p:cNvPicPr preferRelativeResize="0"/>
            <p:nvPr/>
          </p:nvPicPr>
          <p:blipFill>
            <a:blip r:embed="rId4">
              <a:alphaModFix/>
            </a:blip>
            <a:stretch>
              <a:fillRect/>
            </a:stretch>
          </p:blipFill>
          <p:spPr>
            <a:xfrm>
              <a:off x="1109750" y="2610275"/>
              <a:ext cx="452650" cy="452650"/>
            </a:xfrm>
            <a:prstGeom prst="rect">
              <a:avLst/>
            </a:prstGeom>
            <a:noFill/>
            <a:ln>
              <a:noFill/>
            </a:ln>
          </p:spPr>
        </p:pic>
      </p:grpSp>
      <p:sp>
        <p:nvSpPr>
          <p:cNvPr id="270" name="Google Shape;270;p34"/>
          <p:cNvSpPr txBox="1"/>
          <p:nvPr/>
        </p:nvSpPr>
        <p:spPr>
          <a:xfrm>
            <a:off x="1502050" y="24067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a:t>
            </a:r>
            <a:endParaRPr b="1" sz="4000">
              <a:solidFill>
                <a:schemeClr val="dk1"/>
              </a:solidFill>
              <a:highlight>
                <a:srgbClr val="EAFF6A"/>
              </a:highlight>
              <a:latin typeface="DM Sans"/>
              <a:ea typeface="DM Sans"/>
              <a:cs typeface="DM Sans"/>
              <a:sym typeface="DM Sans"/>
            </a:endParaRPr>
          </a:p>
        </p:txBody>
      </p:sp>
      <p:sp>
        <p:nvSpPr>
          <p:cNvPr id="271" name="Google Shape;271;p34"/>
          <p:cNvSpPr txBox="1"/>
          <p:nvPr/>
        </p:nvSpPr>
        <p:spPr>
          <a:xfrm>
            <a:off x="2179625" y="3493500"/>
            <a:ext cx="50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a:t>
            </a:r>
            <a:endParaRPr b="1" sz="2000">
              <a:solidFill>
                <a:schemeClr val="dk2"/>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s" sz="5000">
                <a:solidFill>
                  <a:srgbClr val="E8E7E3"/>
                </a:solidFill>
              </a:rPr>
              <a:t>☕</a:t>
            </a:r>
            <a:endParaRPr sz="5000">
              <a:solidFill>
                <a:srgbClr val="E8E7E3"/>
              </a:solidFill>
            </a:endParaRPr>
          </a:p>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Break</a:t>
            </a:r>
            <a:endParaRPr b="1" sz="4000">
              <a:solidFill>
                <a:schemeClr val="lt1"/>
              </a:solidFill>
              <a:latin typeface="DM Sans"/>
              <a:ea typeface="DM Sans"/>
              <a:cs typeface="DM Sans"/>
              <a:sym typeface="DM Sans"/>
            </a:endParaRPr>
          </a:p>
        </p:txBody>
      </p:sp>
      <p:sp>
        <p:nvSpPr>
          <p:cNvPr id="277" name="Google Shape;277;p35"/>
          <p:cNvSpPr txBox="1"/>
          <p:nvPr/>
        </p:nvSpPr>
        <p:spPr>
          <a:xfrm>
            <a:off x="2809200" y="2971950"/>
            <a:ext cx="35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¡En 10 minutos volvemos!</a:t>
            </a:r>
            <a:endParaRPr sz="2000">
              <a:solidFill>
                <a:schemeClr val="lt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pSp>
        <p:nvGrpSpPr>
          <p:cNvPr id="282" name="Google Shape;282;p36"/>
          <p:cNvGrpSpPr/>
          <p:nvPr/>
        </p:nvGrpSpPr>
        <p:grpSpPr>
          <a:xfrm>
            <a:off x="475520" y="468281"/>
            <a:ext cx="738900" cy="738900"/>
            <a:chOff x="475520" y="468281"/>
            <a:chExt cx="738900" cy="738900"/>
          </a:xfrm>
        </p:grpSpPr>
        <p:sp>
          <p:nvSpPr>
            <p:cNvPr id="283" name="Google Shape;283;p36"/>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6"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285" name="Google Shape;285;p36"/>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286" name="Google Shape;286;p36"/>
          <p:cNvSpPr txBox="1"/>
          <p:nvPr/>
        </p:nvSpPr>
        <p:spPr>
          <a:xfrm>
            <a:off x="475500" y="1474950"/>
            <a:ext cx="716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Supongamos que ahora queremos que solo personas con login puedan ver nuestra página web.</a:t>
            </a:r>
            <a:endParaRPr b="1" sz="2500">
              <a:solidFill>
                <a:schemeClr val="dk2"/>
              </a:solidFill>
              <a:latin typeface="Helvetica Neue"/>
              <a:ea typeface="Helvetica Neue"/>
              <a:cs typeface="Helvetica Neue"/>
              <a:sym typeface="Helvetica Neue"/>
            </a:endParaRPr>
          </a:p>
        </p:txBody>
      </p:sp>
      <p:sp>
        <p:nvSpPr>
          <p:cNvPr id="287" name="Google Shape;287;p36"/>
          <p:cNvSpPr txBox="1"/>
          <p:nvPr/>
        </p:nvSpPr>
        <p:spPr>
          <a:xfrm>
            <a:off x="475500" y="3128025"/>
            <a:ext cx="7169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500">
                <a:solidFill>
                  <a:schemeClr val="dk2"/>
                </a:solidFill>
                <a:latin typeface="DM Sans"/>
                <a:ea typeface="DM Sans"/>
                <a:cs typeface="DM Sans"/>
                <a:sym typeface="DM Sans"/>
              </a:rPr>
              <a:t>¿Consideras que es posible? </a:t>
            </a:r>
            <a:endParaRPr b="1" sz="2500">
              <a:solidFill>
                <a:schemeClr val="dk2"/>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es" sz="2000">
                <a:solidFill>
                  <a:schemeClr val="dk1"/>
                </a:solidFill>
                <a:latin typeface="DM Sans"/>
                <a:ea typeface="DM Sans"/>
                <a:cs typeface="DM Sans"/>
                <a:sym typeface="DM Sans"/>
              </a:rPr>
              <a:t>Contesta mediante el chat de Zoom </a:t>
            </a:r>
            <a:endParaRPr sz="2000">
              <a:solidFill>
                <a:schemeClr val="dk1"/>
              </a:solidFill>
              <a:latin typeface="DM Sans"/>
              <a:ea typeface="DM Sans"/>
              <a:cs typeface="DM Sans"/>
              <a:sym typeface="DM Sans"/>
            </a:endParaRPr>
          </a:p>
        </p:txBody>
      </p:sp>
      <p:grpSp>
        <p:nvGrpSpPr>
          <p:cNvPr id="288" name="Google Shape;288;p36"/>
          <p:cNvGrpSpPr/>
          <p:nvPr/>
        </p:nvGrpSpPr>
        <p:grpSpPr>
          <a:xfrm>
            <a:off x="0" y="-7400"/>
            <a:ext cx="9143925" cy="44400"/>
            <a:chOff x="0" y="-7400"/>
            <a:chExt cx="9143925" cy="44400"/>
          </a:xfrm>
        </p:grpSpPr>
        <p:sp>
          <p:nvSpPr>
            <p:cNvPr id="289" name="Google Shape;289;p36"/>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90" name="Google Shape;290;p36"/>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Mixin y decoradores</a:t>
            </a:r>
            <a:endParaRPr sz="3000">
              <a:solidFill>
                <a:schemeClr val="dk1"/>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Mixin</a:t>
            </a:r>
            <a:endParaRPr b="1" i="0" sz="4000" u="none" cap="none" strike="noStrike">
              <a:solidFill>
                <a:schemeClr val="dk1"/>
              </a:solidFill>
              <a:latin typeface="DM Sans"/>
              <a:ea typeface="DM Sans"/>
              <a:cs typeface="DM Sans"/>
              <a:sym typeface="DM Sans"/>
            </a:endParaRPr>
          </a:p>
        </p:txBody>
      </p:sp>
      <p:sp>
        <p:nvSpPr>
          <p:cNvPr id="301" name="Google Shape;301;p38"/>
          <p:cNvSpPr txBox="1"/>
          <p:nvPr/>
        </p:nvSpPr>
        <p:spPr>
          <a:xfrm>
            <a:off x="473350" y="1908175"/>
            <a:ext cx="3834600" cy="122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000000"/>
                </a:solidFill>
                <a:latin typeface="DM Sans"/>
                <a:ea typeface="DM Sans"/>
                <a:cs typeface="DM Sans"/>
                <a:sym typeface="DM Sans"/>
              </a:rPr>
              <a:t>Es posible que solo personas con login puedan ver nuestra página web, para ello existen los</a:t>
            </a:r>
            <a:r>
              <a:rPr b="0" i="0" lang="es" sz="1350" u="none" cap="none" strike="noStrike">
                <a:solidFill>
                  <a:srgbClr val="000000"/>
                </a:solidFill>
                <a:highlight>
                  <a:srgbClr val="EAFF6A"/>
                </a:highlight>
                <a:latin typeface="DM Sans"/>
                <a:ea typeface="DM Sans"/>
                <a:cs typeface="DM Sans"/>
                <a:sym typeface="DM Sans"/>
              </a:rPr>
              <a:t> mixin</a:t>
            </a:r>
            <a:r>
              <a:rPr b="0" i="0" lang="es" sz="1350" u="none" cap="none" strike="noStrike">
                <a:solidFill>
                  <a:srgbClr val="000000"/>
                </a:solidFill>
                <a:latin typeface="DM Sans"/>
                <a:ea typeface="DM Sans"/>
                <a:cs typeface="DM Sans"/>
                <a:sym typeface="DM Sans"/>
              </a:rPr>
              <a:t> y los</a:t>
            </a:r>
            <a:r>
              <a:rPr b="0" i="0" lang="es" sz="1350" u="none" cap="none" strike="noStrike">
                <a:solidFill>
                  <a:srgbClr val="000000"/>
                </a:solidFill>
                <a:highlight>
                  <a:schemeClr val="lt1"/>
                </a:highlight>
                <a:latin typeface="DM Sans"/>
                <a:ea typeface="DM Sans"/>
                <a:cs typeface="DM Sans"/>
                <a:sym typeface="DM Sans"/>
              </a:rPr>
              <a:t> </a:t>
            </a:r>
            <a:r>
              <a:rPr b="0" i="0" lang="es" sz="1350" u="none" cap="none" strike="noStrike">
                <a:solidFill>
                  <a:srgbClr val="000000"/>
                </a:solidFill>
                <a:highlight>
                  <a:srgbClr val="EAFF6A"/>
                </a:highlight>
                <a:latin typeface="DM Sans"/>
                <a:ea typeface="DM Sans"/>
                <a:cs typeface="DM Sans"/>
                <a:sym typeface="DM Sans"/>
              </a:rPr>
              <a:t>decoradores</a:t>
            </a:r>
            <a:r>
              <a:rPr b="0" i="0" lang="es" sz="1350" u="none" cap="none" strike="noStrike">
                <a:solidFill>
                  <a:srgbClr val="000000"/>
                </a:solidFill>
                <a:latin typeface="DM Sans"/>
                <a:ea typeface="DM Sans"/>
                <a:cs typeface="DM Sans"/>
                <a:sym typeface="DM Sans"/>
              </a:rPr>
              <a:t>  que tienen como función validar lógica en nuestras views.</a:t>
            </a:r>
            <a:endParaRPr b="0" i="0" sz="1350" u="none" cap="none" strike="noStrike">
              <a:solidFill>
                <a:srgbClr val="000000"/>
              </a:solidFill>
              <a:latin typeface="DM Sans"/>
              <a:ea typeface="DM Sans"/>
              <a:cs typeface="DM Sans"/>
              <a:sym typeface="DM Sans"/>
            </a:endParaRPr>
          </a:p>
        </p:txBody>
      </p:sp>
      <p:sp>
        <p:nvSpPr>
          <p:cNvPr id="302" name="Google Shape;302;p38"/>
          <p:cNvSpPr txBox="1"/>
          <p:nvPr/>
        </p:nvSpPr>
        <p:spPr>
          <a:xfrm>
            <a:off x="4603775" y="1831975"/>
            <a:ext cx="38346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 Si deseas  que solo se pueda acceder a una Clase estando logueado podemos usar Mixin de Django:</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1" i="0" lang="es" sz="1350" u="none" cap="none" strike="noStrike">
                <a:solidFill>
                  <a:schemeClr val="lt1"/>
                </a:solidFill>
                <a:highlight>
                  <a:srgbClr val="888888"/>
                </a:highlight>
                <a:latin typeface="DM Sans"/>
                <a:ea typeface="DM Sans"/>
                <a:cs typeface="DM Sans"/>
                <a:sym typeface="DM Sans"/>
              </a:rPr>
              <a:t>from django.contrib.auth.mixins import LoginRequiredMixin</a:t>
            </a:r>
            <a:endParaRPr b="1" i="0" sz="1350" u="none" cap="none" strike="noStrike">
              <a:solidFill>
                <a:schemeClr val="lt1"/>
              </a:solidFill>
              <a:highlight>
                <a:srgbClr val="888888"/>
              </a:highlight>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1" i="0" sz="1350" u="none" cap="none" strike="noStrike">
              <a:solidFill>
                <a:schemeClr val="lt1"/>
              </a:solidFill>
              <a:highlight>
                <a:srgbClr val="888888"/>
              </a:highlight>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1" i="0" lang="es" sz="1350" u="none" cap="none" strike="noStrike">
                <a:solidFill>
                  <a:schemeClr val="lt1"/>
                </a:solidFill>
                <a:highlight>
                  <a:srgbClr val="888888"/>
                </a:highlight>
                <a:latin typeface="DM Sans"/>
                <a:ea typeface="DM Sans"/>
                <a:cs typeface="DM Sans"/>
                <a:sym typeface="DM Sans"/>
              </a:rPr>
              <a:t>class ClaseQueNecesitaLogin (LoginRequiredMixin</a:t>
            </a:r>
            <a:r>
              <a:rPr b="1" lang="es" sz="1350">
                <a:solidFill>
                  <a:schemeClr val="lt1"/>
                </a:solidFill>
                <a:highlight>
                  <a:srgbClr val="888888"/>
                </a:highlight>
                <a:latin typeface="DM Sans"/>
                <a:ea typeface="DM Sans"/>
                <a:cs typeface="DM Sans"/>
                <a:sym typeface="DM Sans"/>
              </a:rPr>
              <a:t>, VistaDeDJangoQueUsamosComoPadre</a:t>
            </a:r>
            <a:r>
              <a:rPr b="1" i="0" lang="es" sz="1350" u="none" cap="none" strike="noStrike">
                <a:solidFill>
                  <a:schemeClr val="lt1"/>
                </a:solidFill>
                <a:highlight>
                  <a:srgbClr val="888888"/>
                </a:highlight>
                <a:latin typeface="DM Sans"/>
                <a:ea typeface="DM Sans"/>
                <a:cs typeface="DM Sans"/>
                <a:sym typeface="DM Sans"/>
              </a:rPr>
              <a:t>):</a:t>
            </a:r>
            <a:endParaRPr b="1" i="0" sz="1350" u="none" cap="none" strike="noStrike">
              <a:solidFill>
                <a:schemeClr val="lt1"/>
              </a:solidFill>
              <a:highlight>
                <a:srgbClr val="888888"/>
              </a:highlight>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1"/>
              </a:solidFill>
              <a:highlight>
                <a:srgbClr val="EEFF41"/>
              </a:highlight>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highlight>
                  <a:srgbClr val="EAFF6A"/>
                </a:highlight>
                <a:latin typeface="DM Sans"/>
                <a:ea typeface="DM Sans"/>
                <a:cs typeface="DM Sans"/>
                <a:sym typeface="DM Sans"/>
              </a:rPr>
              <a:t>💃 ¡Listo!, solo podrán hacer uso de la clase los usuarios registrados.</a:t>
            </a:r>
            <a:endParaRPr b="0" i="0" sz="1350" u="none" cap="none" strike="noStrike">
              <a:solidFill>
                <a:srgbClr val="000000"/>
              </a:solidFill>
              <a:highlight>
                <a:srgbClr val="EAFF6A"/>
              </a:highlight>
              <a:latin typeface="DM Sans"/>
              <a:ea typeface="DM Sans"/>
              <a:cs typeface="DM Sans"/>
              <a:sym typeface="DM Sans"/>
            </a:endParaRPr>
          </a:p>
        </p:txBody>
      </p:sp>
      <p:pic>
        <p:nvPicPr>
          <p:cNvPr id="303" name="Google Shape;303;p38"/>
          <p:cNvPicPr preferRelativeResize="0"/>
          <p:nvPr/>
        </p:nvPicPr>
        <p:blipFill rotWithShape="1">
          <a:blip r:embed="rId3">
            <a:alphaModFix/>
          </a:blip>
          <a:srcRect b="0" l="0" r="0" t="0"/>
          <a:stretch/>
        </p:blipFill>
        <p:spPr>
          <a:xfrm>
            <a:off x="448751" y="3269650"/>
            <a:ext cx="1321400" cy="1321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Decoradores</a:t>
            </a:r>
            <a:endParaRPr b="1" i="0" sz="4000" u="none" cap="none" strike="noStrike">
              <a:solidFill>
                <a:schemeClr val="dk1"/>
              </a:solidFill>
              <a:latin typeface="DM Sans"/>
              <a:ea typeface="DM Sans"/>
              <a:cs typeface="DM Sans"/>
              <a:sym typeface="DM Sans"/>
            </a:endParaRPr>
          </a:p>
        </p:txBody>
      </p:sp>
      <p:sp>
        <p:nvSpPr>
          <p:cNvPr id="309" name="Google Shape;309;p39"/>
          <p:cNvSpPr txBox="1"/>
          <p:nvPr/>
        </p:nvSpPr>
        <p:spPr>
          <a:xfrm>
            <a:off x="4925300" y="2143700"/>
            <a:ext cx="3501900" cy="143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 Nos sirven para</a:t>
            </a:r>
            <a:r>
              <a:rPr b="0" i="0" lang="es" sz="1350" u="none" cap="none" strike="noStrike">
                <a:solidFill>
                  <a:schemeClr val="dk1"/>
                </a:solidFill>
                <a:highlight>
                  <a:schemeClr val="lt1"/>
                </a:highlight>
                <a:latin typeface="DM Sans"/>
                <a:ea typeface="DM Sans"/>
                <a:cs typeface="DM Sans"/>
                <a:sym typeface="DM Sans"/>
              </a:rPr>
              <a:t> </a:t>
            </a:r>
            <a:r>
              <a:rPr b="0" i="0" lang="es" sz="1350" u="none" cap="none" strike="noStrike">
                <a:solidFill>
                  <a:schemeClr val="dk1"/>
                </a:solidFill>
                <a:highlight>
                  <a:srgbClr val="EAFF6A"/>
                </a:highlight>
                <a:latin typeface="DM Sans"/>
                <a:ea typeface="DM Sans"/>
                <a:cs typeface="DM Sans"/>
                <a:sym typeface="DM Sans"/>
              </a:rPr>
              <a:t>validar identidad</a:t>
            </a:r>
            <a:r>
              <a:rPr b="0" i="0" lang="es" sz="1350" u="none" cap="none" strike="noStrike">
                <a:solidFill>
                  <a:schemeClr val="dk1"/>
                </a:solidFill>
                <a:highlight>
                  <a:schemeClr val="accent1"/>
                </a:highlight>
                <a:latin typeface="DM Sans"/>
                <a:ea typeface="DM Sans"/>
                <a:cs typeface="DM Sans"/>
                <a:sym typeface="DM Sans"/>
              </a:rPr>
              <a:t> </a:t>
            </a:r>
            <a:r>
              <a:rPr b="0" i="0" lang="es" sz="1350" u="none" cap="none" strike="noStrike">
                <a:solidFill>
                  <a:schemeClr val="dk1"/>
                </a:solidFill>
                <a:latin typeface="DM Sans"/>
                <a:ea typeface="DM Sans"/>
                <a:cs typeface="DM Sans"/>
                <a:sym typeface="DM Sans"/>
              </a:rPr>
              <a:t>rápidamente, pero están más orientados a </a:t>
            </a:r>
            <a:r>
              <a:rPr b="0" i="0" lang="es" sz="1350" u="none" cap="none" strike="noStrike">
                <a:solidFill>
                  <a:schemeClr val="dk1"/>
                </a:solidFill>
                <a:highlight>
                  <a:srgbClr val="EAFF6A"/>
                </a:highlight>
                <a:latin typeface="DM Sans"/>
                <a:ea typeface="DM Sans"/>
                <a:cs typeface="DM Sans"/>
                <a:sym typeface="DM Sans"/>
              </a:rPr>
              <a:t>vistas</a:t>
            </a:r>
            <a:r>
              <a:rPr b="0" i="0" lang="es" sz="1350" u="none" cap="none" strike="noStrike">
                <a:solidFill>
                  <a:schemeClr val="dk1"/>
                </a:solidFill>
                <a:latin typeface="DM Sans"/>
                <a:ea typeface="DM Sans"/>
                <a:cs typeface="DM Sans"/>
                <a:sym typeface="DM Sans"/>
              </a:rPr>
              <a:t> y </a:t>
            </a:r>
            <a:r>
              <a:rPr b="0" i="0" lang="es" sz="1350" u="none" cap="none" strike="noStrike">
                <a:solidFill>
                  <a:schemeClr val="dk1"/>
                </a:solidFill>
                <a:highlight>
                  <a:srgbClr val="EAFF6A"/>
                </a:highlight>
                <a:latin typeface="DM Sans"/>
                <a:ea typeface="DM Sans"/>
                <a:cs typeface="DM Sans"/>
                <a:sym typeface="DM Sans"/>
              </a:rPr>
              <a:t>def.</a:t>
            </a:r>
            <a:endParaRPr b="0" i="0" sz="1350" u="none" cap="none" strike="noStrike">
              <a:solidFill>
                <a:schemeClr val="dk1"/>
              </a:solidFill>
              <a:highlight>
                <a:srgbClr val="EAFF6A"/>
              </a:highlight>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 Primero usaremos el decorador más simple y ya dado por Django.</a:t>
            </a:r>
            <a:endParaRPr b="0" i="0" sz="1350" u="none" cap="none" strike="noStrike">
              <a:solidFill>
                <a:schemeClr val="dk1"/>
              </a:solidFill>
              <a:latin typeface="DM Sans"/>
              <a:ea typeface="DM Sans"/>
              <a:cs typeface="DM Sans"/>
              <a:sym typeface="DM Sans"/>
            </a:endParaRPr>
          </a:p>
        </p:txBody>
      </p:sp>
      <p:grpSp>
        <p:nvGrpSpPr>
          <p:cNvPr id="310" name="Google Shape;310;p39"/>
          <p:cNvGrpSpPr/>
          <p:nvPr/>
        </p:nvGrpSpPr>
        <p:grpSpPr>
          <a:xfrm>
            <a:off x="7928851" y="468323"/>
            <a:ext cx="738900" cy="738900"/>
            <a:chOff x="473351" y="619523"/>
            <a:chExt cx="738900" cy="738900"/>
          </a:xfrm>
        </p:grpSpPr>
        <p:sp>
          <p:nvSpPr>
            <p:cNvPr id="311" name="Google Shape;311;p39"/>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2" name="Google Shape;312;p39"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313" name="Google Shape;313;p39"/>
          <p:cNvPicPr preferRelativeResize="0"/>
          <p:nvPr/>
        </p:nvPicPr>
        <p:blipFill rotWithShape="1">
          <a:blip r:embed="rId4">
            <a:alphaModFix/>
          </a:blip>
          <a:srcRect b="0" l="0" r="0" t="0"/>
          <a:stretch/>
        </p:blipFill>
        <p:spPr>
          <a:xfrm>
            <a:off x="473350" y="1754213"/>
            <a:ext cx="4119099" cy="642384"/>
          </a:xfrm>
          <a:prstGeom prst="rect">
            <a:avLst/>
          </a:prstGeom>
          <a:noFill/>
          <a:ln>
            <a:noFill/>
          </a:ln>
        </p:spPr>
      </p:pic>
      <p:pic>
        <p:nvPicPr>
          <p:cNvPr id="314" name="Google Shape;314;p39"/>
          <p:cNvPicPr preferRelativeResize="0"/>
          <p:nvPr/>
        </p:nvPicPr>
        <p:blipFill rotWithShape="1">
          <a:blip r:embed="rId5">
            <a:alphaModFix/>
          </a:blip>
          <a:srcRect b="0" l="0" r="0" t="0"/>
          <a:stretch/>
        </p:blipFill>
        <p:spPr>
          <a:xfrm>
            <a:off x="473350" y="3261800"/>
            <a:ext cx="4119099" cy="11184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Decoradores</a:t>
            </a:r>
            <a:endParaRPr b="1" i="0" sz="4000" u="none" cap="none" strike="noStrike">
              <a:solidFill>
                <a:schemeClr val="dk1"/>
              </a:solidFill>
              <a:latin typeface="DM Sans"/>
              <a:ea typeface="DM Sans"/>
              <a:cs typeface="DM Sans"/>
              <a:sym typeface="DM Sans"/>
            </a:endParaRPr>
          </a:p>
        </p:txBody>
      </p:sp>
      <p:sp>
        <p:nvSpPr>
          <p:cNvPr id="320" name="Google Shape;320;p40"/>
          <p:cNvSpPr txBox="1"/>
          <p:nvPr/>
        </p:nvSpPr>
        <p:spPr>
          <a:xfrm>
            <a:off x="473350" y="1520250"/>
            <a:ext cx="79509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Al tratar entrar a la página de Inicio nos prohíbe el ingreso y nos sale lo siguiente</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a:t>
            </a:r>
            <a:endParaRPr b="0" i="0" sz="1350" u="none" cap="none" strike="noStrike">
              <a:solidFill>
                <a:schemeClr val="dk1"/>
              </a:solidFill>
              <a:latin typeface="DM Sans"/>
              <a:ea typeface="DM Sans"/>
              <a:cs typeface="DM Sans"/>
              <a:sym typeface="DM Sans"/>
            </a:endParaRPr>
          </a:p>
        </p:txBody>
      </p:sp>
      <p:grpSp>
        <p:nvGrpSpPr>
          <p:cNvPr id="321" name="Google Shape;321;p40"/>
          <p:cNvGrpSpPr/>
          <p:nvPr/>
        </p:nvGrpSpPr>
        <p:grpSpPr>
          <a:xfrm>
            <a:off x="7928851" y="468323"/>
            <a:ext cx="738900" cy="738900"/>
            <a:chOff x="473351" y="619523"/>
            <a:chExt cx="738900" cy="738900"/>
          </a:xfrm>
        </p:grpSpPr>
        <p:sp>
          <p:nvSpPr>
            <p:cNvPr id="322" name="Google Shape;322;p40"/>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3" name="Google Shape;323;p40"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324" name="Google Shape;324;p40"/>
          <p:cNvPicPr preferRelativeResize="0"/>
          <p:nvPr/>
        </p:nvPicPr>
        <p:blipFill rotWithShape="1">
          <a:blip r:embed="rId4">
            <a:alphaModFix/>
          </a:blip>
          <a:srcRect b="0" l="0" r="0" t="0"/>
          <a:stretch/>
        </p:blipFill>
        <p:spPr>
          <a:xfrm>
            <a:off x="1514395" y="2411125"/>
            <a:ext cx="6115204" cy="2081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chemeClr val="dk1"/>
                </a:solidFill>
                <a:latin typeface="DM Sans"/>
                <a:ea typeface="DM Sans"/>
                <a:cs typeface="DM Sans"/>
                <a:sym typeface="DM Sans"/>
              </a:rPr>
              <a:t>Decoradores</a:t>
            </a:r>
            <a:endParaRPr b="1" i="0" sz="4000" u="none" cap="none" strike="noStrike">
              <a:solidFill>
                <a:schemeClr val="dk1"/>
              </a:solidFill>
              <a:latin typeface="DM Sans"/>
              <a:ea typeface="DM Sans"/>
              <a:cs typeface="DM Sans"/>
              <a:sym typeface="DM Sans"/>
            </a:endParaRPr>
          </a:p>
        </p:txBody>
      </p:sp>
      <p:sp>
        <p:nvSpPr>
          <p:cNvPr id="330" name="Google Shape;330;p41"/>
          <p:cNvSpPr txBox="1"/>
          <p:nvPr/>
        </p:nvSpPr>
        <p:spPr>
          <a:xfrm>
            <a:off x="473350" y="1520250"/>
            <a:ext cx="8194500" cy="350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Eso es porque no estamos logueados, entonces nos quiere redireccionar a un lugar predefinido que no existe.</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Lo tenemos que modificar desde </a:t>
            </a:r>
            <a:r>
              <a:rPr b="0" i="0" lang="es" sz="1350" u="none" cap="none" strike="noStrike">
                <a:solidFill>
                  <a:schemeClr val="lt1"/>
                </a:solidFill>
                <a:highlight>
                  <a:schemeClr val="dk2"/>
                </a:highlight>
                <a:latin typeface="DM Sans"/>
                <a:ea typeface="DM Sans"/>
                <a:cs typeface="DM Sans"/>
                <a:sym typeface="DM Sans"/>
              </a:rPr>
              <a:t>settings.py</a:t>
            </a:r>
            <a:r>
              <a:rPr b="0" i="0" lang="es" sz="1350" u="none" cap="none" strike="noStrike">
                <a:solidFill>
                  <a:schemeClr val="dk1"/>
                </a:solidFill>
                <a:latin typeface="DM Sans"/>
                <a:ea typeface="DM Sans"/>
                <a:cs typeface="DM Sans"/>
                <a:sym typeface="DM Sans"/>
              </a:rPr>
              <a:t> para que nos lleve a nuestro login</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rPr b="0" i="0" lang="es" sz="1350" u="none" cap="none" strike="noStrike">
                <a:solidFill>
                  <a:schemeClr val="dk1"/>
                </a:solidFill>
                <a:latin typeface="DM Sans"/>
                <a:ea typeface="DM Sans"/>
                <a:cs typeface="DM Sans"/>
                <a:sym typeface="DM Sans"/>
              </a:rPr>
              <a:t>¡LISTO!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a:p>
            <a:pPr indent="0" lvl="0" marL="0" marR="0" rtl="0" algn="ctr">
              <a:lnSpc>
                <a:spcPct val="100000"/>
              </a:lnSpc>
              <a:spcBef>
                <a:spcPts val="0"/>
              </a:spcBef>
              <a:spcAft>
                <a:spcPts val="0"/>
              </a:spcAft>
              <a:buClr>
                <a:schemeClr val="dk1"/>
              </a:buClr>
              <a:buSzPts val="1100"/>
              <a:buFont typeface="Arial"/>
              <a:buNone/>
            </a:pPr>
            <a:r>
              <a:t/>
            </a:r>
            <a:endParaRPr b="0" i="0" sz="1350" u="none" cap="none" strike="noStrike">
              <a:solidFill>
                <a:schemeClr val="dk1"/>
              </a:solidFill>
              <a:latin typeface="DM Sans"/>
              <a:ea typeface="DM Sans"/>
              <a:cs typeface="DM Sans"/>
              <a:sym typeface="DM Sans"/>
            </a:endParaRPr>
          </a:p>
        </p:txBody>
      </p:sp>
      <p:grpSp>
        <p:nvGrpSpPr>
          <p:cNvPr id="331" name="Google Shape;331;p41"/>
          <p:cNvGrpSpPr/>
          <p:nvPr/>
        </p:nvGrpSpPr>
        <p:grpSpPr>
          <a:xfrm>
            <a:off x="7928851" y="468323"/>
            <a:ext cx="738900" cy="738900"/>
            <a:chOff x="473351" y="619523"/>
            <a:chExt cx="738900" cy="738900"/>
          </a:xfrm>
        </p:grpSpPr>
        <p:sp>
          <p:nvSpPr>
            <p:cNvPr id="332" name="Google Shape;332;p41"/>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3" name="Google Shape;333;p41" title="ícono de ejemplo en vivo"/>
            <p:cNvPicPr preferRelativeResize="0"/>
            <p:nvPr/>
          </p:nvPicPr>
          <p:blipFill rotWithShape="1">
            <a:blip r:embed="rId3">
              <a:alphaModFix/>
            </a:blip>
            <a:srcRect b="0" l="0" r="0" t="0"/>
            <a:stretch/>
          </p:blipFill>
          <p:spPr>
            <a:xfrm>
              <a:off x="616475" y="762650"/>
              <a:ext cx="452650" cy="452650"/>
            </a:xfrm>
            <a:prstGeom prst="rect">
              <a:avLst/>
            </a:prstGeom>
            <a:noFill/>
            <a:ln>
              <a:noFill/>
            </a:ln>
          </p:spPr>
        </p:pic>
      </p:grpSp>
      <p:pic>
        <p:nvPicPr>
          <p:cNvPr id="334" name="Google Shape;334;p41"/>
          <p:cNvPicPr preferRelativeResize="0"/>
          <p:nvPr/>
        </p:nvPicPr>
        <p:blipFill rotWithShape="1">
          <a:blip r:embed="rId4">
            <a:alphaModFix/>
          </a:blip>
          <a:srcRect b="0" l="0" r="0" t="0"/>
          <a:stretch/>
        </p:blipFill>
        <p:spPr>
          <a:xfrm>
            <a:off x="742050" y="2701998"/>
            <a:ext cx="7659876" cy="1290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473350" y="619525"/>
            <a:ext cx="81411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4000"/>
              <a:buFont typeface="Arial"/>
              <a:buNone/>
            </a:pPr>
            <a:r>
              <a:rPr b="1" i="0" lang="es" sz="4000" u="none" cap="none" strike="noStrike">
                <a:solidFill>
                  <a:srgbClr val="EAFF6A"/>
                </a:solidFill>
                <a:latin typeface="DM Sans"/>
                <a:ea typeface="DM Sans"/>
                <a:cs typeface="DM Sans"/>
                <a:sym typeface="DM Sans"/>
              </a:rPr>
              <a:t>Ejemplos de decoradores y mixin</a:t>
            </a:r>
            <a:endParaRPr b="1" i="0" sz="4000" u="none" cap="none" strike="noStrike">
              <a:solidFill>
                <a:srgbClr val="EAFF6A"/>
              </a:solidFill>
              <a:latin typeface="DM Sans"/>
              <a:ea typeface="DM Sans"/>
              <a:cs typeface="DM Sans"/>
              <a:sym typeface="DM Sans"/>
            </a:endParaRPr>
          </a:p>
        </p:txBody>
      </p:sp>
      <p:sp>
        <p:nvSpPr>
          <p:cNvPr id="340" name="Google Shape;340;p42"/>
          <p:cNvSpPr txBox="1"/>
          <p:nvPr/>
        </p:nvSpPr>
        <p:spPr>
          <a:xfrm>
            <a:off x="476250" y="2374250"/>
            <a:ext cx="7169400" cy="150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s" sz="2600" u="sng" cap="none" strike="noStrike">
                <a:solidFill>
                  <a:schemeClr val="hlink"/>
                </a:solidFill>
                <a:latin typeface="DM Sans"/>
                <a:ea typeface="DM Sans"/>
                <a:cs typeface="DM Sans"/>
                <a:sym typeface="DM Sans"/>
                <a:hlinkClick r:id="rId3"/>
              </a:rPr>
              <a:t>Aquí</a:t>
            </a:r>
            <a:r>
              <a:rPr b="0" i="0" lang="es" sz="2600" u="none" cap="none" strike="noStrike">
                <a:solidFill>
                  <a:schemeClr val="lt1"/>
                </a:solidFill>
                <a:latin typeface="DM Sans"/>
                <a:ea typeface="DM Sans"/>
                <a:cs typeface="DM Sans"/>
                <a:sym typeface="DM Sans"/>
              </a:rPr>
              <a:t> podrán encontrar más ejemplos de todo lo que se puede hacer con mixin y decorados. </a:t>
            </a:r>
            <a:endParaRPr b="1" i="0" sz="2600" u="none" cap="none" strike="noStrike">
              <a:solidFill>
                <a:schemeClr val="lt1"/>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43"/>
          <p:cNvGrpSpPr/>
          <p:nvPr/>
        </p:nvGrpSpPr>
        <p:grpSpPr>
          <a:xfrm>
            <a:off x="475520" y="468281"/>
            <a:ext cx="738900" cy="738900"/>
            <a:chOff x="475520" y="468281"/>
            <a:chExt cx="738900" cy="738900"/>
          </a:xfrm>
        </p:grpSpPr>
        <p:sp>
          <p:nvSpPr>
            <p:cNvPr id="346" name="Google Shape;346;p43"/>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7" name="Google Shape;347;p43"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348" name="Google Shape;348;p43"/>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349" name="Google Shape;349;p43"/>
          <p:cNvSpPr txBox="1"/>
          <p:nvPr/>
        </p:nvSpPr>
        <p:spPr>
          <a:xfrm>
            <a:off x="475500" y="2055675"/>
            <a:ext cx="7169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¿Qué más podríamos agregar al login?</a:t>
            </a:r>
            <a:endParaRPr b="1" sz="2500">
              <a:solidFill>
                <a:schemeClr val="dk2"/>
              </a:solidFill>
              <a:latin typeface="Helvetica Neue"/>
              <a:ea typeface="Helvetica Neue"/>
              <a:cs typeface="Helvetica Neue"/>
              <a:sym typeface="Helvetica Neue"/>
            </a:endParaRPr>
          </a:p>
        </p:txBody>
      </p:sp>
      <p:sp>
        <p:nvSpPr>
          <p:cNvPr id="350" name="Google Shape;350;p43"/>
          <p:cNvSpPr txBox="1"/>
          <p:nvPr/>
        </p:nvSpPr>
        <p:spPr>
          <a:xfrm>
            <a:off x="475500" y="3128025"/>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000">
                <a:solidFill>
                  <a:schemeClr val="dk1"/>
                </a:solidFill>
                <a:latin typeface="DM Sans"/>
                <a:ea typeface="DM Sans"/>
                <a:cs typeface="DM Sans"/>
                <a:sym typeface="DM Sans"/>
              </a:rPr>
              <a:t>Contesta mediante el chat de Zoom </a:t>
            </a:r>
            <a:endParaRPr sz="2000">
              <a:solidFill>
                <a:schemeClr val="dk1"/>
              </a:solidFill>
              <a:latin typeface="DM Sans"/>
              <a:ea typeface="DM Sans"/>
              <a:cs typeface="DM Sans"/>
              <a:sym typeface="DM Sans"/>
            </a:endParaRPr>
          </a:p>
        </p:txBody>
      </p:sp>
      <p:grpSp>
        <p:nvGrpSpPr>
          <p:cNvPr id="351" name="Google Shape;351;p43"/>
          <p:cNvGrpSpPr/>
          <p:nvPr/>
        </p:nvGrpSpPr>
        <p:grpSpPr>
          <a:xfrm>
            <a:off x="0" y="-7400"/>
            <a:ext cx="9143925" cy="44400"/>
            <a:chOff x="0" y="-7400"/>
            <a:chExt cx="9143925" cy="44400"/>
          </a:xfrm>
        </p:grpSpPr>
        <p:sp>
          <p:nvSpPr>
            <p:cNvPr id="352" name="Google Shape;352;p43"/>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53" name="Google Shape;353;p43"/>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7"/>
          <p:cNvSpPr txBox="1"/>
          <p:nvPr/>
        </p:nvSpPr>
        <p:spPr>
          <a:xfrm>
            <a:off x="1351050" y="2276100"/>
            <a:ext cx="64356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Playground avanzado</a:t>
            </a:r>
            <a:endParaRPr b="1" sz="4000">
              <a:solidFill>
                <a:srgbClr val="EAFF6A"/>
              </a:solidFill>
              <a:latin typeface="DM Sans"/>
              <a:ea typeface="DM Sans"/>
              <a:cs typeface="DM Sans"/>
              <a:sym typeface="DM Sans"/>
            </a:endParaRPr>
          </a:p>
        </p:txBody>
      </p:sp>
      <p:sp>
        <p:nvSpPr>
          <p:cNvPr id="59" name="Google Shape;59;p17"/>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lt1"/>
                </a:solidFill>
                <a:latin typeface="DM Sans"/>
                <a:ea typeface="DM Sans"/>
                <a:cs typeface="DM Sans"/>
                <a:sym typeface="DM Sans"/>
              </a:rPr>
              <a:t>Semana 12</a:t>
            </a:r>
            <a:r>
              <a:rPr b="1" lang="es" sz="1800">
                <a:solidFill>
                  <a:schemeClr val="lt1"/>
                </a:solidFill>
                <a:latin typeface="DM Sans"/>
                <a:ea typeface="DM Sans"/>
                <a:cs typeface="DM Sans"/>
                <a:sym typeface="DM Sans"/>
              </a:rPr>
              <a:t>.</a:t>
            </a:r>
            <a:r>
              <a:rPr lang="es" sz="1800">
                <a:solidFill>
                  <a:schemeClr val="lt1"/>
                </a:solidFill>
                <a:latin typeface="DM Sans"/>
                <a:ea typeface="DM Sans"/>
                <a:cs typeface="DM Sans"/>
                <a:sym typeface="DM Sans"/>
              </a:rPr>
              <a:t> PYTHON</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p44"/>
          <p:cNvGrpSpPr/>
          <p:nvPr/>
        </p:nvGrpSpPr>
        <p:grpSpPr>
          <a:xfrm>
            <a:off x="475520" y="468281"/>
            <a:ext cx="738900" cy="738900"/>
            <a:chOff x="475520" y="468281"/>
            <a:chExt cx="738900" cy="738900"/>
          </a:xfrm>
        </p:grpSpPr>
        <p:sp>
          <p:nvSpPr>
            <p:cNvPr id="359" name="Google Shape;359;p44"/>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44"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361" name="Google Shape;361;p44"/>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362" name="Google Shape;362;p44"/>
          <p:cNvSpPr txBox="1"/>
          <p:nvPr/>
        </p:nvSpPr>
        <p:spPr>
          <a:xfrm>
            <a:off x="475500" y="1474950"/>
            <a:ext cx="8193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La respuesta podemos verla en cualquier página relativamente compleja. Entren a su perfil de la plataforma de Coder, al perfil de Drive, a su perfil de e-mail, etc. y eso sería generar un Login sofisticado.</a:t>
            </a:r>
            <a:endParaRPr sz="2500">
              <a:solidFill>
                <a:schemeClr val="dk2"/>
              </a:solidFill>
              <a:latin typeface="DM Sans"/>
              <a:ea typeface="DM Sans"/>
              <a:cs typeface="DM Sans"/>
              <a:sym typeface="DM Sans"/>
            </a:endParaRPr>
          </a:p>
        </p:txBody>
      </p:sp>
      <p:grpSp>
        <p:nvGrpSpPr>
          <p:cNvPr id="363" name="Google Shape;363;p44"/>
          <p:cNvGrpSpPr/>
          <p:nvPr/>
        </p:nvGrpSpPr>
        <p:grpSpPr>
          <a:xfrm>
            <a:off x="0" y="-7400"/>
            <a:ext cx="9143925" cy="44400"/>
            <a:chOff x="0" y="-7400"/>
            <a:chExt cx="9143925" cy="44400"/>
          </a:xfrm>
        </p:grpSpPr>
        <p:sp>
          <p:nvSpPr>
            <p:cNvPr id="364" name="Google Shape;364;p44"/>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65" name="Google Shape;365;p44"/>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grpSp>
        <p:nvGrpSpPr>
          <p:cNvPr id="370" name="Google Shape;370;p45"/>
          <p:cNvGrpSpPr/>
          <p:nvPr/>
        </p:nvGrpSpPr>
        <p:grpSpPr>
          <a:xfrm>
            <a:off x="4202556" y="994173"/>
            <a:ext cx="738900" cy="738900"/>
            <a:chOff x="974706" y="2467173"/>
            <a:chExt cx="738900" cy="738900"/>
          </a:xfrm>
        </p:grpSpPr>
        <p:sp>
          <p:nvSpPr>
            <p:cNvPr id="371" name="Google Shape;371;p45"/>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5"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73" name="Google Shape;373;p45"/>
          <p:cNvSpPr txBox="1"/>
          <p:nvPr/>
        </p:nvSpPr>
        <p:spPr>
          <a:xfrm>
            <a:off x="1461300" y="220862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Realizar CRUD</a:t>
            </a:r>
            <a:endParaRPr b="1" sz="4000">
              <a:solidFill>
                <a:schemeClr val="dk1"/>
              </a:solidFill>
              <a:highlight>
                <a:schemeClr val="accent6"/>
              </a:highlight>
              <a:latin typeface="DM Sans"/>
              <a:ea typeface="DM Sans"/>
              <a:cs typeface="DM Sans"/>
              <a:sym typeface="DM Sans"/>
            </a:endParaRPr>
          </a:p>
          <a:p>
            <a:pPr indent="0" lvl="0" marL="0" rtl="0" algn="ctr">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374" name="Google Shape;374;p45"/>
          <p:cNvSpPr txBox="1"/>
          <p:nvPr/>
        </p:nvSpPr>
        <p:spPr>
          <a:xfrm>
            <a:off x="987263" y="38185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15</a:t>
            </a:r>
            <a:r>
              <a:rPr b="1" lang="es" sz="2000">
                <a:solidFill>
                  <a:schemeClr val="dk2"/>
                </a:solidFill>
                <a:latin typeface="DM Sans"/>
                <a:ea typeface="DM Sans"/>
                <a:cs typeface="DM Sans"/>
                <a:sym typeface="DM Sans"/>
              </a:rPr>
              <a:t> min</a:t>
            </a:r>
            <a:endParaRPr b="1" sz="2000">
              <a:solidFill>
                <a:schemeClr val="dk2"/>
              </a:solidFill>
              <a:latin typeface="DM Sans"/>
              <a:ea typeface="DM Sans"/>
              <a:cs typeface="DM Sans"/>
              <a:sym typeface="DM Sans"/>
            </a:endParaRPr>
          </a:p>
        </p:txBody>
      </p:sp>
      <p:sp>
        <p:nvSpPr>
          <p:cNvPr id="375" name="Google Shape;375;p45"/>
          <p:cNvSpPr txBox="1"/>
          <p:nvPr/>
        </p:nvSpPr>
        <p:spPr>
          <a:xfrm>
            <a:off x="1085625" y="2932413"/>
            <a:ext cx="7169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rgbClr val="999999"/>
                </a:solidFill>
                <a:latin typeface="DM Sans"/>
                <a:ea typeface="DM Sans"/>
                <a:cs typeface="DM Sans"/>
                <a:sym typeface="DM Sans"/>
              </a:rPr>
              <a:t>Realizar CRUD en alguna de tus clases del trabajo que tienes en mente. </a:t>
            </a:r>
            <a:endParaRPr sz="2000">
              <a:solidFill>
                <a:srgbClr val="999999"/>
              </a:solidFill>
              <a:latin typeface="DM Sans"/>
              <a:ea typeface="DM Sans"/>
              <a:cs typeface="DM Sans"/>
              <a:sym typeface="DM Sans"/>
            </a:endParaRPr>
          </a:p>
          <a:p>
            <a:pPr indent="0" lvl="0" marL="0" rtl="0" algn="ctr">
              <a:spcBef>
                <a:spcPts val="0"/>
              </a:spcBef>
              <a:spcAft>
                <a:spcPts val="0"/>
              </a:spcAft>
              <a:buNone/>
            </a:pPr>
            <a:r>
              <a:t/>
            </a:r>
            <a:endParaRPr sz="2000">
              <a:solidFill>
                <a:srgbClr val="999999"/>
              </a:solidFill>
              <a:latin typeface="DM Sans"/>
              <a:ea typeface="DM Sans"/>
              <a:cs typeface="DM Sans"/>
              <a:sym typeface="DM Sans"/>
            </a:endParaRPr>
          </a:p>
        </p:txBody>
      </p:sp>
      <p:grpSp>
        <p:nvGrpSpPr>
          <p:cNvPr id="376" name="Google Shape;376;p45"/>
          <p:cNvGrpSpPr/>
          <p:nvPr/>
        </p:nvGrpSpPr>
        <p:grpSpPr>
          <a:xfrm>
            <a:off x="0" y="-7400"/>
            <a:ext cx="9143925" cy="44400"/>
            <a:chOff x="0" y="-7400"/>
            <a:chExt cx="9143925" cy="44400"/>
          </a:xfrm>
        </p:grpSpPr>
        <p:sp>
          <p:nvSpPr>
            <p:cNvPr id="377" name="Google Shape;377;p45"/>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378" name="Google Shape;378;p45"/>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grpSp>
        <p:nvGrpSpPr>
          <p:cNvPr id="383" name="Google Shape;383;p46"/>
          <p:cNvGrpSpPr/>
          <p:nvPr/>
        </p:nvGrpSpPr>
        <p:grpSpPr>
          <a:xfrm>
            <a:off x="457347" y="468297"/>
            <a:ext cx="431074" cy="431074"/>
            <a:chOff x="974706" y="2467173"/>
            <a:chExt cx="738900" cy="738900"/>
          </a:xfrm>
        </p:grpSpPr>
        <p:sp>
          <p:nvSpPr>
            <p:cNvPr id="384" name="Google Shape;384;p46"/>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6"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86" name="Google Shape;386;p46"/>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Realizar CRUD</a:t>
            </a:r>
            <a:endParaRPr b="1" sz="4000">
              <a:solidFill>
                <a:schemeClr val="dk1"/>
              </a:solidFill>
              <a:latin typeface="DM Sans"/>
              <a:ea typeface="DM Sans"/>
              <a:cs typeface="DM Sans"/>
              <a:sym typeface="DM Sans"/>
            </a:endParaRPr>
          </a:p>
        </p:txBody>
      </p:sp>
      <p:pic>
        <p:nvPicPr>
          <p:cNvPr id="387" name="Google Shape;387;p46"/>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88" name="Google Shape;388;p46"/>
          <p:cNvSpPr txBox="1"/>
          <p:nvPr/>
        </p:nvSpPr>
        <p:spPr>
          <a:xfrm>
            <a:off x="541950" y="2264825"/>
            <a:ext cx="777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Descripción de la actividad.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spcBef>
                <a:spcPts val="0"/>
              </a:spcBef>
              <a:spcAft>
                <a:spcPts val="0"/>
              </a:spcAft>
              <a:buNone/>
            </a:pPr>
            <a:r>
              <a:rPr lang="es" sz="1350">
                <a:solidFill>
                  <a:schemeClr val="dk1"/>
                </a:solidFill>
                <a:latin typeface="DM Sans"/>
                <a:ea typeface="DM Sans"/>
                <a:cs typeface="DM Sans"/>
                <a:sym typeface="DM Sans"/>
              </a:rPr>
              <a:t>Pensando en una de las clases que tendrás que usar en la entrega Final, por ejemplo Blog, haz CRUD sobre ella, realizando CBV.</a:t>
            </a:r>
            <a:endParaRPr sz="1350">
              <a:latin typeface="DM Sans"/>
              <a:ea typeface="DM Sans"/>
              <a:cs typeface="DM Sans"/>
              <a:sym typeface="DM Sans"/>
            </a:endParaRPr>
          </a:p>
        </p:txBody>
      </p:sp>
      <p:sp>
        <p:nvSpPr>
          <p:cNvPr id="389" name="Google Shape;389;p46"/>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ACTIVIDAD</a:t>
            </a:r>
            <a:endParaRPr>
              <a:latin typeface="DM Sans"/>
              <a:ea typeface="DM Sans"/>
              <a:cs typeface="DM Sans"/>
              <a:sym typeface="DM Sans"/>
            </a:endParaRPr>
          </a:p>
        </p:txBody>
      </p:sp>
      <p:pic>
        <p:nvPicPr>
          <p:cNvPr id="390" name="Google Shape;390;p46"/>
          <p:cNvPicPr preferRelativeResize="0"/>
          <p:nvPr/>
        </p:nvPicPr>
        <p:blipFill>
          <a:blip r:embed="rId4">
            <a:alphaModFix/>
          </a:blip>
          <a:stretch>
            <a:fillRect/>
          </a:stretch>
        </p:blipFill>
        <p:spPr>
          <a:xfrm>
            <a:off x="7811413" y="4692275"/>
            <a:ext cx="1150750" cy="267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47"/>
          <p:cNvPicPr preferRelativeResize="0"/>
          <p:nvPr/>
        </p:nvPicPr>
        <p:blipFill>
          <a:blip r:embed="rId3">
            <a:alphaModFix/>
          </a:blip>
          <a:stretch>
            <a:fillRect/>
          </a:stretch>
        </p:blipFill>
        <p:spPr>
          <a:xfrm>
            <a:off x="7811413" y="4692275"/>
            <a:ext cx="1150750" cy="267575"/>
          </a:xfrm>
          <a:prstGeom prst="rect">
            <a:avLst/>
          </a:prstGeom>
          <a:noFill/>
          <a:ln>
            <a:noFill/>
          </a:ln>
        </p:spPr>
      </p:pic>
      <p:grpSp>
        <p:nvGrpSpPr>
          <p:cNvPr id="396" name="Google Shape;396;p47"/>
          <p:cNvGrpSpPr/>
          <p:nvPr/>
        </p:nvGrpSpPr>
        <p:grpSpPr>
          <a:xfrm>
            <a:off x="4243306" y="1320073"/>
            <a:ext cx="738900" cy="738900"/>
            <a:chOff x="974706" y="2467173"/>
            <a:chExt cx="738900" cy="738900"/>
          </a:xfrm>
        </p:grpSpPr>
        <p:sp>
          <p:nvSpPr>
            <p:cNvPr id="397" name="Google Shape;397;p47"/>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47" title="ícono de actividad en clase"/>
            <p:cNvPicPr preferRelativeResize="0"/>
            <p:nvPr/>
          </p:nvPicPr>
          <p:blipFill>
            <a:blip r:embed="rId4">
              <a:alphaModFix/>
            </a:blip>
            <a:stretch>
              <a:fillRect/>
            </a:stretch>
          </p:blipFill>
          <p:spPr>
            <a:xfrm>
              <a:off x="1109750" y="2610275"/>
              <a:ext cx="452650" cy="452650"/>
            </a:xfrm>
            <a:prstGeom prst="rect">
              <a:avLst/>
            </a:prstGeom>
            <a:noFill/>
            <a:ln>
              <a:noFill/>
            </a:ln>
          </p:spPr>
        </p:pic>
      </p:grpSp>
      <p:sp>
        <p:nvSpPr>
          <p:cNvPr id="399" name="Google Shape;399;p47"/>
          <p:cNvSpPr txBox="1"/>
          <p:nvPr/>
        </p:nvSpPr>
        <p:spPr>
          <a:xfrm>
            <a:off x="1502050" y="24067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a:t>
            </a:r>
            <a:endParaRPr b="1" sz="4000">
              <a:solidFill>
                <a:schemeClr val="dk1"/>
              </a:solidFill>
              <a:highlight>
                <a:srgbClr val="EAFF6A"/>
              </a:highlight>
              <a:latin typeface="DM Sans"/>
              <a:ea typeface="DM Sans"/>
              <a:cs typeface="DM Sans"/>
              <a:sym typeface="DM Sans"/>
            </a:endParaRPr>
          </a:p>
        </p:txBody>
      </p:sp>
      <p:sp>
        <p:nvSpPr>
          <p:cNvPr id="400" name="Google Shape;400;p47"/>
          <p:cNvSpPr txBox="1"/>
          <p:nvPr/>
        </p:nvSpPr>
        <p:spPr>
          <a:xfrm>
            <a:off x="2179625" y="3493500"/>
            <a:ext cx="50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a:t>
            </a:r>
            <a:endParaRPr b="1" sz="2000">
              <a:solidFill>
                <a:schemeClr val="dk2"/>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grpSp>
        <p:nvGrpSpPr>
          <p:cNvPr id="405" name="Google Shape;405;p48"/>
          <p:cNvGrpSpPr/>
          <p:nvPr/>
        </p:nvGrpSpPr>
        <p:grpSpPr>
          <a:xfrm>
            <a:off x="4202556" y="994173"/>
            <a:ext cx="738900" cy="738900"/>
            <a:chOff x="974706" y="2467173"/>
            <a:chExt cx="738900" cy="738900"/>
          </a:xfrm>
        </p:grpSpPr>
        <p:sp>
          <p:nvSpPr>
            <p:cNvPr id="406" name="Google Shape;406;p48"/>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8"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408" name="Google Shape;408;p48"/>
          <p:cNvSpPr txBox="1"/>
          <p:nvPr/>
        </p:nvSpPr>
        <p:spPr>
          <a:xfrm>
            <a:off x="1461300" y="220862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4000"/>
              <a:buFont typeface="Arial"/>
              <a:buNone/>
            </a:pPr>
            <a:r>
              <a:rPr b="1" lang="es" sz="4000">
                <a:solidFill>
                  <a:schemeClr val="dk1"/>
                </a:solidFill>
                <a:latin typeface="DM Sans"/>
                <a:ea typeface="DM Sans"/>
                <a:cs typeface="DM Sans"/>
                <a:sym typeface="DM Sans"/>
              </a:rPr>
              <a:t>Agregar login</a:t>
            </a:r>
            <a:endParaRPr b="1" sz="4000">
              <a:solidFill>
                <a:schemeClr val="dk1"/>
              </a:solidFill>
              <a:highlight>
                <a:schemeClr val="accent6"/>
              </a:highlight>
              <a:latin typeface="DM Sans"/>
              <a:ea typeface="DM Sans"/>
              <a:cs typeface="DM Sans"/>
              <a:sym typeface="DM Sans"/>
            </a:endParaRPr>
          </a:p>
          <a:p>
            <a:pPr indent="0" lvl="0" marL="0" rtl="0" algn="ctr">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409" name="Google Shape;409;p48"/>
          <p:cNvSpPr txBox="1"/>
          <p:nvPr/>
        </p:nvSpPr>
        <p:spPr>
          <a:xfrm>
            <a:off x="987263" y="381858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20 min</a:t>
            </a:r>
            <a:endParaRPr b="1" sz="2000">
              <a:solidFill>
                <a:schemeClr val="dk2"/>
              </a:solidFill>
              <a:latin typeface="DM Sans"/>
              <a:ea typeface="DM Sans"/>
              <a:cs typeface="DM Sans"/>
              <a:sym typeface="DM Sans"/>
            </a:endParaRPr>
          </a:p>
        </p:txBody>
      </p:sp>
      <p:sp>
        <p:nvSpPr>
          <p:cNvPr id="410" name="Google Shape;410;p48"/>
          <p:cNvSpPr txBox="1"/>
          <p:nvPr/>
        </p:nvSpPr>
        <p:spPr>
          <a:xfrm>
            <a:off x="987300" y="2947538"/>
            <a:ext cx="7169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000">
                <a:solidFill>
                  <a:srgbClr val="999999"/>
                </a:solidFill>
                <a:latin typeface="DM Sans"/>
                <a:ea typeface="DM Sans"/>
                <a:cs typeface="DM Sans"/>
                <a:sym typeface="DM Sans"/>
              </a:rPr>
              <a:t>Pensando en la entrega final, agrégale Login al proyecto donde la antes hiciste CRUD. </a:t>
            </a:r>
            <a:endParaRPr sz="2000">
              <a:solidFill>
                <a:srgbClr val="999999"/>
              </a:solidFill>
              <a:latin typeface="DM Sans"/>
              <a:ea typeface="DM Sans"/>
              <a:cs typeface="DM Sans"/>
              <a:sym typeface="DM Sans"/>
            </a:endParaRPr>
          </a:p>
          <a:p>
            <a:pPr indent="0" lvl="0" marL="0" rtl="0" algn="ctr">
              <a:spcBef>
                <a:spcPts val="0"/>
              </a:spcBef>
              <a:spcAft>
                <a:spcPts val="0"/>
              </a:spcAft>
              <a:buNone/>
            </a:pPr>
            <a:r>
              <a:t/>
            </a:r>
            <a:endParaRPr sz="2000">
              <a:solidFill>
                <a:srgbClr val="999999"/>
              </a:solidFill>
              <a:latin typeface="DM Sans"/>
              <a:ea typeface="DM Sans"/>
              <a:cs typeface="DM Sans"/>
              <a:sym typeface="DM Sans"/>
            </a:endParaRPr>
          </a:p>
        </p:txBody>
      </p:sp>
      <p:grpSp>
        <p:nvGrpSpPr>
          <p:cNvPr id="411" name="Google Shape;411;p48"/>
          <p:cNvGrpSpPr/>
          <p:nvPr/>
        </p:nvGrpSpPr>
        <p:grpSpPr>
          <a:xfrm>
            <a:off x="0" y="-7400"/>
            <a:ext cx="9143925" cy="44400"/>
            <a:chOff x="0" y="-7400"/>
            <a:chExt cx="9143925" cy="44400"/>
          </a:xfrm>
        </p:grpSpPr>
        <p:sp>
          <p:nvSpPr>
            <p:cNvPr id="412" name="Google Shape;412;p48"/>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413" name="Google Shape;413;p48"/>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pSp>
        <p:nvGrpSpPr>
          <p:cNvPr id="418" name="Google Shape;418;p49"/>
          <p:cNvGrpSpPr/>
          <p:nvPr/>
        </p:nvGrpSpPr>
        <p:grpSpPr>
          <a:xfrm>
            <a:off x="457347" y="468297"/>
            <a:ext cx="431074" cy="431074"/>
            <a:chOff x="974706" y="2467173"/>
            <a:chExt cx="738900" cy="738900"/>
          </a:xfrm>
        </p:grpSpPr>
        <p:sp>
          <p:nvSpPr>
            <p:cNvPr id="419" name="Google Shape;419;p49"/>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0" name="Google Shape;420;p4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421" name="Google Shape;421;p49"/>
          <p:cNvSpPr txBox="1"/>
          <p:nvPr/>
        </p:nvSpPr>
        <p:spPr>
          <a:xfrm>
            <a:off x="501450" y="1081750"/>
            <a:ext cx="49872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4000"/>
              <a:buFont typeface="Arial"/>
              <a:buNone/>
            </a:pPr>
            <a:r>
              <a:rPr b="1" lang="es" sz="4000">
                <a:solidFill>
                  <a:schemeClr val="dk1"/>
                </a:solidFill>
                <a:latin typeface="DM Sans"/>
                <a:ea typeface="DM Sans"/>
                <a:cs typeface="DM Sans"/>
                <a:sym typeface="DM Sans"/>
              </a:rPr>
              <a:t>Agregar login</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pic>
        <p:nvPicPr>
          <p:cNvPr id="422" name="Google Shape;422;p4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423" name="Google Shape;423;p49"/>
          <p:cNvSpPr txBox="1"/>
          <p:nvPr/>
        </p:nvSpPr>
        <p:spPr>
          <a:xfrm>
            <a:off x="501450" y="2166350"/>
            <a:ext cx="73101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50">
                <a:latin typeface="DM Sans"/>
                <a:ea typeface="DM Sans"/>
                <a:cs typeface="DM Sans"/>
                <a:sym typeface="DM Sans"/>
              </a:rPr>
              <a:t>Descripción de la actividad.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0" lvl="0" marL="0" rtl="0" algn="l">
              <a:lnSpc>
                <a:spcPct val="200000"/>
              </a:lnSpc>
              <a:spcBef>
                <a:spcPts val="0"/>
              </a:spcBef>
              <a:spcAft>
                <a:spcPts val="0"/>
              </a:spcAft>
              <a:buClr>
                <a:schemeClr val="dk1"/>
              </a:buClr>
              <a:buSzPts val="1350"/>
              <a:buFont typeface="Arial"/>
              <a:buNone/>
            </a:pPr>
            <a:r>
              <a:rPr lang="es" sz="1350">
                <a:solidFill>
                  <a:schemeClr val="dk1"/>
                </a:solidFill>
                <a:latin typeface="DM Sans"/>
                <a:ea typeface="DM Sans"/>
                <a:cs typeface="DM Sans"/>
                <a:sym typeface="DM Sans"/>
              </a:rPr>
              <a:t>Pensando en la entrega final, agrégale Login al proyecto con el cual vienes trabajando. Principalmente, busca que se pueda crear el usuario y loguearse. </a:t>
            </a:r>
            <a:endParaRPr sz="1350">
              <a:latin typeface="DM Sans"/>
              <a:ea typeface="DM Sans"/>
              <a:cs typeface="DM Sans"/>
              <a:sym typeface="DM Sans"/>
            </a:endParaRPr>
          </a:p>
        </p:txBody>
      </p:sp>
      <p:sp>
        <p:nvSpPr>
          <p:cNvPr id="424" name="Google Shape;424;p49"/>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ACTIVIDAD</a:t>
            </a:r>
            <a:endParaRPr>
              <a:latin typeface="DM Sans"/>
              <a:ea typeface="DM Sans"/>
              <a:cs typeface="DM Sans"/>
              <a:sym typeface="DM Sans"/>
            </a:endParaRPr>
          </a:p>
        </p:txBody>
      </p:sp>
      <p:pic>
        <p:nvPicPr>
          <p:cNvPr id="425" name="Google Shape;425;p49"/>
          <p:cNvPicPr preferRelativeResize="0"/>
          <p:nvPr/>
        </p:nvPicPr>
        <p:blipFill>
          <a:blip r:embed="rId4">
            <a:alphaModFix/>
          </a:blip>
          <a:stretch>
            <a:fillRect/>
          </a:stretch>
        </p:blipFill>
        <p:spPr>
          <a:xfrm>
            <a:off x="7811413" y="4692275"/>
            <a:ext cx="1150750" cy="267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0"/>
          <p:cNvPicPr preferRelativeResize="0"/>
          <p:nvPr/>
        </p:nvPicPr>
        <p:blipFill>
          <a:blip r:embed="rId3">
            <a:alphaModFix/>
          </a:blip>
          <a:stretch>
            <a:fillRect/>
          </a:stretch>
        </p:blipFill>
        <p:spPr>
          <a:xfrm>
            <a:off x="7811413" y="4692275"/>
            <a:ext cx="1150750" cy="267575"/>
          </a:xfrm>
          <a:prstGeom prst="rect">
            <a:avLst/>
          </a:prstGeom>
          <a:noFill/>
          <a:ln>
            <a:noFill/>
          </a:ln>
        </p:spPr>
      </p:pic>
      <p:grpSp>
        <p:nvGrpSpPr>
          <p:cNvPr id="431" name="Google Shape;431;p50"/>
          <p:cNvGrpSpPr/>
          <p:nvPr/>
        </p:nvGrpSpPr>
        <p:grpSpPr>
          <a:xfrm>
            <a:off x="4243306" y="1320073"/>
            <a:ext cx="738900" cy="738900"/>
            <a:chOff x="974706" y="2467173"/>
            <a:chExt cx="738900" cy="738900"/>
          </a:xfrm>
        </p:grpSpPr>
        <p:sp>
          <p:nvSpPr>
            <p:cNvPr id="432" name="Google Shape;432;p50"/>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3" name="Google Shape;433;p50" title="ícono de actividad en clase"/>
            <p:cNvPicPr preferRelativeResize="0"/>
            <p:nvPr/>
          </p:nvPicPr>
          <p:blipFill>
            <a:blip r:embed="rId4">
              <a:alphaModFix/>
            </a:blip>
            <a:stretch>
              <a:fillRect/>
            </a:stretch>
          </p:blipFill>
          <p:spPr>
            <a:xfrm>
              <a:off x="1109750" y="2610275"/>
              <a:ext cx="452650" cy="452650"/>
            </a:xfrm>
            <a:prstGeom prst="rect">
              <a:avLst/>
            </a:prstGeom>
            <a:noFill/>
            <a:ln>
              <a:noFill/>
            </a:ln>
          </p:spPr>
        </p:pic>
      </p:grpSp>
      <p:sp>
        <p:nvSpPr>
          <p:cNvPr id="434" name="Google Shape;434;p50"/>
          <p:cNvSpPr txBox="1"/>
          <p:nvPr/>
        </p:nvSpPr>
        <p:spPr>
          <a:xfrm>
            <a:off x="1502050" y="24067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a:t>
            </a:r>
            <a:endParaRPr b="1" sz="4000">
              <a:solidFill>
                <a:schemeClr val="dk1"/>
              </a:solidFill>
              <a:highlight>
                <a:srgbClr val="EAFF6A"/>
              </a:highlight>
              <a:latin typeface="DM Sans"/>
              <a:ea typeface="DM Sans"/>
              <a:cs typeface="DM Sans"/>
              <a:sym typeface="DM Sans"/>
            </a:endParaRPr>
          </a:p>
        </p:txBody>
      </p:sp>
      <p:sp>
        <p:nvSpPr>
          <p:cNvPr id="435" name="Google Shape;435;p50"/>
          <p:cNvSpPr txBox="1"/>
          <p:nvPr/>
        </p:nvSpPr>
        <p:spPr>
          <a:xfrm>
            <a:off x="2179625" y="3493500"/>
            <a:ext cx="50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a:t>
            </a:r>
            <a:endParaRPr b="1" sz="2000">
              <a:solidFill>
                <a:schemeClr val="dk2"/>
              </a:solidFill>
              <a:latin typeface="DM Sans"/>
              <a:ea typeface="DM Sans"/>
              <a:cs typeface="DM Sans"/>
              <a:sym typeface="DM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1"/>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4" name="Shape 444"/>
        <p:cNvGrpSpPr/>
        <p:nvPr/>
      </p:nvGrpSpPr>
      <p:grpSpPr>
        <a:xfrm>
          <a:off x="0" y="0"/>
          <a:ext cx="0" cy="0"/>
          <a:chOff x="0" y="0"/>
          <a:chExt cx="0" cy="0"/>
        </a:xfrm>
      </p:grpSpPr>
      <p:sp>
        <p:nvSpPr>
          <p:cNvPr id="445" name="Google Shape;445;p52"/>
          <p:cNvSpPr txBox="1"/>
          <p:nvPr/>
        </p:nvSpPr>
        <p:spPr>
          <a:xfrm>
            <a:off x="1498350" y="956500"/>
            <a:ext cx="7169400" cy="669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500"/>
              <a:buFont typeface="Arial"/>
              <a:buNone/>
            </a:pPr>
            <a:r>
              <a:rPr b="1" lang="es" sz="3500">
                <a:solidFill>
                  <a:srgbClr val="EAFF6A"/>
                </a:solidFill>
                <a:latin typeface="DM Sans"/>
                <a:ea typeface="DM Sans"/>
                <a:cs typeface="DM Sans"/>
                <a:sym typeface="DM Sans"/>
              </a:rPr>
              <a:t>Proyecto Final</a:t>
            </a:r>
            <a:endParaRPr b="1" i="0" sz="3500" u="none" cap="none" strike="noStrike">
              <a:solidFill>
                <a:srgbClr val="EAFF6A"/>
              </a:solidFill>
              <a:latin typeface="DM Sans"/>
              <a:ea typeface="DM Sans"/>
              <a:cs typeface="DM Sans"/>
              <a:sym typeface="DM Sans"/>
            </a:endParaRPr>
          </a:p>
        </p:txBody>
      </p:sp>
      <p:sp>
        <p:nvSpPr>
          <p:cNvPr id="446" name="Google Shape;446;p52"/>
          <p:cNvSpPr txBox="1"/>
          <p:nvPr/>
        </p:nvSpPr>
        <p:spPr>
          <a:xfrm>
            <a:off x="473350" y="1626100"/>
            <a:ext cx="7169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DEFC52"/>
              </a:solidFill>
              <a:latin typeface="Helvetica Neue Light"/>
              <a:ea typeface="Helvetica Neue Light"/>
              <a:cs typeface="Helvetica Neue Light"/>
              <a:sym typeface="Helvetica Neue Light"/>
            </a:endParaRPr>
          </a:p>
        </p:txBody>
      </p:sp>
      <p:sp>
        <p:nvSpPr>
          <p:cNvPr id="447" name="Google Shape;447;p52"/>
          <p:cNvSpPr txBox="1"/>
          <p:nvPr/>
        </p:nvSpPr>
        <p:spPr>
          <a:xfrm>
            <a:off x="632400" y="4031475"/>
            <a:ext cx="716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83AEFB"/>
                </a:solidFill>
                <a:latin typeface="DM Sans"/>
                <a:ea typeface="DM Sans"/>
                <a:cs typeface="DM Sans"/>
                <a:sym typeface="DM Sans"/>
              </a:rPr>
              <a:t>Duración: </a:t>
            </a:r>
            <a:r>
              <a:rPr b="1" i="0" lang="es" sz="2000" u="none" cap="none" strike="noStrike">
                <a:solidFill>
                  <a:srgbClr val="83AEFB"/>
                </a:solidFill>
                <a:latin typeface="DM Sans"/>
                <a:ea typeface="DM Sans"/>
                <a:cs typeface="DM Sans"/>
                <a:sym typeface="DM Sans"/>
              </a:rPr>
              <a:t>1</a:t>
            </a:r>
            <a:r>
              <a:rPr b="1" lang="es" sz="2000">
                <a:solidFill>
                  <a:srgbClr val="83AEFB"/>
                </a:solidFill>
                <a:latin typeface="DM Sans"/>
                <a:ea typeface="DM Sans"/>
                <a:cs typeface="DM Sans"/>
                <a:sym typeface="DM Sans"/>
              </a:rPr>
              <a:t>0/15</a:t>
            </a:r>
            <a:r>
              <a:rPr b="1" i="0" lang="es" sz="2000" u="none" cap="none" strike="noStrike">
                <a:solidFill>
                  <a:srgbClr val="83AEFB"/>
                </a:solidFill>
                <a:latin typeface="DM Sans"/>
                <a:ea typeface="DM Sans"/>
                <a:cs typeface="DM Sans"/>
                <a:sym typeface="DM Sans"/>
              </a:rPr>
              <a:t> minutos</a:t>
            </a:r>
            <a:endParaRPr b="1" i="0" sz="2000" u="none" cap="none" strike="noStrike">
              <a:solidFill>
                <a:srgbClr val="83AEFB"/>
              </a:solidFill>
              <a:latin typeface="DM Sans"/>
              <a:ea typeface="DM Sans"/>
              <a:cs typeface="DM Sans"/>
              <a:sym typeface="DM Sans"/>
            </a:endParaRPr>
          </a:p>
        </p:txBody>
      </p:sp>
      <p:sp>
        <p:nvSpPr>
          <p:cNvPr id="448" name="Google Shape;448;p52"/>
          <p:cNvSpPr txBox="1"/>
          <p:nvPr/>
        </p:nvSpPr>
        <p:spPr>
          <a:xfrm>
            <a:off x="660900" y="1977675"/>
            <a:ext cx="7822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s" sz="2400">
                <a:solidFill>
                  <a:srgbClr val="B7B7B7"/>
                </a:solidFill>
                <a:latin typeface="DM Sans"/>
                <a:ea typeface="DM Sans"/>
                <a:cs typeface="DM Sans"/>
                <a:sym typeface="DM Sans"/>
              </a:rPr>
              <a:t>Continuaremos la clase compartiendo las dudas o inquietudes que puedan tener con respecto al Proyecto Final.</a:t>
            </a:r>
            <a:endParaRPr sz="2400">
              <a:solidFill>
                <a:srgbClr val="B7B7B7"/>
              </a:solidFill>
              <a:latin typeface="DM Sans"/>
              <a:ea typeface="DM Sans"/>
              <a:cs typeface="DM Sans"/>
              <a:sym typeface="DM Sans"/>
            </a:endParaRPr>
          </a:p>
        </p:txBody>
      </p:sp>
      <p:grpSp>
        <p:nvGrpSpPr>
          <p:cNvPr id="449" name="Google Shape;449;p52"/>
          <p:cNvGrpSpPr/>
          <p:nvPr/>
        </p:nvGrpSpPr>
        <p:grpSpPr>
          <a:xfrm>
            <a:off x="660901" y="887198"/>
            <a:ext cx="738900" cy="738900"/>
            <a:chOff x="7208351" y="2467173"/>
            <a:chExt cx="738900" cy="738900"/>
          </a:xfrm>
        </p:grpSpPr>
        <p:sp>
          <p:nvSpPr>
            <p:cNvPr id="450" name="Google Shape;450;p52"/>
            <p:cNvSpPr/>
            <p:nvPr/>
          </p:nvSpPr>
          <p:spPr>
            <a:xfrm>
              <a:off x="7208351"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1" name="Google Shape;451;p52" title="ícono de entrega final"/>
            <p:cNvPicPr preferRelativeResize="0"/>
            <p:nvPr/>
          </p:nvPicPr>
          <p:blipFill>
            <a:blip r:embed="rId3">
              <a:alphaModFix/>
            </a:blip>
            <a:stretch>
              <a:fillRect/>
            </a:stretch>
          </p:blipFill>
          <p:spPr>
            <a:xfrm>
              <a:off x="7352500" y="2611301"/>
              <a:ext cx="450600" cy="450622"/>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4000">
                <a:solidFill>
                  <a:srgbClr val="EAFF6A"/>
                </a:solidFill>
                <a:latin typeface="DM Sans"/>
                <a:ea typeface="DM Sans"/>
                <a:cs typeface="DM Sans"/>
                <a:sym typeface="DM Sans"/>
              </a:rPr>
              <a:t>Resumen</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es" sz="4000">
                <a:solidFill>
                  <a:schemeClr val="lt1"/>
                </a:solidFill>
                <a:latin typeface="DM Sans"/>
                <a:ea typeface="DM Sans"/>
                <a:cs typeface="DM Sans"/>
                <a:sym typeface="DM Sans"/>
              </a:rPr>
              <a:t>de la clase hoy</a:t>
            </a:r>
            <a:endParaRPr sz="4000">
              <a:solidFill>
                <a:schemeClr val="lt1"/>
              </a:solidFill>
              <a:latin typeface="DM Sans"/>
              <a:ea typeface="DM Sans"/>
              <a:cs typeface="DM Sans"/>
              <a:sym typeface="DM Sans"/>
            </a:endParaRPr>
          </a:p>
        </p:txBody>
      </p:sp>
      <p:sp>
        <p:nvSpPr>
          <p:cNvPr id="457" name="Google Shape;457;p53"/>
          <p:cNvSpPr txBox="1"/>
          <p:nvPr/>
        </p:nvSpPr>
        <p:spPr>
          <a:xfrm>
            <a:off x="2109143" y="2502363"/>
            <a:ext cx="4925700" cy="1400700"/>
          </a:xfrm>
          <a:prstGeom prst="rect">
            <a:avLst/>
          </a:prstGeom>
          <a:noFill/>
          <a:ln>
            <a:noFill/>
          </a:ln>
        </p:spPr>
        <p:txBody>
          <a:bodyPr anchorCtr="0" anchor="t" bIns="91425" lIns="91425" spcFirstLastPara="1" rIns="91425" wrap="square" tIns="91425">
            <a:spAutoFit/>
          </a:bodyPr>
          <a:lstStyle/>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Logueo, deslogueo y registro de nuestra web.</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Privacidad de la web mediante decoradores.</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CRUD</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rgbClr val="EAFF6A"/>
              </a:buClr>
              <a:buSzPts val="1350"/>
              <a:buFont typeface="DM Sans"/>
              <a:buChar char="✓"/>
            </a:pPr>
            <a:r>
              <a:rPr lang="es" sz="1350">
                <a:solidFill>
                  <a:schemeClr val="lt1"/>
                </a:solidFill>
                <a:latin typeface="DM Sans"/>
                <a:ea typeface="DM Sans"/>
                <a:cs typeface="DM Sans"/>
                <a:sym typeface="DM Sans"/>
              </a:rPr>
              <a:t>CRUD con CBV</a:t>
            </a:r>
            <a:endParaRPr sz="1350">
              <a:solidFill>
                <a:schemeClr val="lt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8"/>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AFF6A"/>
                </a:solidFill>
                <a:latin typeface="DM Sans"/>
                <a:ea typeface="DM Sans"/>
                <a:cs typeface="DM Sans"/>
                <a:sym typeface="DM Sans"/>
              </a:rPr>
              <a:t>Objetivos de la clase</a:t>
            </a:r>
            <a:endParaRPr b="1" i="0" sz="3000" u="none" cap="none" strike="noStrike">
              <a:solidFill>
                <a:srgbClr val="EAFF6A"/>
              </a:solidFill>
              <a:latin typeface="DM Sans"/>
              <a:ea typeface="DM Sans"/>
              <a:cs typeface="DM Sans"/>
              <a:sym typeface="DM Sans"/>
            </a:endParaRPr>
          </a:p>
        </p:txBody>
      </p:sp>
      <p:pic>
        <p:nvPicPr>
          <p:cNvPr id="65" name="Google Shape;65;p18"/>
          <p:cNvPicPr preferRelativeResize="0"/>
          <p:nvPr/>
        </p:nvPicPr>
        <p:blipFill rotWithShape="1">
          <a:blip r:embed="rId3">
            <a:alphaModFix/>
          </a:blip>
          <a:srcRect b="0" l="0" r="0" t="0"/>
          <a:stretch/>
        </p:blipFill>
        <p:spPr>
          <a:xfrm>
            <a:off x="2172438" y="1545313"/>
            <a:ext cx="196975" cy="196975"/>
          </a:xfrm>
          <a:prstGeom prst="rect">
            <a:avLst/>
          </a:prstGeom>
          <a:noFill/>
          <a:ln>
            <a:noFill/>
          </a:ln>
        </p:spPr>
      </p:pic>
      <p:sp>
        <p:nvSpPr>
          <p:cNvPr id="66" name="Google Shape;66;p18"/>
          <p:cNvSpPr txBox="1"/>
          <p:nvPr/>
        </p:nvSpPr>
        <p:spPr>
          <a:xfrm>
            <a:off x="2690549" y="1451625"/>
            <a:ext cx="4841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350">
                <a:solidFill>
                  <a:schemeClr val="lt1"/>
                </a:solidFill>
                <a:latin typeface="DM Sans"/>
                <a:ea typeface="DM Sans"/>
                <a:cs typeface="DM Sans"/>
                <a:sym typeface="DM Sans"/>
              </a:rPr>
              <a:t>Implementar</a:t>
            </a:r>
            <a:r>
              <a:rPr lang="es" sz="1350">
                <a:solidFill>
                  <a:schemeClr val="lt1"/>
                </a:solidFill>
                <a:latin typeface="DM Sans"/>
                <a:ea typeface="DM Sans"/>
                <a:cs typeface="DM Sans"/>
                <a:sym typeface="DM Sans"/>
              </a:rPr>
              <a:t> CRUD. </a:t>
            </a:r>
            <a:endParaRPr b="1" sz="1350">
              <a:solidFill>
                <a:schemeClr val="lt1"/>
              </a:solidFill>
              <a:latin typeface="DM Sans"/>
              <a:ea typeface="DM Sans"/>
              <a:cs typeface="DM Sans"/>
              <a:sym typeface="DM Sans"/>
            </a:endParaRPr>
          </a:p>
        </p:txBody>
      </p:sp>
      <p:pic>
        <p:nvPicPr>
          <p:cNvPr id="67" name="Google Shape;67;p18"/>
          <p:cNvPicPr preferRelativeResize="0"/>
          <p:nvPr/>
        </p:nvPicPr>
        <p:blipFill rotWithShape="1">
          <a:blip r:embed="rId3">
            <a:alphaModFix/>
          </a:blip>
          <a:srcRect b="0" l="0" r="0" t="0"/>
          <a:stretch/>
        </p:blipFill>
        <p:spPr>
          <a:xfrm>
            <a:off x="2172138" y="2178713"/>
            <a:ext cx="196975" cy="196975"/>
          </a:xfrm>
          <a:prstGeom prst="rect">
            <a:avLst/>
          </a:prstGeom>
          <a:noFill/>
          <a:ln>
            <a:noFill/>
          </a:ln>
        </p:spPr>
      </p:pic>
      <p:sp>
        <p:nvSpPr>
          <p:cNvPr id="68" name="Google Shape;68;p18"/>
          <p:cNvSpPr txBox="1"/>
          <p:nvPr/>
        </p:nvSpPr>
        <p:spPr>
          <a:xfrm>
            <a:off x="2690547" y="2054750"/>
            <a:ext cx="5569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350">
                <a:solidFill>
                  <a:schemeClr val="lt1"/>
                </a:solidFill>
                <a:latin typeface="DM Sans"/>
                <a:ea typeface="DM Sans"/>
                <a:cs typeface="DM Sans"/>
                <a:sym typeface="DM Sans"/>
              </a:rPr>
              <a:t>Ejecutar</a:t>
            </a:r>
            <a:r>
              <a:rPr lang="es" sz="1350">
                <a:solidFill>
                  <a:schemeClr val="lt1"/>
                </a:solidFill>
                <a:latin typeface="DM Sans"/>
                <a:ea typeface="DM Sans"/>
                <a:cs typeface="DM Sans"/>
                <a:sym typeface="DM Sans"/>
              </a:rPr>
              <a:t> CRUD con CBV.</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350"/>
              <a:buFont typeface="Arial"/>
              <a:buNone/>
            </a:pPr>
            <a:r>
              <a:t/>
            </a:r>
            <a:endParaRPr b="1" sz="1350">
              <a:solidFill>
                <a:schemeClr val="lt1"/>
              </a:solidFill>
              <a:latin typeface="DM Sans"/>
              <a:ea typeface="DM Sans"/>
              <a:cs typeface="DM Sans"/>
              <a:sym typeface="DM Sans"/>
            </a:endParaRPr>
          </a:p>
        </p:txBody>
      </p:sp>
      <p:pic>
        <p:nvPicPr>
          <p:cNvPr id="69" name="Google Shape;69;p18"/>
          <p:cNvPicPr preferRelativeResize="0"/>
          <p:nvPr/>
        </p:nvPicPr>
        <p:blipFill rotWithShape="1">
          <a:blip r:embed="rId3">
            <a:alphaModFix/>
          </a:blip>
          <a:srcRect b="0" l="0" r="0" t="0"/>
          <a:stretch/>
        </p:blipFill>
        <p:spPr>
          <a:xfrm>
            <a:off x="2172138" y="2705138"/>
            <a:ext cx="196975" cy="196975"/>
          </a:xfrm>
          <a:prstGeom prst="rect">
            <a:avLst/>
          </a:prstGeom>
          <a:noFill/>
          <a:ln>
            <a:noFill/>
          </a:ln>
        </p:spPr>
      </p:pic>
      <p:sp>
        <p:nvSpPr>
          <p:cNvPr id="70" name="Google Shape;70;p18"/>
          <p:cNvSpPr txBox="1"/>
          <p:nvPr/>
        </p:nvSpPr>
        <p:spPr>
          <a:xfrm>
            <a:off x="2690561" y="2607413"/>
            <a:ext cx="4281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350">
                <a:solidFill>
                  <a:schemeClr val="lt1"/>
                </a:solidFill>
                <a:latin typeface="DM Sans"/>
                <a:ea typeface="DM Sans"/>
                <a:cs typeface="DM Sans"/>
                <a:sym typeface="DM Sans"/>
              </a:rPr>
              <a:t>Generar</a:t>
            </a:r>
            <a:r>
              <a:rPr lang="es" sz="1350">
                <a:solidFill>
                  <a:schemeClr val="lt1"/>
                </a:solidFill>
                <a:latin typeface="DM Sans"/>
                <a:ea typeface="DM Sans"/>
                <a:cs typeface="DM Sans"/>
                <a:sym typeface="DM Sans"/>
              </a:rPr>
              <a:t> un Login sin el panel de administración. </a:t>
            </a:r>
            <a:endParaRPr b="1" sz="1350">
              <a:solidFill>
                <a:schemeClr val="lt1"/>
              </a:solidFill>
              <a:latin typeface="DM Sans"/>
              <a:ea typeface="DM Sans"/>
              <a:cs typeface="DM Sans"/>
              <a:sym typeface="DM Sans"/>
            </a:endParaRPr>
          </a:p>
        </p:txBody>
      </p:sp>
      <p:cxnSp>
        <p:nvCxnSpPr>
          <p:cNvPr id="71" name="Google Shape;71;p18"/>
          <p:cNvCxnSpPr>
            <a:stCxn id="65" idx="2"/>
            <a:endCxn id="67" idx="0"/>
          </p:cNvCxnSpPr>
          <p:nvPr/>
        </p:nvCxnSpPr>
        <p:spPr>
          <a:xfrm flipH="1" rot="-5400000">
            <a:off x="2052975" y="1960238"/>
            <a:ext cx="436500" cy="600"/>
          </a:xfrm>
          <a:prstGeom prst="bentConnector3">
            <a:avLst>
              <a:gd fmla="val 49991" name="adj1"/>
            </a:avLst>
          </a:prstGeom>
          <a:noFill/>
          <a:ln cap="flat" cmpd="sng" w="9525">
            <a:solidFill>
              <a:srgbClr val="EAFF6A"/>
            </a:solidFill>
            <a:prstDash val="solid"/>
            <a:round/>
            <a:headEnd len="sm" w="sm" type="none"/>
            <a:tailEnd len="sm" w="sm" type="none"/>
          </a:ln>
        </p:spPr>
      </p:cxnSp>
      <p:cxnSp>
        <p:nvCxnSpPr>
          <p:cNvPr id="72" name="Google Shape;72;p18"/>
          <p:cNvCxnSpPr>
            <a:stCxn id="67" idx="2"/>
          </p:cNvCxnSpPr>
          <p:nvPr/>
        </p:nvCxnSpPr>
        <p:spPr>
          <a:xfrm flipH="1" rot="-5400000">
            <a:off x="2083275" y="2563038"/>
            <a:ext cx="379800" cy="5100"/>
          </a:xfrm>
          <a:prstGeom prst="bentConnector3">
            <a:avLst>
              <a:gd fmla="val 50000" name="adj1"/>
            </a:avLst>
          </a:prstGeom>
          <a:noFill/>
          <a:ln cap="flat" cmpd="sng" w="9525">
            <a:solidFill>
              <a:srgbClr val="EAFF6A"/>
            </a:solidFill>
            <a:prstDash val="solid"/>
            <a:round/>
            <a:headEnd len="sm" w="sm" type="none"/>
            <a:tailEnd len="sm" w="sm" type="none"/>
          </a:ln>
        </p:spPr>
      </p:cxnSp>
      <p:pic>
        <p:nvPicPr>
          <p:cNvPr id="73" name="Google Shape;73;p18"/>
          <p:cNvPicPr preferRelativeResize="0"/>
          <p:nvPr/>
        </p:nvPicPr>
        <p:blipFill rotWithShape="1">
          <a:blip r:embed="rId3">
            <a:alphaModFix/>
          </a:blip>
          <a:srcRect b="0" l="0" r="0" t="0"/>
          <a:stretch/>
        </p:blipFill>
        <p:spPr>
          <a:xfrm>
            <a:off x="2172138" y="3238538"/>
            <a:ext cx="196975" cy="196975"/>
          </a:xfrm>
          <a:prstGeom prst="rect">
            <a:avLst/>
          </a:prstGeom>
          <a:noFill/>
          <a:ln>
            <a:noFill/>
          </a:ln>
        </p:spPr>
      </p:pic>
      <p:sp>
        <p:nvSpPr>
          <p:cNvPr id="74" name="Google Shape;74;p18"/>
          <p:cNvSpPr txBox="1"/>
          <p:nvPr/>
        </p:nvSpPr>
        <p:spPr>
          <a:xfrm>
            <a:off x="2690561" y="3140813"/>
            <a:ext cx="428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350">
                <a:solidFill>
                  <a:schemeClr val="lt1"/>
                </a:solidFill>
                <a:latin typeface="DM Sans"/>
                <a:ea typeface="DM Sans"/>
                <a:cs typeface="DM Sans"/>
                <a:sym typeface="DM Sans"/>
              </a:rPr>
              <a:t>Realizar</a:t>
            </a:r>
            <a:r>
              <a:rPr lang="es" sz="1350">
                <a:solidFill>
                  <a:schemeClr val="lt1"/>
                </a:solidFill>
                <a:latin typeface="DM Sans"/>
                <a:ea typeface="DM Sans"/>
                <a:cs typeface="DM Sans"/>
                <a:sym typeface="DM Sans"/>
              </a:rPr>
              <a:t> el registro en nuestra web e</a:t>
            </a:r>
            <a:r>
              <a:rPr b="1" lang="es" sz="1350">
                <a:solidFill>
                  <a:schemeClr val="lt1"/>
                </a:solidFill>
                <a:latin typeface="DM Sans"/>
                <a:ea typeface="DM Sans"/>
                <a:cs typeface="DM Sans"/>
                <a:sym typeface="DM Sans"/>
              </a:rPr>
              <a:t> inducir </a:t>
            </a:r>
            <a:r>
              <a:rPr lang="es" sz="1350">
                <a:solidFill>
                  <a:schemeClr val="lt1"/>
                </a:solidFill>
                <a:latin typeface="DM Sans"/>
                <a:ea typeface="DM Sans"/>
                <a:cs typeface="DM Sans"/>
                <a:sym typeface="DM Sans"/>
              </a:rPr>
              <a:t>al público a loguearse.</a:t>
            </a:r>
            <a:endParaRPr b="1" sz="1350">
              <a:solidFill>
                <a:schemeClr val="lt1"/>
              </a:solidFill>
              <a:latin typeface="DM Sans"/>
              <a:ea typeface="DM Sans"/>
              <a:cs typeface="DM Sans"/>
              <a:sym typeface="DM Sans"/>
            </a:endParaRPr>
          </a:p>
        </p:txBody>
      </p:sp>
      <p:cxnSp>
        <p:nvCxnSpPr>
          <p:cNvPr id="75" name="Google Shape;75;p18"/>
          <p:cNvCxnSpPr/>
          <p:nvPr/>
        </p:nvCxnSpPr>
        <p:spPr>
          <a:xfrm flipH="1" rot="-5400000">
            <a:off x="2003038" y="3169425"/>
            <a:ext cx="535200" cy="600"/>
          </a:xfrm>
          <a:prstGeom prst="bentConnector3">
            <a:avLst>
              <a:gd fmla="val 50013" name="adj1"/>
            </a:avLst>
          </a:prstGeom>
          <a:noFill/>
          <a:ln cap="flat" cmpd="sng" w="9525">
            <a:solidFill>
              <a:srgbClr val="EAFF6A"/>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pSp>
        <p:nvGrpSpPr>
          <p:cNvPr id="462" name="Google Shape;462;p54"/>
          <p:cNvGrpSpPr/>
          <p:nvPr/>
        </p:nvGrpSpPr>
        <p:grpSpPr>
          <a:xfrm>
            <a:off x="4829358" y="1735959"/>
            <a:ext cx="431100" cy="431100"/>
            <a:chOff x="674858" y="2943959"/>
            <a:chExt cx="431100" cy="431100"/>
          </a:xfrm>
        </p:grpSpPr>
        <p:sp>
          <p:nvSpPr>
            <p:cNvPr id="463" name="Google Shape;463;p54"/>
            <p:cNvSpPr/>
            <p:nvPr/>
          </p:nvSpPr>
          <p:spPr>
            <a:xfrm>
              <a:off x="674858" y="2943959"/>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54"/>
            <p:cNvPicPr preferRelativeResize="0"/>
            <p:nvPr/>
          </p:nvPicPr>
          <p:blipFill>
            <a:blip r:embed="rId3">
              <a:alphaModFix/>
            </a:blip>
            <a:stretch>
              <a:fillRect/>
            </a:stretch>
          </p:blipFill>
          <p:spPr>
            <a:xfrm>
              <a:off x="728875" y="3008475"/>
              <a:ext cx="323050" cy="323050"/>
            </a:xfrm>
            <a:prstGeom prst="rect">
              <a:avLst/>
            </a:prstGeom>
            <a:noFill/>
            <a:ln>
              <a:noFill/>
            </a:ln>
          </p:spPr>
        </p:pic>
      </p:grpSp>
      <p:grpSp>
        <p:nvGrpSpPr>
          <p:cNvPr id="465" name="Google Shape;465;p54"/>
          <p:cNvGrpSpPr/>
          <p:nvPr/>
        </p:nvGrpSpPr>
        <p:grpSpPr>
          <a:xfrm>
            <a:off x="475508" y="1751409"/>
            <a:ext cx="431100" cy="431100"/>
            <a:chOff x="664733" y="656834"/>
            <a:chExt cx="431100" cy="431100"/>
          </a:xfrm>
        </p:grpSpPr>
        <p:sp>
          <p:nvSpPr>
            <p:cNvPr id="466" name="Google Shape;466;p54"/>
            <p:cNvSpPr/>
            <p:nvPr/>
          </p:nvSpPr>
          <p:spPr>
            <a:xfrm>
              <a:off x="664733" y="6568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54"/>
            <p:cNvPicPr preferRelativeResize="0"/>
            <p:nvPr/>
          </p:nvPicPr>
          <p:blipFill>
            <a:blip r:embed="rId4">
              <a:alphaModFix/>
            </a:blip>
            <a:stretch>
              <a:fillRect/>
            </a:stretch>
          </p:blipFill>
          <p:spPr>
            <a:xfrm>
              <a:off x="718750" y="710875"/>
              <a:ext cx="323050" cy="323050"/>
            </a:xfrm>
            <a:prstGeom prst="rect">
              <a:avLst/>
            </a:prstGeom>
            <a:noFill/>
            <a:ln>
              <a:noFill/>
            </a:ln>
          </p:spPr>
        </p:pic>
      </p:grpSp>
      <p:sp>
        <p:nvSpPr>
          <p:cNvPr id="468" name="Google Shape;468;p54"/>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469" name="Google Shape;469;p54"/>
          <p:cNvSpPr txBox="1"/>
          <p:nvPr/>
        </p:nvSpPr>
        <p:spPr>
          <a:xfrm>
            <a:off x="1309200" y="1113013"/>
            <a:ext cx="6186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00">
                <a:solidFill>
                  <a:schemeClr val="lt1"/>
                </a:solidFill>
                <a:latin typeface="DM Sans"/>
                <a:ea typeface="DM Sans"/>
                <a:cs typeface="DM Sans"/>
                <a:sym typeface="DM Sans"/>
              </a:rPr>
              <a:t>Los próximos temas que vamos a ver</a:t>
            </a:r>
            <a:endParaRPr/>
          </a:p>
        </p:txBody>
      </p:sp>
      <p:sp>
        <p:nvSpPr>
          <p:cNvPr id="470" name="Google Shape;470;p54"/>
          <p:cNvSpPr txBox="1"/>
          <p:nvPr/>
        </p:nvSpPr>
        <p:spPr>
          <a:xfrm>
            <a:off x="966300" y="176685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chemeClr val="lt1"/>
                </a:solidFill>
                <a:latin typeface="DM Sans"/>
                <a:ea typeface="DM Sans"/>
                <a:cs typeface="DM Sans"/>
                <a:sym typeface="DM Sans"/>
              </a:rPr>
              <a:t>C</a:t>
            </a:r>
            <a:r>
              <a:rPr b="1" lang="es">
                <a:solidFill>
                  <a:schemeClr val="lt1"/>
                </a:solidFill>
                <a:latin typeface="DM Sans"/>
                <a:ea typeface="DM Sans"/>
                <a:cs typeface="DM Sans"/>
                <a:sym typeface="DM Sans"/>
              </a:rPr>
              <a:t>ontenido Pregrabado</a:t>
            </a:r>
            <a:endParaRPr b="1">
              <a:solidFill>
                <a:schemeClr val="lt1"/>
              </a:solidFill>
              <a:latin typeface="DM Sans"/>
              <a:ea typeface="DM Sans"/>
              <a:cs typeface="DM Sans"/>
              <a:sym typeface="DM Sans"/>
            </a:endParaRPr>
          </a:p>
        </p:txBody>
      </p:sp>
      <p:sp>
        <p:nvSpPr>
          <p:cNvPr id="471" name="Google Shape;471;p54"/>
          <p:cNvSpPr txBox="1"/>
          <p:nvPr/>
        </p:nvSpPr>
        <p:spPr>
          <a:xfrm>
            <a:off x="501450" y="2328275"/>
            <a:ext cx="37614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13.1 - Edición de usuario y avatar</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Video 13.2 - Unit test</a:t>
            </a:r>
            <a:endParaRPr sz="1200">
              <a:solidFill>
                <a:schemeClr val="lt1"/>
              </a:solidFill>
              <a:latin typeface="DM Sans"/>
              <a:ea typeface="DM Sans"/>
              <a:cs typeface="DM Sans"/>
              <a:sym typeface="DM Sans"/>
            </a:endParaRPr>
          </a:p>
          <a:p>
            <a:pPr indent="-304800" lvl="0" marL="457200" rtl="0" algn="l">
              <a:lnSpc>
                <a:spcPct val="115000"/>
              </a:lnSpc>
              <a:spcBef>
                <a:spcPts val="0"/>
              </a:spcBef>
              <a:spcAft>
                <a:spcPts val="0"/>
              </a:spcAft>
              <a:buClr>
                <a:schemeClr val="accent6"/>
              </a:buClr>
              <a:buSzPts val="1200"/>
              <a:buFont typeface="DM Sans"/>
              <a:buChar char="✓"/>
            </a:pPr>
            <a:r>
              <a:rPr lang="es" sz="1200">
                <a:solidFill>
                  <a:schemeClr val="lt1"/>
                </a:solidFill>
                <a:latin typeface="DM Sans"/>
                <a:ea typeface="DM Sans"/>
                <a:cs typeface="DM Sans"/>
                <a:sym typeface="DM Sans"/>
              </a:rPr>
              <a:t>Microdesafío - Agregar una imagen</a:t>
            </a:r>
            <a:endParaRPr sz="1200">
              <a:solidFill>
                <a:schemeClr val="lt1"/>
              </a:solidFill>
              <a:latin typeface="DM Sans"/>
              <a:ea typeface="DM Sans"/>
              <a:cs typeface="DM Sans"/>
              <a:sym typeface="DM Sans"/>
            </a:endParaRPr>
          </a:p>
        </p:txBody>
      </p:sp>
      <p:sp>
        <p:nvSpPr>
          <p:cNvPr id="472" name="Google Shape;472;p54"/>
          <p:cNvSpPr txBox="1"/>
          <p:nvPr/>
        </p:nvSpPr>
        <p:spPr>
          <a:xfrm>
            <a:off x="5284625" y="1751400"/>
            <a:ext cx="28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solidFill>
                  <a:srgbClr val="FFFFFF"/>
                </a:solidFill>
                <a:latin typeface="DM Sans"/>
                <a:ea typeface="DM Sans"/>
                <a:cs typeface="DM Sans"/>
                <a:sym typeface="DM Sans"/>
              </a:rPr>
              <a:t>Clase en vivo </a:t>
            </a:r>
            <a:r>
              <a:rPr lang="es">
                <a:solidFill>
                  <a:srgbClr val="FFFFFF"/>
                </a:solidFill>
                <a:latin typeface="DM Sans"/>
                <a:ea typeface="DM Sans"/>
                <a:cs typeface="DM Sans"/>
                <a:sym typeface="DM Sans"/>
              </a:rPr>
              <a:t>(2h)</a:t>
            </a:r>
            <a:endParaRPr>
              <a:solidFill>
                <a:srgbClr val="FFFFFF"/>
              </a:solidFill>
              <a:latin typeface="DM Sans"/>
              <a:ea typeface="DM Sans"/>
              <a:cs typeface="DM Sans"/>
              <a:sym typeface="DM Sans"/>
            </a:endParaRPr>
          </a:p>
        </p:txBody>
      </p:sp>
      <p:sp>
        <p:nvSpPr>
          <p:cNvPr id="473" name="Google Shape;473;p54"/>
          <p:cNvSpPr txBox="1"/>
          <p:nvPr/>
        </p:nvSpPr>
        <p:spPr>
          <a:xfrm>
            <a:off x="4829350" y="2328275"/>
            <a:ext cx="37002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Actividad individual: Datos extras</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Ejemplo en vivo: Texto enriquecido</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Heroku - Pythonanywhere</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Pendientes de Python</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Explotación de datos</a:t>
            </a:r>
            <a:endParaRPr sz="1100">
              <a:solidFill>
                <a:srgbClr val="FFFFFF"/>
              </a:solidFill>
              <a:latin typeface="DM Sans"/>
              <a:ea typeface="DM Sans"/>
              <a:cs typeface="DM Sans"/>
              <a:sym typeface="DM Sans"/>
            </a:endParaRPr>
          </a:p>
          <a:p>
            <a:pPr indent="-298450" lvl="0" marL="457200" rtl="0" algn="l">
              <a:lnSpc>
                <a:spcPct val="115000"/>
              </a:lnSpc>
              <a:spcBef>
                <a:spcPts val="0"/>
              </a:spcBef>
              <a:spcAft>
                <a:spcPts val="0"/>
              </a:spcAft>
              <a:buClr>
                <a:srgbClr val="EAFF6A"/>
              </a:buClr>
              <a:buSzPts val="1100"/>
              <a:buFont typeface="DM Sans"/>
              <a:buChar char="✓"/>
            </a:pPr>
            <a:r>
              <a:rPr lang="es" sz="1100">
                <a:solidFill>
                  <a:srgbClr val="FFFFFF"/>
                </a:solidFill>
                <a:latin typeface="DM Sans"/>
                <a:ea typeface="DM Sans"/>
                <a:cs typeface="DM Sans"/>
                <a:sym typeface="DM Sans"/>
              </a:rPr>
              <a:t>Optimizar base de datos</a:t>
            </a:r>
            <a:endParaRPr sz="1100">
              <a:solidFill>
                <a:srgbClr val="FFFFFF"/>
              </a:solidFill>
              <a:latin typeface="DM Sans"/>
              <a:ea typeface="DM Sans"/>
              <a:cs typeface="DM Sans"/>
              <a:sym typeface="DM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p:nvPr/>
        </p:nvSpPr>
        <p:spPr>
          <a:xfrm>
            <a:off x="1050750" y="1701325"/>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5"/>
          <p:cNvSpPr txBox="1"/>
          <p:nvPr/>
        </p:nvSpPr>
        <p:spPr>
          <a:xfrm>
            <a:off x="1529550" y="374113"/>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La </a:t>
            </a:r>
            <a:r>
              <a:rPr b="1" lang="es" sz="4000">
                <a:solidFill>
                  <a:schemeClr val="accent6"/>
                </a:solidFill>
                <a:latin typeface="DM Sans"/>
                <a:ea typeface="DM Sans"/>
                <a:cs typeface="DM Sans"/>
                <a:sym typeface="DM Sans"/>
              </a:rPr>
              <a:t>próxima </a:t>
            </a:r>
            <a:r>
              <a:rPr b="1" lang="es" sz="4000">
                <a:solidFill>
                  <a:schemeClr val="lt1"/>
                </a:solidFill>
                <a:latin typeface="DM Sans"/>
                <a:ea typeface="DM Sans"/>
                <a:cs typeface="DM Sans"/>
                <a:sym typeface="DM Sans"/>
              </a:rPr>
              <a:t>semana</a:t>
            </a:r>
            <a:endParaRPr b="1" sz="4000">
              <a:solidFill>
                <a:schemeClr val="lt1"/>
              </a:solidFill>
              <a:latin typeface="DM Sans"/>
              <a:ea typeface="DM Sans"/>
              <a:cs typeface="DM Sans"/>
              <a:sym typeface="DM Sans"/>
            </a:endParaRPr>
          </a:p>
        </p:txBody>
      </p:sp>
      <p:sp>
        <p:nvSpPr>
          <p:cNvPr id="480" name="Google Shape;480;p55"/>
          <p:cNvSpPr txBox="1"/>
          <p:nvPr/>
        </p:nvSpPr>
        <p:spPr>
          <a:xfrm>
            <a:off x="1529550" y="1916575"/>
            <a:ext cx="6084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Recuerda que, a partir de ahora, tienes disponible el </a:t>
            </a:r>
            <a:r>
              <a:rPr b="1" lang="es" sz="2000" u="sng">
                <a:solidFill>
                  <a:schemeClr val="lt1"/>
                </a:solidFill>
                <a:latin typeface="DM Sans"/>
                <a:ea typeface="DM Sans"/>
                <a:cs typeface="DM Sans"/>
                <a:sym typeface="DM Sans"/>
              </a:rPr>
              <a:t>contenido pregrabado</a:t>
            </a:r>
            <a:r>
              <a:rPr b="1" lang="es" sz="2000">
                <a:solidFill>
                  <a:schemeClr val="lt1"/>
                </a:solidFill>
                <a:latin typeface="DM Sans"/>
                <a:ea typeface="DM Sans"/>
                <a:cs typeface="DM Sans"/>
                <a:sym typeface="DM Sans"/>
              </a:rPr>
              <a:t> en la plataforma y que </a:t>
            </a:r>
            <a:r>
              <a:rPr b="1" lang="es" sz="2000">
                <a:solidFill>
                  <a:schemeClr val="accent6"/>
                </a:solidFill>
                <a:latin typeface="DM Sans"/>
                <a:ea typeface="DM Sans"/>
                <a:cs typeface="DM Sans"/>
                <a:sym typeface="DM Sans"/>
              </a:rPr>
              <a:t>es necesario que lo veas en forma previa a </a:t>
            </a:r>
            <a:r>
              <a:rPr b="1" lang="es" sz="2000">
                <a:solidFill>
                  <a:schemeClr val="accent6"/>
                </a:solidFill>
                <a:latin typeface="DM Sans"/>
                <a:ea typeface="DM Sans"/>
                <a:cs typeface="DM Sans"/>
                <a:sym typeface="DM Sans"/>
              </a:rPr>
              <a:t>la próxima clase</a:t>
            </a:r>
            <a:r>
              <a:rPr b="1" lang="es" sz="2000">
                <a:solidFill>
                  <a:schemeClr val="lt1"/>
                </a:solidFill>
                <a:latin typeface="DM Sans"/>
                <a:ea typeface="DM Sans"/>
                <a:cs typeface="DM Sans"/>
                <a:sym typeface="DM Sans"/>
              </a:rPr>
              <a:t>.</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6"/>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Opina y valora</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a:t>
            </a:r>
            <a:endParaRPr b="1" sz="4000">
              <a:solidFill>
                <a:schemeClr val="lt1"/>
              </a:solidFill>
              <a:latin typeface="DM Sans"/>
              <a:ea typeface="DM Sans"/>
              <a:cs typeface="DM Sans"/>
              <a:sym typeface="DM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7"/>
          <p:cNvSpPr txBox="1"/>
          <p:nvPr/>
        </p:nvSpPr>
        <p:spPr>
          <a:xfrm>
            <a:off x="2382900" y="2171550"/>
            <a:ext cx="437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000">
                <a:solidFill>
                  <a:srgbClr val="FFFFFF"/>
                </a:solidFill>
                <a:latin typeface="DM Sans"/>
                <a:ea typeface="DM Sans"/>
                <a:cs typeface="DM Sans"/>
                <a:sym typeface="DM Sans"/>
              </a:rPr>
              <a:t>Muchas gracias</a:t>
            </a:r>
            <a:r>
              <a:rPr b="1" lang="es" sz="4000">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nvSpPr>
        <p:spPr>
          <a:xfrm>
            <a:off x="475500" y="2287050"/>
            <a:ext cx="81930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100">
                <a:solidFill>
                  <a:schemeClr val="accent6"/>
                </a:solidFill>
                <a:latin typeface="DM Sans"/>
                <a:ea typeface="DM Sans"/>
                <a:cs typeface="DM Sans"/>
                <a:sym typeface="DM Sans"/>
              </a:rPr>
              <a:t>#</a:t>
            </a:r>
            <a:r>
              <a:rPr b="1" lang="es" sz="3100">
                <a:solidFill>
                  <a:schemeClr val="lt1"/>
                </a:solidFill>
                <a:latin typeface="DM Sans"/>
                <a:ea typeface="DM Sans"/>
                <a:cs typeface="DM Sans"/>
                <a:sym typeface="DM Sans"/>
              </a:rPr>
              <a:t>DemocratizandoLaEducación</a:t>
            </a:r>
            <a:endParaRPr b="1" sz="3100">
              <a:solidFill>
                <a:schemeClr val="lt1"/>
              </a:solidFill>
              <a:latin typeface="DM Sans"/>
              <a:ea typeface="DM Sans"/>
              <a:cs typeface="DM Sans"/>
              <a:sym typeface="DM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¡Gracias por estudiar con nosotros!</a:t>
            </a:r>
            <a:r>
              <a:rPr b="1" lang="es" sz="4000">
                <a:solidFill>
                  <a:schemeClr val="dk1"/>
                </a:solidFill>
                <a:latin typeface="DM Sans"/>
                <a:ea typeface="DM Sans"/>
                <a:cs typeface="DM Sans"/>
                <a:sym typeface="DM Sans"/>
              </a:rPr>
              <a:t> </a:t>
            </a:r>
            <a:r>
              <a:rPr b="1" lang="es" sz="2500">
                <a:solidFill>
                  <a:schemeClr val="dk1"/>
                </a:solidFill>
                <a:latin typeface="DM Sans"/>
                <a:ea typeface="DM Sans"/>
                <a:cs typeface="DM Sans"/>
                <a:sym typeface="DM Sans"/>
              </a:rPr>
              <a:t>✨</a:t>
            </a:r>
            <a:endParaRPr b="1" sz="4000">
              <a:solidFill>
                <a:schemeClr val="dk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19"/>
          <p:cNvGrpSpPr/>
          <p:nvPr/>
        </p:nvGrpSpPr>
        <p:grpSpPr>
          <a:xfrm>
            <a:off x="4200279" y="1120432"/>
            <a:ext cx="743346" cy="743346"/>
            <a:chOff x="4616400" y="1950761"/>
            <a:chExt cx="431100" cy="431100"/>
          </a:xfrm>
        </p:grpSpPr>
        <p:sp>
          <p:nvSpPr>
            <p:cNvPr id="81" name="Google Shape;81;p19"/>
            <p:cNvSpPr/>
            <p:nvPr/>
          </p:nvSpPr>
          <p:spPr>
            <a:xfrm>
              <a:off x="4616400" y="1950761"/>
              <a:ext cx="431100" cy="431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9"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83" name="Google Shape;83;p19"/>
          <p:cNvSpPr txBox="1"/>
          <p:nvPr/>
        </p:nvSpPr>
        <p:spPr>
          <a:xfrm>
            <a:off x="1461300" y="1945600"/>
            <a:ext cx="6221400" cy="71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800">
                <a:solidFill>
                  <a:schemeClr val="dk1"/>
                </a:solidFill>
                <a:latin typeface="DM Sans"/>
                <a:ea typeface="DM Sans"/>
                <a:cs typeface="DM Sans"/>
                <a:sym typeface="DM Sans"/>
              </a:rPr>
              <a:t>¡Recuerda esto!</a:t>
            </a:r>
            <a:endParaRPr b="1" sz="3800">
              <a:solidFill>
                <a:schemeClr val="dk1"/>
              </a:solidFill>
              <a:latin typeface="DM Sans"/>
              <a:ea typeface="DM Sans"/>
              <a:cs typeface="DM Sans"/>
              <a:sym typeface="DM Sans"/>
            </a:endParaRPr>
          </a:p>
        </p:txBody>
      </p:sp>
      <p:sp>
        <p:nvSpPr>
          <p:cNvPr id="84" name="Google Shape;84;p19"/>
          <p:cNvSpPr txBox="1"/>
          <p:nvPr/>
        </p:nvSpPr>
        <p:spPr>
          <a:xfrm>
            <a:off x="2210850" y="2852575"/>
            <a:ext cx="4722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2100">
                <a:solidFill>
                  <a:schemeClr val="dk1"/>
                </a:solidFill>
                <a:latin typeface="DM Sans"/>
                <a:ea typeface="DM Sans"/>
                <a:cs typeface="DM Sans"/>
                <a:sym typeface="DM Sans"/>
              </a:rPr>
              <a:t>Antes de iniciar esta clase, </a:t>
            </a:r>
            <a:endParaRPr sz="2100">
              <a:solidFill>
                <a:schemeClr val="dk1"/>
              </a:solidFill>
              <a:latin typeface="DM Sans"/>
              <a:ea typeface="DM Sans"/>
              <a:cs typeface="DM Sans"/>
              <a:sym typeface="DM Sans"/>
            </a:endParaRPr>
          </a:p>
          <a:p>
            <a:pPr indent="0" lvl="0" marL="0" rtl="0" algn="ctr">
              <a:spcBef>
                <a:spcPts val="0"/>
              </a:spcBef>
              <a:spcAft>
                <a:spcPts val="0"/>
              </a:spcAft>
              <a:buNone/>
            </a:pPr>
            <a:r>
              <a:rPr lang="es" sz="2100">
                <a:solidFill>
                  <a:schemeClr val="dk1"/>
                </a:solidFill>
                <a:latin typeface="DM Sans"/>
                <a:ea typeface="DM Sans"/>
                <a:cs typeface="DM Sans"/>
                <a:sym typeface="DM Sans"/>
              </a:rPr>
              <a:t>debes abrir </a:t>
            </a:r>
            <a:r>
              <a:rPr lang="es" sz="2100">
                <a:solidFill>
                  <a:schemeClr val="dk1"/>
                </a:solidFill>
                <a:latin typeface="DM Sans"/>
                <a:ea typeface="DM Sans"/>
                <a:cs typeface="DM Sans"/>
                <a:sym typeface="DM Sans"/>
              </a:rPr>
              <a:t>VSC.</a:t>
            </a:r>
            <a:endParaRPr sz="2100">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p:nvPr/>
        </p:nvSpPr>
        <p:spPr>
          <a:xfrm>
            <a:off x="588525" y="701375"/>
            <a:ext cx="296100" cy="1209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txBox="1"/>
          <p:nvPr/>
        </p:nvSpPr>
        <p:spPr>
          <a:xfrm>
            <a:off x="884625"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MAPA DE </a:t>
            </a:r>
            <a:r>
              <a:rPr lang="es" sz="1600">
                <a:solidFill>
                  <a:schemeClr val="dk1"/>
                </a:solidFill>
                <a:latin typeface="DM Sans"/>
                <a:ea typeface="DM Sans"/>
                <a:cs typeface="DM Sans"/>
                <a:sym typeface="DM Sans"/>
              </a:rPr>
              <a:t>CONCEPTOS</a:t>
            </a:r>
            <a:endParaRPr>
              <a:latin typeface="DM Sans"/>
              <a:ea typeface="DM Sans"/>
              <a:cs typeface="DM Sans"/>
              <a:sym typeface="DM Sans"/>
            </a:endParaRPr>
          </a:p>
        </p:txBody>
      </p:sp>
      <p:sp>
        <p:nvSpPr>
          <p:cNvPr id="91" name="Google Shape;91;p20"/>
          <p:cNvSpPr/>
          <p:nvPr/>
        </p:nvSpPr>
        <p:spPr>
          <a:xfrm>
            <a:off x="2495600" y="3501974"/>
            <a:ext cx="1596900" cy="3678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registro</a:t>
            </a:r>
            <a:endParaRPr sz="1200">
              <a:solidFill>
                <a:srgbClr val="222222"/>
              </a:solidFill>
              <a:latin typeface="DM Sans"/>
              <a:ea typeface="DM Sans"/>
              <a:cs typeface="DM Sans"/>
              <a:sym typeface="DM Sans"/>
            </a:endParaRPr>
          </a:p>
        </p:txBody>
      </p:sp>
      <p:sp>
        <p:nvSpPr>
          <p:cNvPr id="92" name="Google Shape;92;p20"/>
          <p:cNvSpPr/>
          <p:nvPr/>
        </p:nvSpPr>
        <p:spPr>
          <a:xfrm>
            <a:off x="336250" y="3395784"/>
            <a:ext cx="1399200" cy="580200"/>
          </a:xfrm>
          <a:prstGeom prst="rect">
            <a:avLst/>
          </a:prstGeom>
          <a:solidFill>
            <a:srgbClr val="2728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Autenticación</a:t>
            </a:r>
            <a:endParaRPr sz="1200">
              <a:solidFill>
                <a:srgbClr val="FFFFFF"/>
              </a:solidFill>
              <a:latin typeface="DM Sans"/>
              <a:ea typeface="DM Sans"/>
              <a:cs typeface="DM Sans"/>
              <a:sym typeface="DM Sans"/>
            </a:endParaRPr>
          </a:p>
        </p:txBody>
      </p:sp>
      <p:sp>
        <p:nvSpPr>
          <p:cNvPr id="93" name="Google Shape;93;p20"/>
          <p:cNvSpPr/>
          <p:nvPr/>
        </p:nvSpPr>
        <p:spPr>
          <a:xfrm>
            <a:off x="2495550" y="4024875"/>
            <a:ext cx="1596900" cy="3678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logot</a:t>
            </a:r>
            <a:endParaRPr sz="1200">
              <a:solidFill>
                <a:srgbClr val="222222"/>
              </a:solidFill>
              <a:latin typeface="DM Sans"/>
              <a:ea typeface="DM Sans"/>
              <a:cs typeface="DM Sans"/>
              <a:sym typeface="DM Sans"/>
            </a:endParaRPr>
          </a:p>
        </p:txBody>
      </p:sp>
      <p:cxnSp>
        <p:nvCxnSpPr>
          <p:cNvPr id="94" name="Google Shape;94;p20"/>
          <p:cNvCxnSpPr>
            <a:stCxn id="92" idx="3"/>
            <a:endCxn id="95" idx="1"/>
          </p:cNvCxnSpPr>
          <p:nvPr/>
        </p:nvCxnSpPr>
        <p:spPr>
          <a:xfrm flipH="1" rot="10800000">
            <a:off x="1735450" y="3162384"/>
            <a:ext cx="760200" cy="523500"/>
          </a:xfrm>
          <a:prstGeom prst="bentConnector3">
            <a:avLst>
              <a:gd fmla="val 49997" name="adj1"/>
            </a:avLst>
          </a:prstGeom>
          <a:noFill/>
          <a:ln cap="flat" cmpd="sng" w="9525">
            <a:solidFill>
              <a:srgbClr val="CCCCCC"/>
            </a:solidFill>
            <a:prstDash val="solid"/>
            <a:round/>
            <a:headEnd len="med" w="med" type="none"/>
            <a:tailEnd len="med" w="med" type="oval"/>
          </a:ln>
        </p:spPr>
      </p:cxnSp>
      <p:cxnSp>
        <p:nvCxnSpPr>
          <p:cNvPr id="96" name="Google Shape;96;p20"/>
          <p:cNvCxnSpPr>
            <a:stCxn id="92" idx="3"/>
            <a:endCxn id="91" idx="1"/>
          </p:cNvCxnSpPr>
          <p:nvPr/>
        </p:nvCxnSpPr>
        <p:spPr>
          <a:xfrm>
            <a:off x="1735450" y="3685884"/>
            <a:ext cx="760200" cy="600"/>
          </a:xfrm>
          <a:prstGeom prst="bentConnector3">
            <a:avLst>
              <a:gd fmla="val 49997" name="adj1"/>
            </a:avLst>
          </a:prstGeom>
          <a:noFill/>
          <a:ln cap="flat" cmpd="sng" w="9525">
            <a:solidFill>
              <a:srgbClr val="CCCCCC"/>
            </a:solidFill>
            <a:prstDash val="solid"/>
            <a:round/>
            <a:headEnd len="med" w="med" type="none"/>
            <a:tailEnd len="med" w="med" type="oval"/>
          </a:ln>
        </p:spPr>
      </p:cxnSp>
      <p:cxnSp>
        <p:nvCxnSpPr>
          <p:cNvPr id="97" name="Google Shape;97;p20"/>
          <p:cNvCxnSpPr>
            <a:stCxn id="93" idx="3"/>
            <a:endCxn id="98" idx="1"/>
          </p:cNvCxnSpPr>
          <p:nvPr/>
        </p:nvCxnSpPr>
        <p:spPr>
          <a:xfrm>
            <a:off x="4092450" y="4208775"/>
            <a:ext cx="227100" cy="44100"/>
          </a:xfrm>
          <a:prstGeom prst="bentConnector3">
            <a:avLst>
              <a:gd fmla="val 50022" name="adj1"/>
            </a:avLst>
          </a:prstGeom>
          <a:noFill/>
          <a:ln cap="flat" cmpd="sng" w="9525">
            <a:solidFill>
              <a:srgbClr val="CCCCCC"/>
            </a:solidFill>
            <a:prstDash val="solid"/>
            <a:round/>
            <a:headEnd len="med" w="med" type="none"/>
            <a:tailEnd len="med" w="med" type="oval"/>
          </a:ln>
        </p:spPr>
      </p:cxnSp>
      <p:pic>
        <p:nvPicPr>
          <p:cNvPr id="99" name="Google Shape;99;p20" title="ícono de mapa de contenidos"/>
          <p:cNvPicPr preferRelativeResize="0"/>
          <p:nvPr/>
        </p:nvPicPr>
        <p:blipFill>
          <a:blip r:embed="rId3">
            <a:alphaModFix/>
          </a:blip>
          <a:stretch>
            <a:fillRect/>
          </a:stretch>
        </p:blipFill>
        <p:spPr>
          <a:xfrm>
            <a:off x="586275" y="533519"/>
            <a:ext cx="300599" cy="300618"/>
          </a:xfrm>
          <a:prstGeom prst="rect">
            <a:avLst/>
          </a:prstGeom>
          <a:noFill/>
          <a:ln>
            <a:noFill/>
          </a:ln>
        </p:spPr>
      </p:pic>
      <p:sp>
        <p:nvSpPr>
          <p:cNvPr id="95" name="Google Shape;95;p20"/>
          <p:cNvSpPr/>
          <p:nvPr/>
        </p:nvSpPr>
        <p:spPr>
          <a:xfrm>
            <a:off x="2495600" y="2978549"/>
            <a:ext cx="1596900" cy="3678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login</a:t>
            </a:r>
            <a:endParaRPr sz="1200">
              <a:solidFill>
                <a:srgbClr val="222222"/>
              </a:solidFill>
              <a:latin typeface="DM Sans"/>
              <a:ea typeface="DM Sans"/>
              <a:cs typeface="DM Sans"/>
              <a:sym typeface="DM Sans"/>
            </a:endParaRPr>
          </a:p>
        </p:txBody>
      </p:sp>
      <p:sp>
        <p:nvSpPr>
          <p:cNvPr id="100" name="Google Shape;100;p20"/>
          <p:cNvSpPr/>
          <p:nvPr/>
        </p:nvSpPr>
        <p:spPr>
          <a:xfrm>
            <a:off x="4319650" y="3608175"/>
            <a:ext cx="1596900" cy="3678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UserCreationForm</a:t>
            </a:r>
            <a:endParaRPr sz="1200">
              <a:solidFill>
                <a:srgbClr val="222222"/>
              </a:solidFill>
              <a:latin typeface="DM Sans"/>
              <a:ea typeface="DM Sans"/>
              <a:cs typeface="DM Sans"/>
              <a:sym typeface="DM Sans"/>
            </a:endParaRPr>
          </a:p>
        </p:txBody>
      </p:sp>
      <p:sp>
        <p:nvSpPr>
          <p:cNvPr id="98" name="Google Shape;98;p20"/>
          <p:cNvSpPr/>
          <p:nvPr/>
        </p:nvSpPr>
        <p:spPr>
          <a:xfrm>
            <a:off x="4319650" y="4102495"/>
            <a:ext cx="1596900" cy="3006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LogoutView</a:t>
            </a:r>
            <a:endParaRPr sz="1200">
              <a:solidFill>
                <a:srgbClr val="222222"/>
              </a:solidFill>
              <a:latin typeface="DM Sans"/>
              <a:ea typeface="DM Sans"/>
              <a:cs typeface="DM Sans"/>
              <a:sym typeface="DM Sans"/>
            </a:endParaRPr>
          </a:p>
        </p:txBody>
      </p:sp>
      <p:cxnSp>
        <p:nvCxnSpPr>
          <p:cNvPr id="101" name="Google Shape;101;p20"/>
          <p:cNvCxnSpPr>
            <a:stCxn id="91" idx="3"/>
            <a:endCxn id="100" idx="1"/>
          </p:cNvCxnSpPr>
          <p:nvPr/>
        </p:nvCxnSpPr>
        <p:spPr>
          <a:xfrm>
            <a:off x="4092500" y="3685874"/>
            <a:ext cx="227100" cy="106200"/>
          </a:xfrm>
          <a:prstGeom prst="bentConnector3">
            <a:avLst>
              <a:gd fmla="val 50011" name="adj1"/>
            </a:avLst>
          </a:prstGeom>
          <a:noFill/>
          <a:ln cap="flat" cmpd="sng" w="9525">
            <a:solidFill>
              <a:srgbClr val="CCCCCC"/>
            </a:solidFill>
            <a:prstDash val="solid"/>
            <a:round/>
            <a:headEnd len="med" w="med" type="none"/>
            <a:tailEnd len="med" w="med" type="oval"/>
          </a:ln>
        </p:spPr>
      </p:cxnSp>
      <p:cxnSp>
        <p:nvCxnSpPr>
          <p:cNvPr id="102" name="Google Shape;102;p20"/>
          <p:cNvCxnSpPr>
            <a:stCxn id="92" idx="3"/>
            <a:endCxn id="93" idx="1"/>
          </p:cNvCxnSpPr>
          <p:nvPr/>
        </p:nvCxnSpPr>
        <p:spPr>
          <a:xfrm>
            <a:off x="1735450" y="3685884"/>
            <a:ext cx="760200" cy="522900"/>
          </a:xfrm>
          <a:prstGeom prst="bentConnector3">
            <a:avLst>
              <a:gd fmla="val 49993" name="adj1"/>
            </a:avLst>
          </a:prstGeom>
          <a:noFill/>
          <a:ln cap="flat" cmpd="sng" w="9525">
            <a:solidFill>
              <a:srgbClr val="CCCCCC"/>
            </a:solidFill>
            <a:prstDash val="solid"/>
            <a:round/>
            <a:headEnd len="med" w="med" type="none"/>
            <a:tailEnd len="med" w="med" type="oval"/>
          </a:ln>
        </p:spPr>
      </p:cxnSp>
      <p:sp>
        <p:nvSpPr>
          <p:cNvPr id="103" name="Google Shape;103;p20"/>
          <p:cNvSpPr/>
          <p:nvPr/>
        </p:nvSpPr>
        <p:spPr>
          <a:xfrm>
            <a:off x="4319650" y="3130200"/>
            <a:ext cx="1596900" cy="3678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AuthenticationForm</a:t>
            </a:r>
            <a:endParaRPr sz="1200">
              <a:solidFill>
                <a:srgbClr val="222222"/>
              </a:solidFill>
              <a:latin typeface="DM Sans"/>
              <a:ea typeface="DM Sans"/>
              <a:cs typeface="DM Sans"/>
              <a:sym typeface="DM Sans"/>
            </a:endParaRPr>
          </a:p>
        </p:txBody>
      </p:sp>
      <p:cxnSp>
        <p:nvCxnSpPr>
          <p:cNvPr id="104" name="Google Shape;104;p20"/>
          <p:cNvCxnSpPr>
            <a:endCxn id="103" idx="1"/>
          </p:cNvCxnSpPr>
          <p:nvPr/>
        </p:nvCxnSpPr>
        <p:spPr>
          <a:xfrm>
            <a:off x="4092550" y="3313500"/>
            <a:ext cx="227100" cy="600"/>
          </a:xfrm>
          <a:prstGeom prst="bentConnector3">
            <a:avLst>
              <a:gd fmla="val 50000" name="adj1"/>
            </a:avLst>
          </a:prstGeom>
          <a:noFill/>
          <a:ln cap="flat" cmpd="sng" w="9525">
            <a:solidFill>
              <a:srgbClr val="CCCCCC"/>
            </a:solidFill>
            <a:prstDash val="solid"/>
            <a:round/>
            <a:headEnd len="med" w="med" type="none"/>
            <a:tailEnd len="med" w="med" type="oval"/>
          </a:ln>
        </p:spPr>
      </p:cxnSp>
      <p:sp>
        <p:nvSpPr>
          <p:cNvPr id="105" name="Google Shape;105;p20"/>
          <p:cNvSpPr/>
          <p:nvPr/>
        </p:nvSpPr>
        <p:spPr>
          <a:xfrm>
            <a:off x="2562055" y="1401786"/>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read</a:t>
            </a:r>
            <a:endParaRPr sz="1200">
              <a:solidFill>
                <a:srgbClr val="222222"/>
              </a:solidFill>
              <a:latin typeface="DM Sans"/>
              <a:ea typeface="DM Sans"/>
              <a:cs typeface="DM Sans"/>
              <a:sym typeface="DM Sans"/>
            </a:endParaRPr>
          </a:p>
        </p:txBody>
      </p:sp>
      <p:sp>
        <p:nvSpPr>
          <p:cNvPr id="106" name="Google Shape;106;p20"/>
          <p:cNvSpPr/>
          <p:nvPr/>
        </p:nvSpPr>
        <p:spPr>
          <a:xfrm>
            <a:off x="402700" y="1401782"/>
            <a:ext cx="1399200" cy="445500"/>
          </a:xfrm>
          <a:prstGeom prst="rect">
            <a:avLst/>
          </a:prstGeom>
          <a:solidFill>
            <a:srgbClr val="2728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CRUD</a:t>
            </a:r>
            <a:endParaRPr sz="1200">
              <a:solidFill>
                <a:srgbClr val="FFFFFF"/>
              </a:solidFill>
              <a:latin typeface="DM Sans"/>
              <a:ea typeface="DM Sans"/>
              <a:cs typeface="DM Sans"/>
              <a:sym typeface="DM Sans"/>
            </a:endParaRPr>
          </a:p>
        </p:txBody>
      </p:sp>
      <p:sp>
        <p:nvSpPr>
          <p:cNvPr id="107" name="Google Shape;107;p20"/>
          <p:cNvSpPr/>
          <p:nvPr/>
        </p:nvSpPr>
        <p:spPr>
          <a:xfrm>
            <a:off x="2562055" y="1944409"/>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update</a:t>
            </a:r>
            <a:endParaRPr sz="1200">
              <a:solidFill>
                <a:srgbClr val="222222"/>
              </a:solidFill>
              <a:latin typeface="DM Sans"/>
              <a:ea typeface="DM Sans"/>
              <a:cs typeface="DM Sans"/>
              <a:sym typeface="DM Sans"/>
            </a:endParaRPr>
          </a:p>
        </p:txBody>
      </p:sp>
      <p:cxnSp>
        <p:nvCxnSpPr>
          <p:cNvPr id="108" name="Google Shape;108;p20"/>
          <p:cNvCxnSpPr>
            <a:stCxn id="106" idx="3"/>
            <a:endCxn id="109" idx="1"/>
          </p:cNvCxnSpPr>
          <p:nvPr/>
        </p:nvCxnSpPr>
        <p:spPr>
          <a:xfrm flipH="1" rot="10800000">
            <a:off x="1801900" y="1081832"/>
            <a:ext cx="760200" cy="542700"/>
          </a:xfrm>
          <a:prstGeom prst="bentConnector3">
            <a:avLst>
              <a:gd fmla="val 49997" name="adj1"/>
            </a:avLst>
          </a:prstGeom>
          <a:noFill/>
          <a:ln cap="flat" cmpd="sng" w="9525">
            <a:solidFill>
              <a:srgbClr val="CCCCCC"/>
            </a:solidFill>
            <a:prstDash val="solid"/>
            <a:round/>
            <a:headEnd len="med" w="med" type="none"/>
            <a:tailEnd len="med" w="med" type="oval"/>
          </a:ln>
        </p:spPr>
      </p:cxnSp>
      <p:cxnSp>
        <p:nvCxnSpPr>
          <p:cNvPr id="110" name="Google Shape;110;p20"/>
          <p:cNvCxnSpPr>
            <a:stCxn id="106" idx="3"/>
            <a:endCxn id="105" idx="1"/>
          </p:cNvCxnSpPr>
          <p:nvPr/>
        </p:nvCxnSpPr>
        <p:spPr>
          <a:xfrm>
            <a:off x="1801900" y="1624532"/>
            <a:ext cx="760200" cy="600"/>
          </a:xfrm>
          <a:prstGeom prst="bentConnector3">
            <a:avLst>
              <a:gd fmla="val 49997" name="adj1"/>
            </a:avLst>
          </a:prstGeom>
          <a:noFill/>
          <a:ln cap="flat" cmpd="sng" w="9525">
            <a:solidFill>
              <a:srgbClr val="CCCCCC"/>
            </a:solidFill>
            <a:prstDash val="solid"/>
            <a:round/>
            <a:headEnd len="med" w="med" type="none"/>
            <a:tailEnd len="med" w="med" type="oval"/>
          </a:ln>
        </p:spPr>
      </p:cxnSp>
      <p:cxnSp>
        <p:nvCxnSpPr>
          <p:cNvPr id="111" name="Google Shape;111;p20"/>
          <p:cNvCxnSpPr>
            <a:stCxn id="107" idx="3"/>
            <a:endCxn id="112" idx="1"/>
          </p:cNvCxnSpPr>
          <p:nvPr/>
        </p:nvCxnSpPr>
        <p:spPr>
          <a:xfrm>
            <a:off x="4158955" y="2167159"/>
            <a:ext cx="2758500" cy="600"/>
          </a:xfrm>
          <a:prstGeom prst="bentConnector3">
            <a:avLst>
              <a:gd fmla="val 50002" name="adj1"/>
            </a:avLst>
          </a:prstGeom>
          <a:noFill/>
          <a:ln cap="flat" cmpd="sng" w="9525">
            <a:solidFill>
              <a:srgbClr val="CCCCCC"/>
            </a:solidFill>
            <a:prstDash val="solid"/>
            <a:round/>
            <a:headEnd len="med" w="med" type="none"/>
            <a:tailEnd len="med" w="med" type="oval"/>
          </a:ln>
        </p:spPr>
      </p:cxnSp>
      <p:sp>
        <p:nvSpPr>
          <p:cNvPr id="109" name="Google Shape;109;p20"/>
          <p:cNvSpPr/>
          <p:nvPr/>
        </p:nvSpPr>
        <p:spPr>
          <a:xfrm>
            <a:off x="2562055" y="859170"/>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create</a:t>
            </a:r>
            <a:endParaRPr sz="1200">
              <a:solidFill>
                <a:srgbClr val="222222"/>
              </a:solidFill>
              <a:latin typeface="DM Sans"/>
              <a:ea typeface="DM Sans"/>
              <a:cs typeface="DM Sans"/>
              <a:sym typeface="DM Sans"/>
            </a:endParaRPr>
          </a:p>
        </p:txBody>
      </p:sp>
      <p:sp>
        <p:nvSpPr>
          <p:cNvPr id="113" name="Google Shape;113;p20"/>
          <p:cNvSpPr/>
          <p:nvPr/>
        </p:nvSpPr>
        <p:spPr>
          <a:xfrm>
            <a:off x="6917550" y="1401585"/>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ListView, DetailView</a:t>
            </a:r>
            <a:endParaRPr sz="1200">
              <a:solidFill>
                <a:srgbClr val="222222"/>
              </a:solidFill>
              <a:latin typeface="DM Sans"/>
              <a:ea typeface="DM Sans"/>
              <a:cs typeface="DM Sans"/>
              <a:sym typeface="DM Sans"/>
            </a:endParaRPr>
          </a:p>
        </p:txBody>
      </p:sp>
      <p:sp>
        <p:nvSpPr>
          <p:cNvPr id="112" name="Google Shape;112;p20"/>
          <p:cNvSpPr/>
          <p:nvPr/>
        </p:nvSpPr>
        <p:spPr>
          <a:xfrm>
            <a:off x="6917550" y="1944220"/>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200">
                <a:solidFill>
                  <a:srgbClr val="222222"/>
                </a:solidFill>
                <a:latin typeface="DM Sans"/>
                <a:ea typeface="DM Sans"/>
                <a:cs typeface="DM Sans"/>
                <a:sym typeface="DM Sans"/>
              </a:rPr>
              <a:t>UpdateView</a:t>
            </a:r>
            <a:endParaRPr sz="1200">
              <a:solidFill>
                <a:srgbClr val="222222"/>
              </a:solidFill>
              <a:latin typeface="DM Sans"/>
              <a:ea typeface="DM Sans"/>
              <a:cs typeface="DM Sans"/>
              <a:sym typeface="DM Sans"/>
            </a:endParaRPr>
          </a:p>
        </p:txBody>
      </p:sp>
      <p:cxnSp>
        <p:nvCxnSpPr>
          <p:cNvPr id="114" name="Google Shape;114;p20"/>
          <p:cNvCxnSpPr>
            <a:stCxn id="105" idx="3"/>
            <a:endCxn id="113" idx="1"/>
          </p:cNvCxnSpPr>
          <p:nvPr/>
        </p:nvCxnSpPr>
        <p:spPr>
          <a:xfrm>
            <a:off x="4158955" y="1624536"/>
            <a:ext cx="2758500" cy="600"/>
          </a:xfrm>
          <a:prstGeom prst="bentConnector3">
            <a:avLst>
              <a:gd fmla="val 50002" name="adj1"/>
            </a:avLst>
          </a:prstGeom>
          <a:noFill/>
          <a:ln cap="flat" cmpd="sng" w="9525">
            <a:solidFill>
              <a:srgbClr val="CCCCCC"/>
            </a:solidFill>
            <a:prstDash val="solid"/>
            <a:round/>
            <a:headEnd len="med" w="med" type="none"/>
            <a:tailEnd len="med" w="med" type="oval"/>
          </a:ln>
        </p:spPr>
      </p:cxnSp>
      <p:cxnSp>
        <p:nvCxnSpPr>
          <p:cNvPr id="115" name="Google Shape;115;p20"/>
          <p:cNvCxnSpPr>
            <a:stCxn id="106" idx="3"/>
            <a:endCxn id="107" idx="1"/>
          </p:cNvCxnSpPr>
          <p:nvPr/>
        </p:nvCxnSpPr>
        <p:spPr>
          <a:xfrm>
            <a:off x="1801900" y="1624532"/>
            <a:ext cx="760200" cy="542700"/>
          </a:xfrm>
          <a:prstGeom prst="bentConnector3">
            <a:avLst>
              <a:gd fmla="val 49997" name="adj1"/>
            </a:avLst>
          </a:prstGeom>
          <a:noFill/>
          <a:ln cap="flat" cmpd="sng" w="9525">
            <a:solidFill>
              <a:srgbClr val="CCCCCC"/>
            </a:solidFill>
            <a:prstDash val="solid"/>
            <a:round/>
            <a:headEnd len="med" w="med" type="none"/>
            <a:tailEnd len="med" w="med" type="oval"/>
          </a:ln>
        </p:spPr>
      </p:cxnSp>
      <p:sp>
        <p:nvSpPr>
          <p:cNvPr id="116" name="Google Shape;116;p20"/>
          <p:cNvSpPr/>
          <p:nvPr/>
        </p:nvSpPr>
        <p:spPr>
          <a:xfrm>
            <a:off x="6917500" y="858949"/>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CreateView</a:t>
            </a:r>
            <a:endParaRPr sz="1200">
              <a:solidFill>
                <a:srgbClr val="222222"/>
              </a:solidFill>
              <a:latin typeface="DM Sans"/>
              <a:ea typeface="DM Sans"/>
              <a:cs typeface="DM Sans"/>
              <a:sym typeface="DM Sans"/>
            </a:endParaRPr>
          </a:p>
        </p:txBody>
      </p:sp>
      <p:sp>
        <p:nvSpPr>
          <p:cNvPr id="117" name="Google Shape;117;p20"/>
          <p:cNvSpPr/>
          <p:nvPr/>
        </p:nvSpPr>
        <p:spPr>
          <a:xfrm>
            <a:off x="2562105" y="2461467"/>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delete</a:t>
            </a:r>
            <a:endParaRPr sz="1200">
              <a:solidFill>
                <a:srgbClr val="222222"/>
              </a:solidFill>
              <a:latin typeface="DM Sans"/>
              <a:ea typeface="DM Sans"/>
              <a:cs typeface="DM Sans"/>
              <a:sym typeface="DM Sans"/>
            </a:endParaRPr>
          </a:p>
        </p:txBody>
      </p:sp>
      <p:cxnSp>
        <p:nvCxnSpPr>
          <p:cNvPr id="118" name="Google Shape;118;p20"/>
          <p:cNvCxnSpPr>
            <a:stCxn id="117" idx="3"/>
            <a:endCxn id="119" idx="1"/>
          </p:cNvCxnSpPr>
          <p:nvPr/>
        </p:nvCxnSpPr>
        <p:spPr>
          <a:xfrm>
            <a:off x="4159005" y="2684217"/>
            <a:ext cx="2758500" cy="600"/>
          </a:xfrm>
          <a:prstGeom prst="bentConnector3">
            <a:avLst>
              <a:gd fmla="val 50002" name="adj1"/>
            </a:avLst>
          </a:prstGeom>
          <a:noFill/>
          <a:ln cap="flat" cmpd="sng" w="9525">
            <a:solidFill>
              <a:srgbClr val="CCCCCC"/>
            </a:solidFill>
            <a:prstDash val="solid"/>
            <a:round/>
            <a:headEnd len="med" w="med" type="none"/>
            <a:tailEnd len="med" w="med" type="oval"/>
          </a:ln>
        </p:spPr>
      </p:cxnSp>
      <p:sp>
        <p:nvSpPr>
          <p:cNvPr id="119" name="Google Shape;119;p20"/>
          <p:cNvSpPr/>
          <p:nvPr/>
        </p:nvSpPr>
        <p:spPr>
          <a:xfrm>
            <a:off x="6917600" y="2461278"/>
            <a:ext cx="1596900" cy="4455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DeleteView</a:t>
            </a:r>
            <a:endParaRPr sz="1200">
              <a:solidFill>
                <a:srgbClr val="222222"/>
              </a:solidFill>
              <a:latin typeface="DM Sans"/>
              <a:ea typeface="DM Sans"/>
              <a:cs typeface="DM Sans"/>
              <a:sym typeface="DM Sans"/>
            </a:endParaRPr>
          </a:p>
        </p:txBody>
      </p:sp>
      <p:cxnSp>
        <p:nvCxnSpPr>
          <p:cNvPr id="120" name="Google Shape;120;p20"/>
          <p:cNvCxnSpPr>
            <a:stCxn id="106" idx="3"/>
            <a:endCxn id="117" idx="1"/>
          </p:cNvCxnSpPr>
          <p:nvPr/>
        </p:nvCxnSpPr>
        <p:spPr>
          <a:xfrm>
            <a:off x="1801900" y="1624532"/>
            <a:ext cx="760200" cy="1059600"/>
          </a:xfrm>
          <a:prstGeom prst="bentConnector3">
            <a:avLst>
              <a:gd fmla="val 50000" name="adj1"/>
            </a:avLst>
          </a:prstGeom>
          <a:noFill/>
          <a:ln cap="flat" cmpd="sng" w="9525">
            <a:solidFill>
              <a:srgbClr val="CCCCCC"/>
            </a:solidFill>
            <a:prstDash val="solid"/>
            <a:round/>
            <a:headEnd len="med" w="med" type="none"/>
            <a:tailEnd len="med" w="med" type="oval"/>
          </a:ln>
        </p:spPr>
      </p:cxnSp>
      <p:cxnSp>
        <p:nvCxnSpPr>
          <p:cNvPr id="121" name="Google Shape;121;p20"/>
          <p:cNvCxnSpPr>
            <a:stCxn id="109" idx="3"/>
            <a:endCxn id="116" idx="1"/>
          </p:cNvCxnSpPr>
          <p:nvPr/>
        </p:nvCxnSpPr>
        <p:spPr>
          <a:xfrm>
            <a:off x="4158955" y="1081920"/>
            <a:ext cx="2758500" cy="600"/>
          </a:xfrm>
          <a:prstGeom prst="bentConnector3">
            <a:avLst>
              <a:gd fmla="val 50001" name="adj1"/>
            </a:avLst>
          </a:prstGeom>
          <a:noFill/>
          <a:ln cap="flat" cmpd="sng" w="9525">
            <a:solidFill>
              <a:srgbClr val="CCCCCC"/>
            </a:solidFill>
            <a:prstDash val="solid"/>
            <a:round/>
            <a:headEnd len="med" w="med" type="none"/>
            <a:tailEnd len="med" w="med" type="oval"/>
          </a:ln>
        </p:spPr>
      </p:cxnSp>
      <p:sp>
        <p:nvSpPr>
          <p:cNvPr id="122" name="Google Shape;122;p20"/>
          <p:cNvSpPr/>
          <p:nvPr/>
        </p:nvSpPr>
        <p:spPr>
          <a:xfrm>
            <a:off x="5236545" y="822275"/>
            <a:ext cx="830400" cy="2075700"/>
          </a:xfrm>
          <a:prstGeom prst="rect">
            <a:avLst/>
          </a:prstGeom>
          <a:solidFill>
            <a:srgbClr val="27282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DM Sans"/>
                <a:ea typeface="DM Sans"/>
                <a:cs typeface="DM Sans"/>
                <a:sym typeface="DM Sans"/>
              </a:rPr>
              <a:t>Clases Basadas en Vistas</a:t>
            </a:r>
            <a:endParaRPr sz="1200">
              <a:solidFill>
                <a:srgbClr val="FFFFFF"/>
              </a:solidFill>
              <a:latin typeface="DM Sans"/>
              <a:ea typeface="DM Sans"/>
              <a:cs typeface="DM Sans"/>
              <a:sym typeface="DM Sans"/>
            </a:endParaRPr>
          </a:p>
        </p:txBody>
      </p:sp>
      <p:sp>
        <p:nvSpPr>
          <p:cNvPr id="123" name="Google Shape;123;p20"/>
          <p:cNvSpPr/>
          <p:nvPr/>
        </p:nvSpPr>
        <p:spPr>
          <a:xfrm>
            <a:off x="237400" y="4500775"/>
            <a:ext cx="1596900" cy="3678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s" sz="1200">
                <a:solidFill>
                  <a:srgbClr val="222222"/>
                </a:solidFill>
                <a:latin typeface="DM Sans"/>
                <a:ea typeface="DM Sans"/>
                <a:cs typeface="DM Sans"/>
                <a:sym typeface="DM Sans"/>
              </a:rPr>
              <a:t>Mixins, decorators</a:t>
            </a:r>
            <a:endParaRPr sz="1200">
              <a:solidFill>
                <a:srgbClr val="222222"/>
              </a:solidFill>
              <a:latin typeface="DM Sans"/>
              <a:ea typeface="DM Sans"/>
              <a:cs typeface="DM Sans"/>
              <a:sym typeface="DM Sans"/>
            </a:endParaRPr>
          </a:p>
        </p:txBody>
      </p:sp>
      <p:cxnSp>
        <p:nvCxnSpPr>
          <p:cNvPr id="124" name="Google Shape;124;p20"/>
          <p:cNvCxnSpPr>
            <a:stCxn id="92" idx="2"/>
            <a:endCxn id="123" idx="0"/>
          </p:cNvCxnSpPr>
          <p:nvPr/>
        </p:nvCxnSpPr>
        <p:spPr>
          <a:xfrm>
            <a:off x="1035850" y="3975984"/>
            <a:ext cx="0" cy="52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1404863" y="194137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Repasemos…</a:t>
            </a:r>
            <a:endParaRPr b="1" sz="4000">
              <a:solidFill>
                <a:srgbClr val="EAFF6A"/>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22"/>
          <p:cNvGrpSpPr/>
          <p:nvPr/>
        </p:nvGrpSpPr>
        <p:grpSpPr>
          <a:xfrm>
            <a:off x="457372" y="468290"/>
            <a:ext cx="431074" cy="431074"/>
            <a:chOff x="473351" y="619523"/>
            <a:chExt cx="738900" cy="738900"/>
          </a:xfrm>
        </p:grpSpPr>
        <p:sp>
          <p:nvSpPr>
            <p:cNvPr id="135" name="Google Shape;135;p22"/>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37" name="Google Shape;137;p22"/>
          <p:cNvSpPr txBox="1"/>
          <p:nvPr/>
        </p:nvSpPr>
        <p:spPr>
          <a:xfrm>
            <a:off x="457375" y="1012850"/>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rgbClr val="EAFF6A"/>
                </a:solidFill>
                <a:latin typeface="DM Sans"/>
                <a:ea typeface="DM Sans"/>
                <a:cs typeface="DM Sans"/>
                <a:sym typeface="DM Sans"/>
              </a:rPr>
              <a:t>Semana </a:t>
            </a:r>
            <a:r>
              <a:rPr b="1" lang="es" sz="3500">
                <a:solidFill>
                  <a:srgbClr val="EAFF6A"/>
                </a:solidFill>
                <a:latin typeface="DM Sans"/>
                <a:ea typeface="DM Sans"/>
                <a:cs typeface="DM Sans"/>
                <a:sym typeface="DM Sans"/>
              </a:rPr>
              <a:t>12</a:t>
            </a:r>
            <a:endParaRPr b="1" sz="3500">
              <a:solidFill>
                <a:srgbClr val="EAFF6A"/>
              </a:solidFill>
              <a:latin typeface="DM Sans"/>
              <a:ea typeface="DM Sans"/>
              <a:cs typeface="DM Sans"/>
              <a:sym typeface="DM Sans"/>
            </a:endParaRPr>
          </a:p>
        </p:txBody>
      </p:sp>
      <p:sp>
        <p:nvSpPr>
          <p:cNvPr id="138" name="Google Shape;138;p22"/>
          <p:cNvSpPr txBox="1"/>
          <p:nvPr/>
        </p:nvSpPr>
        <p:spPr>
          <a:xfrm>
            <a:off x="473350" y="1682450"/>
            <a:ext cx="3834600" cy="167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chemeClr val="lt1"/>
                </a:solidFill>
                <a:latin typeface="DM Sans"/>
                <a:ea typeface="DM Sans"/>
                <a:cs typeface="DM Sans"/>
                <a:sym typeface="DM Sans"/>
              </a:rPr>
              <a:t>En los videos de esta semana aprendiste sobre:</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CRUD</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Editar y eliminar objetos desde una vista</a:t>
            </a:r>
            <a:endParaRPr sz="1350">
              <a:solidFill>
                <a:schemeClr val="lt1"/>
              </a:solidFill>
              <a:latin typeface="DM Sans"/>
              <a:ea typeface="DM Sans"/>
              <a:cs typeface="DM Sans"/>
              <a:sym typeface="DM Sans"/>
            </a:endParaRPr>
          </a:p>
        </p:txBody>
      </p:sp>
      <p:sp>
        <p:nvSpPr>
          <p:cNvPr id="139" name="Google Shape;139;p22"/>
          <p:cNvSpPr txBox="1"/>
          <p:nvPr/>
        </p:nvSpPr>
        <p:spPr>
          <a:xfrm>
            <a:off x="4454925" y="1682450"/>
            <a:ext cx="3834600" cy="12600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login, authenticate, AuthenticationForm</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registro, UserCreationForm</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logout, LogoutView</a:t>
            </a:r>
            <a:endParaRPr sz="1350">
              <a:solidFill>
                <a:schemeClr val="lt1"/>
              </a:solidFill>
              <a:latin typeface="DM Sans"/>
              <a:ea typeface="DM Sans"/>
              <a:cs typeface="DM Sans"/>
              <a:sym typeface="DM Sans"/>
            </a:endParaRPr>
          </a:p>
        </p:txBody>
      </p:sp>
      <p:sp>
        <p:nvSpPr>
          <p:cNvPr id="140" name="Google Shape;140;p22"/>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
        <p:nvSpPr>
          <p:cNvPr id="141" name="Google Shape;141;p22"/>
          <p:cNvSpPr txBox="1"/>
          <p:nvPr/>
        </p:nvSpPr>
        <p:spPr>
          <a:xfrm>
            <a:off x="473350" y="3165300"/>
            <a:ext cx="3834600" cy="723600"/>
          </a:xfrm>
          <a:prstGeom prst="rect">
            <a:avLst/>
          </a:prstGeom>
          <a:noFill/>
          <a:ln>
            <a:noFill/>
          </a:ln>
        </p:spPr>
        <p:txBody>
          <a:bodyPr anchorCtr="0" anchor="t" bIns="91425" lIns="91425" spcFirstLastPara="1" rIns="91425" wrap="square" tIns="91425">
            <a:spAutoFit/>
          </a:bodyPr>
          <a:lstStyle/>
          <a:p>
            <a:pPr indent="0" lvl="0" marL="457200" rtl="0" algn="l">
              <a:lnSpc>
                <a:spcPct val="10000"/>
              </a:lnSpc>
              <a:spcBef>
                <a:spcPts val="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CBV genericas, Create, Update, Detail, Delete, List</a:t>
            </a:r>
            <a:endParaRPr sz="1350">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475500" y="971050"/>
            <a:ext cx="48495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Recuperamos el tema visto</a:t>
            </a:r>
            <a:endParaRPr b="1" sz="4000">
              <a:solidFill>
                <a:schemeClr val="dk1"/>
              </a:solidFill>
              <a:latin typeface="DM Sans"/>
              <a:ea typeface="DM Sans"/>
              <a:cs typeface="DM Sans"/>
              <a:sym typeface="DM Sans"/>
            </a:endParaRPr>
          </a:p>
        </p:txBody>
      </p:sp>
      <p:pic>
        <p:nvPicPr>
          <p:cNvPr id="147" name="Google Shape;147;p23"/>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48" name="Google Shape;148;p23"/>
          <p:cNvSpPr txBox="1"/>
          <p:nvPr/>
        </p:nvSpPr>
        <p:spPr>
          <a:xfrm>
            <a:off x="486250" y="2072700"/>
            <a:ext cx="50886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dk1"/>
                </a:solidFill>
                <a:latin typeface="DM Sans"/>
                <a:ea typeface="DM Sans"/>
                <a:cs typeface="DM Sans"/>
                <a:sym typeface="DM Sans"/>
              </a:rPr>
              <a:t>CRUD es el abreviado de create, read, update, delete.</a:t>
            </a:r>
            <a:endParaRPr sz="15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sz="1500">
                <a:solidFill>
                  <a:schemeClr val="dk1"/>
                </a:solidFill>
                <a:latin typeface="DM Sans"/>
                <a:ea typeface="DM Sans"/>
                <a:cs typeface="DM Sans"/>
                <a:sym typeface="DM Sans"/>
              </a:rPr>
              <a:t>De estas las 2 primeras las habiamos visto y podriamos decir que para update se mantiene el mismo lineamiento que para create, solo que debemos tener en cuenta que cuando entramos para editar debemos ver los datos que se encuentran guardados para saber que modificar. Para el listado deberiamos buscar todos las instancias.</a:t>
            </a:r>
            <a:endParaRPr sz="1500">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s" sz="1500">
                <a:solidFill>
                  <a:schemeClr val="dk1"/>
                </a:solidFill>
                <a:latin typeface="DM Sans"/>
                <a:ea typeface="DM Sans"/>
                <a:cs typeface="DM Sans"/>
                <a:sym typeface="DM Sans"/>
              </a:rPr>
              <a:t>Para delete podemos ver que no es necesario usar un formulario, simplemente podemos una vez identificado el elemento a borrar hacerle un .delete().</a:t>
            </a:r>
            <a:endParaRPr sz="1500">
              <a:solidFill>
                <a:schemeClr val="dk1"/>
              </a:solidFill>
              <a:latin typeface="DM Sans"/>
              <a:ea typeface="DM Sans"/>
              <a:cs typeface="DM Sans"/>
              <a:sym typeface="DM Sans"/>
            </a:endParaRPr>
          </a:p>
        </p:txBody>
      </p:sp>
      <p:sp>
        <p:nvSpPr>
          <p:cNvPr id="149" name="Google Shape;149;p23"/>
          <p:cNvSpPr txBox="1"/>
          <p:nvPr/>
        </p:nvSpPr>
        <p:spPr>
          <a:xfrm>
            <a:off x="930550" y="468275"/>
            <a:ext cx="382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M Sans"/>
              <a:ea typeface="DM Sans"/>
              <a:cs typeface="DM Sans"/>
              <a:sym typeface="DM Sans"/>
            </a:endParaRPr>
          </a:p>
        </p:txBody>
      </p:sp>
      <p:pic>
        <p:nvPicPr>
          <p:cNvPr id="150" name="Google Shape;150;p23"/>
          <p:cNvPicPr preferRelativeResize="0"/>
          <p:nvPr/>
        </p:nvPicPr>
        <p:blipFill>
          <a:blip r:embed="rId4">
            <a:alphaModFix/>
          </a:blip>
          <a:stretch>
            <a:fillRect/>
          </a:stretch>
        </p:blipFill>
        <p:spPr>
          <a:xfrm>
            <a:off x="5673600" y="0"/>
            <a:ext cx="3470406" cy="5143500"/>
          </a:xfrm>
          <a:prstGeom prst="rect">
            <a:avLst/>
          </a:prstGeom>
          <a:noFill/>
          <a:ln>
            <a:noFill/>
          </a:ln>
        </p:spPr>
      </p:pic>
      <p:pic>
        <p:nvPicPr>
          <p:cNvPr id="151" name="Google Shape;151;p23"/>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52" name="Google Shape;152;p23"/>
          <p:cNvSpPr txBox="1"/>
          <p:nvPr/>
        </p:nvSpPr>
        <p:spPr>
          <a:xfrm>
            <a:off x="930550" y="468275"/>
            <a:ext cx="42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VIDEO N°12.1 - CRUD</a:t>
            </a:r>
            <a:endParaRPr>
              <a:solidFill>
                <a:schemeClr val="dk1"/>
              </a:solidFill>
              <a:latin typeface="DM Sans"/>
              <a:ea typeface="DM Sans"/>
              <a:cs typeface="DM Sans"/>
              <a:sym typeface="DM Sans"/>
            </a:endParaRPr>
          </a:p>
        </p:txBody>
      </p:sp>
      <p:grpSp>
        <p:nvGrpSpPr>
          <p:cNvPr id="153" name="Google Shape;153;p23"/>
          <p:cNvGrpSpPr/>
          <p:nvPr/>
        </p:nvGrpSpPr>
        <p:grpSpPr>
          <a:xfrm>
            <a:off x="475509" y="468284"/>
            <a:ext cx="431100" cy="431100"/>
            <a:chOff x="1620134" y="2715534"/>
            <a:chExt cx="431100" cy="431100"/>
          </a:xfrm>
        </p:grpSpPr>
        <p:sp>
          <p:nvSpPr>
            <p:cNvPr id="154" name="Google Shape;154;p23"/>
            <p:cNvSpPr/>
            <p:nvPr/>
          </p:nvSpPr>
          <p:spPr>
            <a:xfrm>
              <a:off x="1620134" y="2715534"/>
              <a:ext cx="431100" cy="431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latin typeface="DM Sans"/>
                <a:ea typeface="DM Sans"/>
                <a:cs typeface="DM Sans"/>
                <a:sym typeface="DM Sans"/>
              </a:endParaRPr>
            </a:p>
          </p:txBody>
        </p:sp>
        <p:sp>
          <p:nvSpPr>
            <p:cNvPr id="155" name="Google Shape;155;p23"/>
            <p:cNvSpPr txBox="1"/>
            <p:nvPr/>
          </p:nvSpPr>
          <p:spPr>
            <a:xfrm>
              <a:off x="1648707" y="2746418"/>
              <a:ext cx="25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latin typeface="DM Sans"/>
                  <a:ea typeface="DM Sans"/>
                  <a:cs typeface="DM Sans"/>
                  <a:sym typeface="DM Sans"/>
                </a:rPr>
                <a:t>🎥</a:t>
              </a:r>
              <a:endParaRPr sz="1200">
                <a:latin typeface="DM Sans"/>
                <a:ea typeface="DM Sans"/>
                <a:cs typeface="DM Sans"/>
                <a:sym typeface="DM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