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Helvetica Neue Light"/>
      <p:regular r:id="rId11"/>
      <p:bold r:id="rId12"/>
      <p:italic r:id="rId13"/>
      <p:boldItalic r:id="rId14"/>
    </p:embeddedFont>
    <p:embeddedFont>
      <p:font typeface="DM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95">
          <p15:clr>
            <a:srgbClr val="A4A3A4"/>
          </p15:clr>
        </p15:guide>
        <p15:guide id="2" pos="5460">
          <p15:clr>
            <a:srgbClr val="A4A3A4"/>
          </p15:clr>
        </p15:guide>
        <p15:guide id="3" pos="300">
          <p15:clr>
            <a:srgbClr val="9AA0A6"/>
          </p15:clr>
        </p15:guide>
        <p15:guide id="4" orient="horz" pos="289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5" orient="horz"/>
        <p:guide pos="5460"/>
        <p:guide pos="300"/>
        <p:guide pos="289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Light-regular.fntdata"/><Relationship Id="rId10" Type="http://schemas.openxmlformats.org/officeDocument/2006/relationships/slide" Target="slides/slide5.xml"/><Relationship Id="rId13" Type="http://schemas.openxmlformats.org/officeDocument/2006/relationships/font" Target="fonts/HelveticaNeueLight-italic.fntdata"/><Relationship Id="rId12" Type="http://schemas.openxmlformats.org/officeDocument/2006/relationships/font" Target="fonts/HelveticaNeue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DMSans-regular.fntdata"/><Relationship Id="rId14" Type="http://schemas.openxmlformats.org/officeDocument/2006/relationships/font" Target="fonts/HelveticaNeueLight-boldItalic.fntdata"/><Relationship Id="rId17" Type="http://schemas.openxmlformats.org/officeDocument/2006/relationships/font" Target="fonts/DMSans-italic.fntdata"/><Relationship Id="rId16" Type="http://schemas.openxmlformats.org/officeDocument/2006/relationships/font" Target="fonts/DM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DM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13c9d1b815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113c9d1b815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4a3dadfa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g24a3dadfa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Modelo extenso para consigna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4a3dadfa5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4a3dadfa5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extenso para consigna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a3dadfa5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24a3dadfa5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Modelo extenso para consigna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a3dadfa5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a3dadfa5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o 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Font typeface="DM Sans"/>
              <a:buNone/>
              <a:defRPr b="1" sz="40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None/>
              <a:defRPr sz="2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2" name="Google Shape;12;p2" title="logo CoderHous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B 5">
  <p:cSld name="SECTION_HEADER_1_1_1_1_1_1_1_1_1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1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-B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775" y="4720250"/>
            <a:ext cx="1024025" cy="2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A">
  <p:cSld name="SECTION_HEAD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/>
          <p:nvPr/>
        </p:nvSpPr>
        <p:spPr>
          <a:xfrm>
            <a:off x="1089900" y="995400"/>
            <a:ext cx="6964200" cy="3152700"/>
          </a:xfrm>
          <a:prstGeom prst="rect">
            <a:avLst/>
          </a:prstGeom>
          <a:solidFill>
            <a:srgbClr val="B5B5B5">
              <a:alpha val="10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A 1">
  <p:cSld name="SECTION_HEADER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adro">
  <p:cSld name="SECTION_HEADER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6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 imagen">
  <p:cSld name="SECTION_HEADER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6592475" y="0"/>
            <a:ext cx="2551500" cy="51435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" name="Google Shape;24;p7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do blanco">
  <p:cSld name="SECTION_HEADER_1_1_1_1_1_1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8" title="logo coderhouse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-B">
  <p:cSld name="SECTION_HEADER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9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-A">
  <p:cSld name="SECTION_HEADER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10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/>
        </p:nvSpPr>
        <p:spPr>
          <a:xfrm>
            <a:off x="1701800" y="1956000"/>
            <a:ext cx="5666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rPr>
              <a:t>Microdesafío</a:t>
            </a:r>
            <a:endParaRPr b="1" sz="4000">
              <a:solidFill>
                <a:schemeClr val="accent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" name="Google Shape;38;p12"/>
          <p:cNvSpPr txBox="1"/>
          <p:nvPr/>
        </p:nvSpPr>
        <p:spPr>
          <a:xfrm>
            <a:off x="3069900" y="2694900"/>
            <a:ext cx="3004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Agrega una imagen - 13</a:t>
            </a:r>
            <a:endParaRPr sz="20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3"/>
          <p:cNvPicPr preferRelativeResize="0"/>
          <p:nvPr/>
        </p:nvPicPr>
        <p:blipFill rotWithShape="1">
          <a:blip r:embed="rId3">
            <a:alphaModFix/>
          </a:blip>
          <a:srcRect b="0" l="26813" r="26813" t="0"/>
          <a:stretch/>
        </p:blipFill>
        <p:spPr>
          <a:xfrm>
            <a:off x="5803293" y="18500"/>
            <a:ext cx="3398498" cy="5106499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3"/>
          <p:cNvSpPr/>
          <p:nvPr/>
        </p:nvSpPr>
        <p:spPr>
          <a:xfrm>
            <a:off x="475500" y="1694775"/>
            <a:ext cx="3949200" cy="2431800"/>
          </a:xfrm>
          <a:prstGeom prst="rect">
            <a:avLst/>
          </a:prstGeom>
          <a:solidFill>
            <a:srgbClr val="F0F7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3"/>
          <p:cNvSpPr txBox="1"/>
          <p:nvPr/>
        </p:nvSpPr>
        <p:spPr>
          <a:xfrm>
            <a:off x="475500" y="1079650"/>
            <a:ext cx="5235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Agrega una imagen</a:t>
            </a:r>
            <a:endParaRPr b="1" i="0" sz="25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7" name="Google Shape;47;p13"/>
          <p:cNvSpPr txBox="1"/>
          <p:nvPr/>
        </p:nvSpPr>
        <p:spPr>
          <a:xfrm>
            <a:off x="599145" y="1610650"/>
            <a:ext cx="3568500" cy="20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 damos la bienvenida a los microdesafíos de tu curso Python modalidad Flex. La idea de estos microdesafíos es que, </a:t>
            </a:r>
            <a:r>
              <a:rPr b="1"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después de ver los contenidos pregrabados y previo a la clase en vivo, intentes realizarlos.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Los microdesafíos no requieren entrega, pero </a:t>
            </a:r>
            <a:r>
              <a:rPr b="1"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 cada clase en vivo  se realizará una puesta en común en torno a ellos</a:t>
            </a:r>
            <a:r>
              <a:rPr lang="es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 Te recomendamos realizarlos para poner en práctica los contenidos pregrabados.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8" name="Google Shape;48;p13"/>
          <p:cNvSpPr txBox="1"/>
          <p:nvPr/>
        </p:nvSpPr>
        <p:spPr>
          <a:xfrm>
            <a:off x="900300" y="455050"/>
            <a:ext cx="3000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MICRODESAFÍO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3"/>
          <p:cNvGrpSpPr/>
          <p:nvPr/>
        </p:nvGrpSpPr>
        <p:grpSpPr>
          <a:xfrm>
            <a:off x="0" y="-7400"/>
            <a:ext cx="9143925" cy="44400"/>
            <a:chOff x="0" y="-7400"/>
            <a:chExt cx="9143925" cy="44400"/>
          </a:xfrm>
        </p:grpSpPr>
        <p:sp>
          <p:nvSpPr>
            <p:cNvPr id="50" name="Google Shape;50;p13"/>
            <p:cNvSpPr/>
            <p:nvPr/>
          </p:nvSpPr>
          <p:spPr>
            <a:xfrm>
              <a:off x="5846625" y="-7400"/>
              <a:ext cx="3297300" cy="4440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0" y="-7400"/>
              <a:ext cx="5846700" cy="44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2" name="Google Shape;52;p13"/>
          <p:cNvGrpSpPr/>
          <p:nvPr/>
        </p:nvGrpSpPr>
        <p:grpSpPr>
          <a:xfrm>
            <a:off x="475509" y="435709"/>
            <a:ext cx="431100" cy="431100"/>
            <a:chOff x="475509" y="435709"/>
            <a:chExt cx="431100" cy="431100"/>
          </a:xfrm>
        </p:grpSpPr>
        <p:sp>
          <p:nvSpPr>
            <p:cNvPr id="53" name="Google Shape;53;p13"/>
            <p:cNvSpPr/>
            <p:nvPr/>
          </p:nvSpPr>
          <p:spPr>
            <a:xfrm>
              <a:off x="475509" y="435709"/>
              <a:ext cx="431100" cy="431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t/>
              </a:r>
              <a:endParaRPr b="0" i="0" sz="23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54" name="Google Shape;54;p13" title="ícono de actividad en clase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9150" y="499350"/>
              <a:ext cx="303800" cy="303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549900" y="1608850"/>
            <a:ext cx="7017900" cy="1126500"/>
          </a:xfrm>
          <a:prstGeom prst="rect">
            <a:avLst/>
          </a:prstGeom>
          <a:solidFill>
            <a:srgbClr val="F0F7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549900" y="1077850"/>
            <a:ext cx="7353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Agrega una imagen</a:t>
            </a:r>
            <a:endParaRPr b="1" sz="2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63900" y="1681150"/>
            <a:ext cx="67899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Esta semana, Tech Connect te desafía a hacer dos actividades en simultáneo: desarrollar este microdesafío mientras continúas avanzando en tu Proyecto Final.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¡Ya casi llegas a la meta!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900300" y="455050"/>
            <a:ext cx="3000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MICRODESAFÍO</a:t>
            </a:r>
            <a:endParaRPr/>
          </a:p>
        </p:txBody>
      </p:sp>
      <p:grpSp>
        <p:nvGrpSpPr>
          <p:cNvPr id="64" name="Google Shape;64;p14"/>
          <p:cNvGrpSpPr/>
          <p:nvPr/>
        </p:nvGrpSpPr>
        <p:grpSpPr>
          <a:xfrm>
            <a:off x="0" y="-7400"/>
            <a:ext cx="9143925" cy="44400"/>
            <a:chOff x="0" y="-7400"/>
            <a:chExt cx="9143925" cy="44400"/>
          </a:xfrm>
        </p:grpSpPr>
        <p:sp>
          <p:nvSpPr>
            <p:cNvPr id="65" name="Google Shape;65;p14"/>
            <p:cNvSpPr/>
            <p:nvPr/>
          </p:nvSpPr>
          <p:spPr>
            <a:xfrm>
              <a:off x="5846625" y="-7400"/>
              <a:ext cx="3297300" cy="4440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0" y="-7400"/>
              <a:ext cx="5846700" cy="44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475509" y="435709"/>
            <a:ext cx="431100" cy="431100"/>
            <a:chOff x="475509" y="435709"/>
            <a:chExt cx="431100" cy="431100"/>
          </a:xfrm>
        </p:grpSpPr>
        <p:sp>
          <p:nvSpPr>
            <p:cNvPr id="68" name="Google Shape;68;p14"/>
            <p:cNvSpPr/>
            <p:nvPr/>
          </p:nvSpPr>
          <p:spPr>
            <a:xfrm>
              <a:off x="475509" y="435709"/>
              <a:ext cx="431100" cy="431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00"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69" name="Google Shape;69;p14" title="ícono de actividad en clase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9150" y="499350"/>
              <a:ext cx="303800" cy="303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14"/>
          <p:cNvSpPr/>
          <p:nvPr/>
        </p:nvSpPr>
        <p:spPr>
          <a:xfrm>
            <a:off x="485050" y="3961700"/>
            <a:ext cx="8183700" cy="531000"/>
          </a:xfrm>
          <a:prstGeom prst="rect">
            <a:avLst/>
          </a:prstGeom>
          <a:solidFill>
            <a:srgbClr val="F0F7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682846" y="3937900"/>
            <a:ext cx="611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Recuerda que esta actividad se repasará en la clase en vivo.</a:t>
            </a:r>
            <a:endParaRPr sz="12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475500" y="1694775"/>
            <a:ext cx="7869000" cy="1232700"/>
          </a:xfrm>
          <a:prstGeom prst="rect">
            <a:avLst/>
          </a:prstGeom>
          <a:solidFill>
            <a:srgbClr val="F0F7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533975" y="1791900"/>
            <a:ext cx="74139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Desafío 13</a:t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Pensando en tu entrega final, elige alguna de tus clases del modelo que tengas y agrégale un atributo imagen, trata de hacer un alta de esa imagen que se vea reflejada en la BD.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900300" y="455050"/>
            <a:ext cx="3000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MICRODESAFÍO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15"/>
          <p:cNvGrpSpPr/>
          <p:nvPr/>
        </p:nvGrpSpPr>
        <p:grpSpPr>
          <a:xfrm>
            <a:off x="0" y="-7400"/>
            <a:ext cx="9143925" cy="44400"/>
            <a:chOff x="0" y="-7400"/>
            <a:chExt cx="9143925" cy="44400"/>
          </a:xfrm>
        </p:grpSpPr>
        <p:sp>
          <p:nvSpPr>
            <p:cNvPr id="81" name="Google Shape;81;p15"/>
            <p:cNvSpPr/>
            <p:nvPr/>
          </p:nvSpPr>
          <p:spPr>
            <a:xfrm>
              <a:off x="5846625" y="-7400"/>
              <a:ext cx="3297300" cy="4440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0" y="-7400"/>
              <a:ext cx="5846700" cy="44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83" name="Google Shape;83;p15"/>
          <p:cNvGrpSpPr/>
          <p:nvPr/>
        </p:nvGrpSpPr>
        <p:grpSpPr>
          <a:xfrm>
            <a:off x="475509" y="435709"/>
            <a:ext cx="431100" cy="431100"/>
            <a:chOff x="475509" y="435709"/>
            <a:chExt cx="431100" cy="431100"/>
          </a:xfrm>
        </p:grpSpPr>
        <p:sp>
          <p:nvSpPr>
            <p:cNvPr id="84" name="Google Shape;84;p15"/>
            <p:cNvSpPr/>
            <p:nvPr/>
          </p:nvSpPr>
          <p:spPr>
            <a:xfrm>
              <a:off x="475509" y="435709"/>
              <a:ext cx="431100" cy="431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t/>
              </a:r>
              <a:endParaRPr b="0" i="0" sz="230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85" name="Google Shape;85;p15" title="ícono de actividad en clase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39150" y="499350"/>
              <a:ext cx="303800" cy="303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15"/>
          <p:cNvSpPr txBox="1"/>
          <p:nvPr/>
        </p:nvSpPr>
        <p:spPr>
          <a:xfrm>
            <a:off x="475500" y="1079650"/>
            <a:ext cx="5235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Agrega una imagen</a:t>
            </a:r>
            <a:endParaRPr b="1" i="0" sz="25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533" y="0"/>
            <a:ext cx="9262536" cy="521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d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9DF4E2"/>
      </a:accent1>
      <a:accent2>
        <a:srgbClr val="212121"/>
      </a:accent2>
      <a:accent3>
        <a:srgbClr val="78909C"/>
      </a:accent3>
      <a:accent4>
        <a:srgbClr val="EA90FF"/>
      </a:accent4>
      <a:accent5>
        <a:srgbClr val="83AEFB"/>
      </a:accent5>
      <a:accent6>
        <a:srgbClr val="EAFF6A"/>
      </a:accent6>
      <a:hlink>
        <a:srgbClr val="83AE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