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Helvetica Neue"/>
      <p:regular r:id="rId56"/>
      <p:bold r:id="rId57"/>
      <p:italic r:id="rId58"/>
      <p:boldItalic r:id="rId59"/>
    </p:embeddedFont>
    <p:embeddedFont>
      <p:font typeface="Helvetica Neue Light"/>
      <p:regular r:id="rId60"/>
      <p:bold r:id="rId61"/>
      <p:italic r:id="rId62"/>
      <p:boldItalic r:id="rId63"/>
    </p:embeddedFont>
    <p:embeddedFont>
      <p:font typeface="DM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5">
          <p15:clr>
            <a:srgbClr val="A4A3A4"/>
          </p15:clr>
        </p15:guide>
        <p15:guide id="2" pos="5460">
          <p15:clr>
            <a:srgbClr val="A4A3A4"/>
          </p15:clr>
        </p15:guide>
        <p15:guide id="3" pos="300">
          <p15:clr>
            <a:srgbClr val="9AA0A6"/>
          </p15:clr>
        </p15:guide>
        <p15:guide id="4" orient="horz" pos="32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5" orient="horz"/>
        <p:guide pos="5460"/>
        <p:guide pos="300"/>
        <p:guide pos="324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HelveticaNeueLight-italic.fntdata"/><Relationship Id="rId61" Type="http://schemas.openxmlformats.org/officeDocument/2006/relationships/font" Target="fonts/HelveticaNeueLight-bold.fntdata"/><Relationship Id="rId20" Type="http://schemas.openxmlformats.org/officeDocument/2006/relationships/slide" Target="slides/slide15.xml"/><Relationship Id="rId64" Type="http://schemas.openxmlformats.org/officeDocument/2006/relationships/font" Target="fonts/DMSans-regular.fntdata"/><Relationship Id="rId63" Type="http://schemas.openxmlformats.org/officeDocument/2006/relationships/font" Target="fonts/HelveticaNeueLight-boldItalic.fntdata"/><Relationship Id="rId22" Type="http://schemas.openxmlformats.org/officeDocument/2006/relationships/slide" Target="slides/slide17.xml"/><Relationship Id="rId66" Type="http://schemas.openxmlformats.org/officeDocument/2006/relationships/font" Target="fonts/DMSans-italic.fntdata"/><Relationship Id="rId21" Type="http://schemas.openxmlformats.org/officeDocument/2006/relationships/slide" Target="slides/slide16.xml"/><Relationship Id="rId65" Type="http://schemas.openxmlformats.org/officeDocument/2006/relationships/font" Target="fonts/DMSans-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DMSans-boldItalic.fntdata"/><Relationship Id="rId60" Type="http://schemas.openxmlformats.org/officeDocument/2006/relationships/font" Target="fonts/HelveticaNeueLight-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HelveticaNeue-bold.fntdata"/><Relationship Id="rId12" Type="http://schemas.openxmlformats.org/officeDocument/2006/relationships/slide" Target="slides/slide7.xml"/><Relationship Id="rId56" Type="http://schemas.openxmlformats.org/officeDocument/2006/relationships/font" Target="fonts/HelveticaNeue-regular.fntdata"/><Relationship Id="rId15" Type="http://schemas.openxmlformats.org/officeDocument/2006/relationships/slide" Target="slides/slide10.xml"/><Relationship Id="rId59" Type="http://schemas.openxmlformats.org/officeDocument/2006/relationships/font" Target="fonts/HelveticaNeue-boldItalic.fntdata"/><Relationship Id="rId14" Type="http://schemas.openxmlformats.org/officeDocument/2006/relationships/slide" Target="slides/slide9.xml"/><Relationship Id="rId58" Type="http://schemas.openxmlformats.org/officeDocument/2006/relationships/font" Target="fonts/HelveticaNeue-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13c9d1b815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13c9d1b815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19a1cab3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19a1cab3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highlight>
                  <a:srgbClr val="EAFF6A"/>
                </a:highlight>
                <a:latin typeface="DM Sans"/>
                <a:ea typeface="DM Sans"/>
                <a:cs typeface="DM Sans"/>
                <a:sym typeface="DM Sans"/>
              </a:rPr>
              <a:t>Para profes/tutores</a:t>
            </a:r>
            <a:r>
              <a:rPr lang="es">
                <a:solidFill>
                  <a:schemeClr val="dk1"/>
                </a:solidFill>
                <a:latin typeface="DM Sans"/>
                <a:ea typeface="DM Sans"/>
                <a:cs typeface="DM Sans"/>
                <a:sym typeface="DM Sans"/>
              </a:rPr>
              <a:t>: Buscamos que esto sea un repaso breve donde solo se nombren los temas más relevantes de cada video, para que siempre el foco de la clase esté puesto en la práctica. A medida que vayan desarrollando los ejercicios, pueden retomar contenido del video para darle marco teórico.</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19a1cab3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19a1cab3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highlight>
                  <a:srgbClr val="EAFF6A"/>
                </a:highlight>
                <a:latin typeface="DM Sans"/>
                <a:ea typeface="DM Sans"/>
                <a:cs typeface="DM Sans"/>
                <a:sym typeface="DM Sans"/>
              </a:rPr>
              <a:t>Para profes/tutores</a:t>
            </a:r>
            <a:r>
              <a:rPr lang="es">
                <a:solidFill>
                  <a:schemeClr val="dk1"/>
                </a:solidFill>
                <a:latin typeface="DM Sans"/>
                <a:ea typeface="DM Sans"/>
                <a:cs typeface="DM Sans"/>
                <a:sym typeface="DM Sans"/>
              </a:rPr>
              <a:t>: Buscamos que esto sea un repaso breve donde solo se nombren los temas más relevantes de cada video, para que siempre el foco de la clase esté puesto en la práctica. A medida que vayan desarrollando los ejercicios, pueden retomar contenido del video para darle marco teórico.</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b561f10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b561f10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19a1cab3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19a1cab3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highlight>
                  <a:srgbClr val="EA90FF"/>
                </a:highlight>
                <a:latin typeface="DM Sans"/>
                <a:ea typeface="DM Sans"/>
                <a:cs typeface="DM Sans"/>
                <a:sym typeface="DM Sans"/>
              </a:rPr>
              <a:t>(Probar si se puede hacer con Kahoot y de lo contrario que hagan preguntas activando micrófono o por chat).</a:t>
            </a:r>
            <a:endParaRPr>
              <a:highlight>
                <a:srgbClr val="EA90FF"/>
              </a:highlight>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19a1cab3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19a1cab3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highlight>
                  <a:srgbClr val="DEFC52"/>
                </a:highlight>
                <a:latin typeface="DM Sans"/>
                <a:ea typeface="DM Sans"/>
                <a:cs typeface="DM Sans"/>
                <a:sym typeface="DM Sans"/>
              </a:rPr>
              <a:t>(OPCIÓN DASH)</a:t>
            </a:r>
            <a:endParaRPr>
              <a:highlight>
                <a:srgbClr val="DEFC52"/>
              </a:highlight>
              <a:latin typeface="DM Sans"/>
              <a:ea typeface="DM Sans"/>
              <a:cs typeface="DM Sans"/>
              <a:sym typeface="DM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19a1cab3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19a1cab3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9DF4E2"/>
              </a:buClr>
              <a:buSzPts val="1000"/>
              <a:buFont typeface="DM Sans"/>
              <a:buChar char="✓"/>
            </a:pPr>
            <a:r>
              <a:t/>
            </a:r>
            <a:endParaRPr sz="1000">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19a1cab3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19a1cab3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2679ca8a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2679ca8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e19a1cab3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e19a1cab3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b841592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3b841592b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1635c457e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1635c457e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b841592b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3b841592be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b841592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3b841592b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b841592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3b841592b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786299dc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786299d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 </a:t>
            </a:r>
            <a:r>
              <a:rPr lang="es">
                <a:solidFill>
                  <a:schemeClr val="dk1"/>
                </a:solidFill>
                <a:highlight>
                  <a:srgbClr val="EA90FF"/>
                </a:highlight>
                <a:latin typeface="DM Sans"/>
                <a:ea typeface="DM Sans"/>
                <a:cs typeface="DM Sans"/>
                <a:sym typeface="DM Sans"/>
              </a:rPr>
              <a:t>Profe/tutor</a:t>
            </a:r>
            <a:r>
              <a:rPr lang="es">
                <a:solidFill>
                  <a:schemeClr val="dk1"/>
                </a:solidFill>
                <a:latin typeface="DM Sans"/>
                <a:ea typeface="DM Sans"/>
                <a:cs typeface="DM Sans"/>
                <a:sym typeface="DM Sans"/>
              </a:rPr>
              <a:t>: La duración que se sugiere para que los</a:t>
            </a:r>
            <a:r>
              <a:rPr b="1" lang="es">
                <a:solidFill>
                  <a:schemeClr val="dk1"/>
                </a:solidFill>
                <a:latin typeface="DM Sans"/>
                <a:ea typeface="DM Sans"/>
                <a:cs typeface="DM Sans"/>
                <a:sym typeface="DM Sans"/>
              </a:rPr>
              <a:t> estudiantes realicen la actividad</a:t>
            </a:r>
            <a:r>
              <a:rPr lang="es">
                <a:solidFill>
                  <a:schemeClr val="dk1"/>
                </a:solidFill>
                <a:latin typeface="DM Sans"/>
                <a:ea typeface="DM Sans"/>
                <a:cs typeface="DM Sans"/>
                <a:sym typeface="DM Sans"/>
              </a:rPr>
              <a:t> es de 10 minutos. A ellos se le suman </a:t>
            </a:r>
            <a:r>
              <a:rPr lang="es" u="sng">
                <a:solidFill>
                  <a:schemeClr val="dk1"/>
                </a:solidFill>
                <a:latin typeface="DM Sans"/>
                <a:ea typeface="DM Sans"/>
                <a:cs typeface="DM Sans"/>
                <a:sym typeface="DM Sans"/>
              </a:rPr>
              <a:t>5</a:t>
            </a:r>
            <a:r>
              <a:rPr lang="es" u="sng">
                <a:solidFill>
                  <a:schemeClr val="dk1"/>
                </a:solidFill>
                <a:latin typeface="DM Sans"/>
                <a:ea typeface="DM Sans"/>
                <a:cs typeface="DM Sans"/>
                <a:sym typeface="DM Sans"/>
              </a:rPr>
              <a:t> </a:t>
            </a:r>
            <a:r>
              <a:rPr lang="es">
                <a:solidFill>
                  <a:schemeClr val="dk1"/>
                </a:solidFill>
                <a:latin typeface="DM Sans"/>
                <a:ea typeface="DM Sans"/>
                <a:cs typeface="DM Sans"/>
                <a:sym typeface="DM Sans"/>
              </a:rPr>
              <a:t>de </a:t>
            </a:r>
            <a:r>
              <a:rPr b="1" lang="es">
                <a:solidFill>
                  <a:schemeClr val="dk1"/>
                </a:solidFill>
                <a:latin typeface="DM Sans"/>
                <a:ea typeface="DM Sans"/>
                <a:cs typeface="DM Sans"/>
                <a:sym typeface="DM Sans"/>
              </a:rPr>
              <a:t>puesta en común</a:t>
            </a:r>
            <a:r>
              <a:rPr lang="es">
                <a:solidFill>
                  <a:schemeClr val="dk1"/>
                </a:solidFill>
                <a:latin typeface="DM Sans"/>
                <a:ea typeface="DM Sans"/>
                <a:cs typeface="DM Sans"/>
                <a:sym typeface="DM Sans"/>
              </a:rPr>
              <a:t>. Por ello, el total dedicado a la actividad completa será de aproximadamente X</a:t>
            </a:r>
            <a:r>
              <a:rPr b="1" lang="es" u="sng">
                <a:solidFill>
                  <a:schemeClr val="dk1"/>
                </a:solidFill>
                <a:latin typeface="DM Sans"/>
                <a:ea typeface="DM Sans"/>
                <a:cs typeface="DM Sans"/>
                <a:sym typeface="DM Sans"/>
              </a:rPr>
              <a:t> minutos.</a:t>
            </a:r>
            <a:endParaRPr>
              <a:latin typeface="DM Sans"/>
              <a:ea typeface="DM Sans"/>
              <a:cs typeface="DM Sans"/>
              <a:sym typeface="DM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3786299dc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3786299dc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786299dc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3786299dc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19a1cab3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e19a1cab3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3b841592b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3b841592b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3b841592b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3b841592be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b841592b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3b841592be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5a413f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5a413f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3b841592be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23b841592be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3786299dc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3786299dc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highlight>
                  <a:srgbClr val="EA90FF"/>
                </a:highlight>
                <a:latin typeface="DM Sans"/>
                <a:ea typeface="DM Sans"/>
                <a:cs typeface="DM Sans"/>
                <a:sym typeface="DM Sans"/>
              </a:rPr>
              <a:t>Profe/tutor</a:t>
            </a:r>
            <a:r>
              <a:rPr lang="es">
                <a:solidFill>
                  <a:schemeClr val="dk1"/>
                </a:solidFill>
                <a:latin typeface="DM Sans"/>
                <a:ea typeface="DM Sans"/>
                <a:cs typeface="DM Sans"/>
                <a:sym typeface="DM Sans"/>
              </a:rPr>
              <a:t>: La duración que se sugiere para que los</a:t>
            </a:r>
            <a:r>
              <a:rPr b="1" lang="es">
                <a:solidFill>
                  <a:schemeClr val="dk1"/>
                </a:solidFill>
                <a:latin typeface="DM Sans"/>
                <a:ea typeface="DM Sans"/>
                <a:cs typeface="DM Sans"/>
                <a:sym typeface="DM Sans"/>
              </a:rPr>
              <a:t> estudiantes realicen la actividad</a:t>
            </a:r>
            <a:r>
              <a:rPr lang="es">
                <a:solidFill>
                  <a:schemeClr val="dk1"/>
                </a:solidFill>
                <a:latin typeface="DM Sans"/>
                <a:ea typeface="DM Sans"/>
                <a:cs typeface="DM Sans"/>
                <a:sym typeface="DM Sans"/>
              </a:rPr>
              <a:t> es de 10 minutos. A ellos se le suman </a:t>
            </a:r>
            <a:r>
              <a:rPr lang="es" u="sng">
                <a:solidFill>
                  <a:schemeClr val="dk1"/>
                </a:solidFill>
                <a:latin typeface="DM Sans"/>
                <a:ea typeface="DM Sans"/>
                <a:cs typeface="DM Sans"/>
                <a:sym typeface="DM Sans"/>
              </a:rPr>
              <a:t>5</a:t>
            </a:r>
            <a:r>
              <a:rPr lang="es" u="sng">
                <a:solidFill>
                  <a:schemeClr val="dk1"/>
                </a:solidFill>
                <a:latin typeface="DM Sans"/>
                <a:ea typeface="DM Sans"/>
                <a:cs typeface="DM Sans"/>
                <a:sym typeface="DM Sans"/>
              </a:rPr>
              <a:t> </a:t>
            </a:r>
            <a:r>
              <a:rPr lang="es">
                <a:solidFill>
                  <a:schemeClr val="dk1"/>
                </a:solidFill>
                <a:latin typeface="DM Sans"/>
                <a:ea typeface="DM Sans"/>
                <a:cs typeface="DM Sans"/>
                <a:sym typeface="DM Sans"/>
              </a:rPr>
              <a:t>de </a:t>
            </a:r>
            <a:r>
              <a:rPr b="1" lang="es">
                <a:solidFill>
                  <a:schemeClr val="dk1"/>
                </a:solidFill>
                <a:latin typeface="DM Sans"/>
                <a:ea typeface="DM Sans"/>
                <a:cs typeface="DM Sans"/>
                <a:sym typeface="DM Sans"/>
              </a:rPr>
              <a:t>puesta en común</a:t>
            </a:r>
            <a:r>
              <a:rPr lang="es">
                <a:solidFill>
                  <a:schemeClr val="dk1"/>
                </a:solidFill>
                <a:latin typeface="DM Sans"/>
                <a:ea typeface="DM Sans"/>
                <a:cs typeface="DM Sans"/>
                <a:sym typeface="DM Sans"/>
              </a:rPr>
              <a:t>. Por ello, el total dedicado a la actividad completa será de aproximadamente 15</a:t>
            </a:r>
            <a:r>
              <a:rPr b="1" lang="es" u="sng">
                <a:solidFill>
                  <a:schemeClr val="dk1"/>
                </a:solidFill>
                <a:latin typeface="DM Sans"/>
                <a:ea typeface="DM Sans"/>
                <a:cs typeface="DM Sans"/>
                <a:sym typeface="DM Sans"/>
              </a:rPr>
              <a:t> minutos.</a:t>
            </a:r>
            <a:endParaRPr>
              <a:latin typeface="DM Sans"/>
              <a:ea typeface="DM Sans"/>
              <a:cs typeface="DM Sans"/>
              <a:sym typeface="DM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3786299dc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3786299dc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3786299dc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3786299dc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e2679ca8a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e2679ca8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highlight>
                  <a:srgbClr val="EA90FF"/>
                </a:highlight>
                <a:latin typeface="DM Sans"/>
                <a:ea typeface="DM Sans"/>
                <a:cs typeface="DM Sans"/>
                <a:sym typeface="DM Sans"/>
              </a:rPr>
              <a:t>Profe/tutor</a:t>
            </a:r>
            <a:r>
              <a:rPr lang="es">
                <a:solidFill>
                  <a:schemeClr val="dk1"/>
                </a:solidFill>
                <a:latin typeface="DM Sans"/>
                <a:ea typeface="DM Sans"/>
                <a:cs typeface="DM Sans"/>
                <a:sym typeface="DM Sans"/>
              </a:rPr>
              <a:t>: La duración que se sugiere para que los</a:t>
            </a:r>
            <a:r>
              <a:rPr b="1" lang="es">
                <a:solidFill>
                  <a:schemeClr val="dk1"/>
                </a:solidFill>
                <a:latin typeface="DM Sans"/>
                <a:ea typeface="DM Sans"/>
                <a:cs typeface="DM Sans"/>
                <a:sym typeface="DM Sans"/>
              </a:rPr>
              <a:t> estudiantes realicen la actividad</a:t>
            </a:r>
            <a:r>
              <a:rPr lang="es">
                <a:solidFill>
                  <a:schemeClr val="dk1"/>
                </a:solidFill>
                <a:latin typeface="DM Sans"/>
                <a:ea typeface="DM Sans"/>
                <a:cs typeface="DM Sans"/>
                <a:sym typeface="DM Sans"/>
              </a:rPr>
              <a:t> es de 15 minutos. A ellos se le suman </a:t>
            </a:r>
            <a:r>
              <a:rPr lang="es" u="sng">
                <a:solidFill>
                  <a:schemeClr val="dk1"/>
                </a:solidFill>
                <a:latin typeface="DM Sans"/>
                <a:ea typeface="DM Sans"/>
                <a:cs typeface="DM Sans"/>
                <a:sym typeface="DM Sans"/>
              </a:rPr>
              <a:t>5</a:t>
            </a:r>
            <a:r>
              <a:rPr lang="es" u="sng">
                <a:solidFill>
                  <a:schemeClr val="dk1"/>
                </a:solidFill>
                <a:latin typeface="DM Sans"/>
                <a:ea typeface="DM Sans"/>
                <a:cs typeface="DM Sans"/>
                <a:sym typeface="DM Sans"/>
              </a:rPr>
              <a:t> </a:t>
            </a:r>
            <a:r>
              <a:rPr lang="es">
                <a:solidFill>
                  <a:schemeClr val="dk1"/>
                </a:solidFill>
                <a:latin typeface="DM Sans"/>
                <a:ea typeface="DM Sans"/>
                <a:cs typeface="DM Sans"/>
                <a:sym typeface="DM Sans"/>
              </a:rPr>
              <a:t>de </a:t>
            </a:r>
            <a:r>
              <a:rPr b="1" lang="es">
                <a:solidFill>
                  <a:schemeClr val="dk1"/>
                </a:solidFill>
                <a:latin typeface="DM Sans"/>
                <a:ea typeface="DM Sans"/>
                <a:cs typeface="DM Sans"/>
                <a:sym typeface="DM Sans"/>
              </a:rPr>
              <a:t>puesta en común</a:t>
            </a:r>
            <a:r>
              <a:rPr lang="es">
                <a:solidFill>
                  <a:schemeClr val="dk1"/>
                </a:solidFill>
                <a:latin typeface="DM Sans"/>
                <a:ea typeface="DM Sans"/>
                <a:cs typeface="DM Sans"/>
                <a:sym typeface="DM Sans"/>
              </a:rPr>
              <a:t>. Por ello, el total dedicado a la actividad completa será de aproximadamente 20</a:t>
            </a:r>
            <a:r>
              <a:rPr b="1" lang="es" u="sng">
                <a:solidFill>
                  <a:schemeClr val="dk1"/>
                </a:solidFill>
                <a:latin typeface="DM Sans"/>
                <a:ea typeface="DM Sans"/>
                <a:cs typeface="DM Sans"/>
                <a:sym typeface="DM Sans"/>
              </a:rPr>
              <a:t> minutos.</a:t>
            </a:r>
            <a:endParaRPr>
              <a:latin typeface="DM Sans"/>
              <a:ea typeface="DM Sans"/>
              <a:cs typeface="DM Sans"/>
              <a:sym typeface="DM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e2679ca8a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e2679ca8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e2679ca8a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e2679ca8a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4a456c16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4a456c16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3b841592be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23b841592be_1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3ad191e9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3ad191e9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highlight>
                  <a:srgbClr val="EA90FF"/>
                </a:highlight>
                <a:latin typeface="DM Sans"/>
                <a:ea typeface="DM Sans"/>
                <a:cs typeface="DM Sans"/>
                <a:sym typeface="DM Sans"/>
              </a:rPr>
              <a:t>(Probar si se puede hacer con Kahoot y de lo contrario que hagan preguntas activando micrófono o por chat).</a:t>
            </a:r>
            <a:endParaRPr>
              <a:highlight>
                <a:srgbClr val="EA90FF"/>
              </a:highlight>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19a1caf7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e19a1caf7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3b841592b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3b841592b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highlight>
                  <a:schemeClr val="accent4"/>
                </a:highlight>
              </a:rPr>
              <a:t>Opción DASH (ACTUALIZAR LAS OTRAS SLIDES)</a:t>
            </a:r>
            <a:endParaRPr>
              <a:highlight>
                <a:schemeClr val="accent4"/>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256931791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256931791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256931791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25693179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256931791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256931791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highlight>
                  <a:srgbClr val="EA90FF"/>
                </a:highlight>
                <a:latin typeface="DM Sans"/>
                <a:ea typeface="DM Sans"/>
                <a:cs typeface="DM Sans"/>
                <a:sym typeface="DM Sans"/>
              </a:rPr>
              <a:t>Para profes/tutores: </a:t>
            </a:r>
            <a:r>
              <a:rPr lang="es">
                <a:highlight>
                  <a:schemeClr val="lt1"/>
                </a:highlight>
                <a:latin typeface="DM Sans"/>
                <a:ea typeface="DM Sans"/>
                <a:cs typeface="DM Sans"/>
                <a:sym typeface="DM Sans"/>
              </a:rPr>
              <a:t>les sugerimos aprovechar este espacio para orientar la construcción de la pre-entrega 3 teniendo como horizonte el PF, para que luego les resulte más simple finalizarlo.</a:t>
            </a:r>
            <a:endParaRPr>
              <a:highlight>
                <a:schemeClr val="lt1"/>
              </a:highlight>
              <a:latin typeface="DM Sans"/>
              <a:ea typeface="DM Sans"/>
              <a:cs typeface="DM Sans"/>
              <a:sym typeface="DM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3bbc910f2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3bbc910f2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3786299dc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3786299dc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para cuando hay una entrega prevista para la siguiente clase</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2cc883c9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2cc883c9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para cuando hay una entrega prevista para la siguiente clase</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3bbc910f2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3bbc910f2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3bbc910f2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3bbc910f2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1635c457e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1635c457e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e19a1cab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e19a1cab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Se sugiere utilizar esta slide en el comienzo de la clase para que abran la aplicación a utilizar previo a las actividades.</a:t>
            </a:r>
            <a:endParaRPr>
              <a:latin typeface="DM Sans"/>
              <a:ea typeface="DM Sans"/>
              <a:cs typeface="DM Sans"/>
              <a:sym typeface="DM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3bbc910f2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3bbc910f2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Esta diapo se usa al finalizar </a:t>
            </a:r>
            <a:r>
              <a:rPr lang="es" u="sng">
                <a:solidFill>
                  <a:schemeClr val="dk1"/>
                </a:solidFill>
                <a:latin typeface="DM Sans"/>
                <a:ea typeface="DM Sans"/>
                <a:cs typeface="DM Sans"/>
                <a:sym typeface="DM Sans"/>
              </a:rPr>
              <a:t>todo el curso</a:t>
            </a:r>
            <a:r>
              <a:rPr lang="es">
                <a:solidFill>
                  <a:schemeClr val="dk1"/>
                </a:solidFill>
                <a:latin typeface="DM Sans"/>
                <a:ea typeface="DM Sans"/>
                <a:cs typeface="DM Sans"/>
                <a:sym typeface="DM Sans"/>
              </a:rPr>
              <a:t>. Antes no.</a:t>
            </a:r>
            <a:endParaRPr>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ba394408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ba394408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En metodología Flex este mapa es OPCIONAL</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Se puede usar para dar cuenta de los conceptos abordados en la semana.</a:t>
            </a:r>
            <a:r>
              <a:rPr lang="es">
                <a:solidFill>
                  <a:schemeClr val="dk1"/>
                </a:solidFill>
                <a:latin typeface="DM Sans"/>
                <a:ea typeface="DM Sans"/>
                <a:cs typeface="DM Sans"/>
                <a:sym typeface="DM Sans"/>
              </a:rPr>
              <a:t> La información de este slide es de relleno.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a:solidFill>
                  <a:schemeClr val="dk1"/>
                </a:solidFill>
                <a:latin typeface="DM Sans"/>
                <a:ea typeface="DM Sans"/>
                <a:cs typeface="DM Sans"/>
                <a:sym typeface="DM Sans"/>
              </a:rPr>
              <a:t>Recurso: </a:t>
            </a:r>
            <a:r>
              <a:rPr b="1" lang="es">
                <a:solidFill>
                  <a:schemeClr val="dk1"/>
                </a:solidFill>
                <a:highlight>
                  <a:srgbClr val="EAFF6A"/>
                </a:highlight>
                <a:latin typeface="DM Sans"/>
                <a:ea typeface="DM Sans"/>
                <a:cs typeface="DM Sans"/>
                <a:sym typeface="DM Sans"/>
              </a:rPr>
              <a:t>Mapa de conceptos sistémico</a:t>
            </a:r>
            <a:endParaRPr b="1">
              <a:solidFill>
                <a:schemeClr val="dk1"/>
              </a:solidFill>
              <a:highlight>
                <a:srgbClr val="EAFF6A"/>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Muestra rápidamente los contenidos de la clase y cómo se relacionan. Ayuda a los estudiantes a evitar “perderse” durante la clase, al avanzar en un sentido lineal una diapositiva tras otra.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a:solidFill>
                  <a:schemeClr val="dk1"/>
                </a:solidFill>
                <a:latin typeface="DM Sans"/>
                <a:ea typeface="DM Sans"/>
                <a:cs typeface="DM Sans"/>
                <a:sym typeface="DM Sans"/>
              </a:rPr>
              <a:t>Sugerencia</a:t>
            </a:r>
            <a:r>
              <a:rPr lang="es">
                <a:solidFill>
                  <a:schemeClr val="dk1"/>
                </a:solidFill>
                <a:latin typeface="DM Sans"/>
                <a:ea typeface="DM Sans"/>
                <a:cs typeface="DM Sans"/>
                <a:sym typeface="DM Sans"/>
              </a:rPr>
              <a:t>: </a:t>
            </a:r>
            <a:br>
              <a:rPr lang="es">
                <a:solidFill>
                  <a:schemeClr val="dk1"/>
                </a:solidFill>
                <a:latin typeface="DM Sans"/>
                <a:ea typeface="DM Sans"/>
                <a:cs typeface="DM Sans"/>
                <a:sym typeface="DM Sans"/>
              </a:rPr>
            </a:br>
            <a:r>
              <a:rPr lang="es">
                <a:solidFill>
                  <a:schemeClr val="dk1"/>
                </a:solidFill>
                <a:latin typeface="DM Sans"/>
                <a:ea typeface="DM Sans"/>
                <a:cs typeface="DM Sans"/>
                <a:sym typeface="DM Sans"/>
              </a:rPr>
              <a:t>-También se pueden mostrar con un menor énfasis o colores apagados, aquellos contenidos de clases anteriores y que se vinculen con la actual. </a:t>
            </a:r>
            <a:endParaRPr>
              <a:solidFill>
                <a:schemeClr val="dk1"/>
              </a:solidFill>
              <a:latin typeface="DM Sans"/>
              <a:ea typeface="DM Sans"/>
              <a:cs typeface="DM Sans"/>
              <a:sym typeface="DM Sans"/>
            </a:endParaRPr>
          </a:p>
          <a:p>
            <a:pPr indent="0" lvl="0" marL="0" rtl="0" algn="l">
              <a:spcBef>
                <a:spcPts val="0"/>
              </a:spcBef>
              <a:spcAft>
                <a:spcPts val="0"/>
              </a:spcAft>
              <a:buNone/>
            </a:pPr>
            <a:r>
              <a:rPr lang="es">
                <a:solidFill>
                  <a:schemeClr val="dk1"/>
                </a:solidFill>
                <a:latin typeface="DM Sans"/>
                <a:ea typeface="DM Sans"/>
                <a:cs typeface="DM Sans"/>
                <a:sym typeface="DM Sans"/>
              </a:rPr>
              <a:t>-Resaltar con color los temas que se abordan en la clase.</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a:p>
            <a:pPr indent="0" lvl="0" marL="0" rtl="0" algn="l">
              <a:spcBef>
                <a:spcPts val="0"/>
              </a:spcBef>
              <a:spcAft>
                <a:spcPts val="0"/>
              </a:spcAft>
              <a:buNone/>
            </a:pPr>
            <a:r>
              <a:rPr lang="es">
                <a:solidFill>
                  <a:schemeClr val="dk1"/>
                </a:solidFill>
                <a:latin typeface="DM Sans"/>
                <a:ea typeface="DM Sans"/>
                <a:cs typeface="DM Sans"/>
                <a:sym typeface="DM Sans"/>
              </a:rPr>
              <a:t>Colores</a:t>
            </a:r>
            <a:endParaRPr>
              <a:solidFill>
                <a:schemeClr val="dk1"/>
              </a:solidFill>
              <a:latin typeface="DM Sans"/>
              <a:ea typeface="DM Sans"/>
              <a:cs typeface="DM Sans"/>
              <a:sym typeface="DM Sans"/>
            </a:endParaRPr>
          </a:p>
          <a:p>
            <a:pPr indent="0" lvl="0" marL="0" rtl="0" algn="l">
              <a:spcBef>
                <a:spcPts val="0"/>
              </a:spcBef>
              <a:spcAft>
                <a:spcPts val="0"/>
              </a:spcAft>
              <a:buNone/>
            </a:pPr>
            <a:r>
              <a:rPr lang="es">
                <a:solidFill>
                  <a:schemeClr val="dk1"/>
                </a:solidFill>
                <a:latin typeface="DM Sans"/>
                <a:ea typeface="DM Sans"/>
                <a:cs typeface="DM Sans"/>
                <a:sym typeface="DM Sans"/>
              </a:rPr>
              <a:t>Categorías principales: Pleno en #27282d con texto en blanco.</a:t>
            </a:r>
            <a:endParaRPr>
              <a:solidFill>
                <a:schemeClr val="dk1"/>
              </a:solidFill>
              <a:latin typeface="DM Sans"/>
              <a:ea typeface="DM Sans"/>
              <a:cs typeface="DM Sans"/>
              <a:sym typeface="DM Sans"/>
            </a:endParaRPr>
          </a:p>
          <a:p>
            <a:pPr indent="0" lvl="0" marL="0" rtl="0" algn="l">
              <a:spcBef>
                <a:spcPts val="0"/>
              </a:spcBef>
              <a:spcAft>
                <a:spcPts val="0"/>
              </a:spcAft>
              <a:buNone/>
            </a:pPr>
            <a:r>
              <a:rPr lang="es">
                <a:solidFill>
                  <a:schemeClr val="dk1"/>
                </a:solidFill>
                <a:latin typeface="DM Sans"/>
                <a:ea typeface="DM Sans"/>
                <a:cs typeface="DM Sans"/>
                <a:sym typeface="DM Sans"/>
              </a:rPr>
              <a:t>Categorías secundarias (o a destacar): Pleno en #393b43 con texto en blanco.</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Categorías terciarias: Borde en #393b43 con texto en #222222.</a:t>
            </a:r>
            <a:endParaRPr>
              <a:solidFill>
                <a:schemeClr val="dk1"/>
              </a:solidFill>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19a1caf7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19a1caf7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ba3944084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ba3944084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latin typeface="DM Sans"/>
                <a:ea typeface="DM Sans"/>
                <a:cs typeface="DM Sans"/>
                <a:sym typeface="DM Sans"/>
              </a:rPr>
              <a:t>Utilizar esta slide para un </a:t>
            </a:r>
            <a:r>
              <a:rPr b="1" lang="es">
                <a:latin typeface="DM Sans"/>
                <a:ea typeface="DM Sans"/>
                <a:cs typeface="DM Sans"/>
                <a:sym typeface="DM Sans"/>
              </a:rPr>
              <a:t>repaso general</a:t>
            </a:r>
            <a:r>
              <a:rPr lang="es">
                <a:latin typeface="DM Sans"/>
                <a:ea typeface="DM Sans"/>
                <a:cs typeface="DM Sans"/>
                <a:sym typeface="DM Sans"/>
              </a:rPr>
              <a:t> sobre temas vistos en el contenido pregrabado.</a:t>
            </a:r>
            <a:endParaRPr b="1">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bbc910f27_2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bbc910f27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highlight>
                  <a:srgbClr val="EAFF6A"/>
                </a:highlight>
                <a:latin typeface="DM Sans"/>
                <a:ea typeface="DM Sans"/>
                <a:cs typeface="DM Sans"/>
                <a:sym typeface="DM Sans"/>
              </a:rPr>
              <a:t>Para profes/tutores</a:t>
            </a:r>
            <a:r>
              <a:rPr lang="es">
                <a:solidFill>
                  <a:schemeClr val="dk1"/>
                </a:solidFill>
                <a:latin typeface="DM Sans"/>
                <a:ea typeface="DM Sans"/>
                <a:cs typeface="DM Sans"/>
                <a:sym typeface="DM Sans"/>
              </a:rPr>
              <a:t>: Buscamos que esto sea un repaso breve donde solo se nombren los temas más relevantes de cada video, para que siempre el foco de la clase esté puesto en la práctica. A medida que vayan desarrollando los ejercicios, pueden retomar contenido del video para darle marco teórico.</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0.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9.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8.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0.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6.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o 1"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Font typeface="DM Sans"/>
              <a:buNone/>
              <a:defRPr b="1" sz="4000">
                <a:latin typeface="DM Sans"/>
                <a:ea typeface="DM Sans"/>
                <a:cs typeface="DM Sans"/>
                <a:sym typeface="DM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5">
  <p:cSld name="SECTION_HEADER_1_1_1_1_1_1_1_1_1_8">
    <p:bg>
      <p:bgPr>
        <a:blipFill>
          <a:blip r:embed="rId2">
            <a:alphaModFix/>
          </a:blip>
          <a:stretch>
            <a:fillRect/>
          </a:stretch>
        </a:blipFill>
      </p:bgPr>
    </p:bg>
    <p:spTree>
      <p:nvGrpSpPr>
        <p:cNvPr id="31" name="Shape 31"/>
        <p:cNvGrpSpPr/>
        <p:nvPr/>
      </p:nvGrpSpPr>
      <p:grpSpPr>
        <a:xfrm>
          <a:off x="0" y="0"/>
          <a:ext cx="0" cy="0"/>
          <a:chOff x="0" y="0"/>
          <a:chExt cx="0" cy="0"/>
        </a:xfrm>
      </p:grpSpPr>
      <p:pic>
        <p:nvPicPr>
          <p:cNvPr id="32" name="Google Shape;32;p11"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1">
  <p:cSld name="SECTION_HEADER_1_2">
    <p:spTree>
      <p:nvGrpSpPr>
        <p:cNvPr id="33" name="Shape 33"/>
        <p:cNvGrpSpPr/>
        <p:nvPr/>
      </p:nvGrpSpPr>
      <p:grpSpPr>
        <a:xfrm>
          <a:off x="0" y="0"/>
          <a:ext cx="0" cy="0"/>
          <a:chOff x="0" y="0"/>
          <a:chExt cx="0" cy="0"/>
        </a:xfrm>
      </p:grpSpPr>
      <p:pic>
        <p:nvPicPr>
          <p:cNvPr id="34" name="Google Shape;34;p12" title="logo coderhouse"/>
          <p:cNvPicPr preferRelativeResize="0"/>
          <p:nvPr/>
        </p:nvPicPr>
        <p:blipFill>
          <a:blip r:embed="rId2">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1">
  <p:cSld name="SECTION_HEADER_1_1_1_1_1_1_1_1_1_3">
    <p:bg>
      <p:bgPr>
        <a:blipFill>
          <a:blip r:embed="rId2">
            <a:alphaModFix/>
          </a:blip>
          <a:stretch>
            <a:fillRect/>
          </a:stretch>
        </a:blipFill>
      </p:bgPr>
    </p:bg>
    <p:spTree>
      <p:nvGrpSpPr>
        <p:cNvPr id="35" name="Shape 35"/>
        <p:cNvGrpSpPr/>
        <p:nvPr/>
      </p:nvGrpSpPr>
      <p:grpSpPr>
        <a:xfrm>
          <a:off x="0" y="0"/>
          <a:ext cx="0" cy="0"/>
          <a:chOff x="0" y="0"/>
          <a:chExt cx="0" cy="0"/>
        </a:xfrm>
      </p:grpSpPr>
      <p:pic>
        <p:nvPicPr>
          <p:cNvPr id="36" name="Google Shape;36;p13" title="logo coderhouse"/>
          <p:cNvPicPr preferRelativeResize="0"/>
          <p:nvPr/>
        </p:nvPicPr>
        <p:blipFill rotWithShape="1">
          <a:blip r:embed="rId3">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4">
  <p:cSld name="SECTION_HEADER_1_1_1_1_1_1_1_1_1_6">
    <p:bg>
      <p:bgPr>
        <a:blipFill>
          <a:blip r:embed="rId2">
            <a:alphaModFix/>
          </a:blip>
          <a:stretch>
            <a:fillRect/>
          </a:stretch>
        </a:blipFill>
      </p:bgPr>
    </p:bg>
    <p:spTree>
      <p:nvGrpSpPr>
        <p:cNvPr id="37" name="Shape 37"/>
        <p:cNvGrpSpPr/>
        <p:nvPr/>
      </p:nvGrpSpPr>
      <p:grpSpPr>
        <a:xfrm>
          <a:off x="0" y="0"/>
          <a:ext cx="0" cy="0"/>
          <a:chOff x="0" y="0"/>
          <a:chExt cx="0" cy="0"/>
        </a:xfrm>
      </p:grpSpPr>
      <p:pic>
        <p:nvPicPr>
          <p:cNvPr id="38" name="Google Shape;38;p14" title="logo coderhouse"/>
          <p:cNvPicPr preferRelativeResize="0"/>
          <p:nvPr/>
        </p:nvPicPr>
        <p:blipFill rotWithShape="1">
          <a:blip r:embed="rId3">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2">
  <p:cSld name="SECTION_HEADER_1_1_1_1_1_1_1_1_1_2">
    <p:bg>
      <p:bgPr>
        <a:blipFill>
          <a:blip r:embed="rId2">
            <a:alphaModFix/>
          </a:blip>
          <a:stretch>
            <a:fillRect/>
          </a:stretch>
        </a:blipFill>
      </p:bgPr>
    </p:bg>
    <p:spTree>
      <p:nvGrpSpPr>
        <p:cNvPr id="39" name="Shape 39"/>
        <p:cNvGrpSpPr/>
        <p:nvPr/>
      </p:nvGrpSpPr>
      <p:grpSpPr>
        <a:xfrm>
          <a:off x="0" y="0"/>
          <a:ext cx="0" cy="0"/>
          <a:chOff x="0" y="0"/>
          <a:chExt cx="0" cy="0"/>
        </a:xfrm>
      </p:grpSpPr>
      <p:pic>
        <p:nvPicPr>
          <p:cNvPr id="40" name="Google Shape;40;p15" title="logo coderhouse"/>
          <p:cNvPicPr preferRelativeResize="0"/>
          <p:nvPr/>
        </p:nvPicPr>
        <p:blipFill rotWithShape="1">
          <a:blip r:embed="rId3">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3"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p:cSld name="SECTION_HEADER_1_1">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id="16" name="Google Shape;16;p4"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7" name="Google Shape;17;p4"/>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1">
  <p:cSld name="SECTION_HEADER_1_1_1">
    <p:bg>
      <p:bgPr>
        <a:blipFill>
          <a:blip r:embed="rId2">
            <a:alphaModFix/>
          </a:blip>
          <a:stretch>
            <a:fillRect/>
          </a:stretch>
        </a:blipFill>
      </p:bgPr>
    </p:bg>
    <p:spTree>
      <p:nvGrpSpPr>
        <p:cNvPr id="18" name="Shape 18"/>
        <p:cNvGrpSpPr/>
        <p:nvPr/>
      </p:nvGrpSpPr>
      <p:grpSpPr>
        <a:xfrm>
          <a:off x="0" y="0"/>
          <a:ext cx="0" cy="0"/>
          <a:chOff x="0" y="0"/>
          <a:chExt cx="0" cy="0"/>
        </a:xfrm>
      </p:grpSpPr>
      <p:pic>
        <p:nvPicPr>
          <p:cNvPr id="19" name="Google Shape;19;p5"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adro">
  <p:cSld name="SECTION_HEADER_1_1_1_1_1_1">
    <p:bg>
      <p:bgPr>
        <a:blipFill>
          <a:blip r:embed="rId2">
            <a:alphaModFix/>
          </a:blip>
          <a:stretch>
            <a:fillRect/>
          </a:stretch>
        </a:blipFill>
      </p:bgPr>
    </p:bg>
    <p:spTree>
      <p:nvGrpSpPr>
        <p:cNvPr id="20" name="Shape 20"/>
        <p:cNvGrpSpPr/>
        <p:nvPr/>
      </p:nvGrpSpPr>
      <p:grpSpPr>
        <a:xfrm>
          <a:off x="0" y="0"/>
          <a:ext cx="0" cy="0"/>
          <a:chOff x="0" y="0"/>
          <a:chExt cx="0" cy="0"/>
        </a:xfrm>
      </p:grpSpPr>
      <p:pic>
        <p:nvPicPr>
          <p:cNvPr id="21" name="Google Shape;21;p6"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p:cSld name="SECTION_HEADER_1_1_1_1_1_1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7"/>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7"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25" name="Shape 25"/>
        <p:cNvGrpSpPr/>
        <p:nvPr/>
      </p:nvGrpSpPr>
      <p:grpSpPr>
        <a:xfrm>
          <a:off x="0" y="0"/>
          <a:ext cx="0" cy="0"/>
          <a:chOff x="0" y="0"/>
          <a:chExt cx="0" cy="0"/>
        </a:xfrm>
      </p:grpSpPr>
      <p:pic>
        <p:nvPicPr>
          <p:cNvPr id="26" name="Google Shape;26;p8"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
    <p:bg>
      <p:bgPr>
        <a:blipFill>
          <a:blip r:embed="rId2">
            <a:alphaModFix/>
          </a:blip>
          <a:stretch>
            <a:fillRect/>
          </a:stretch>
        </a:blipFill>
      </p:bgPr>
    </p:bg>
    <p:spTree>
      <p:nvGrpSpPr>
        <p:cNvPr id="27" name="Shape 27"/>
        <p:cNvGrpSpPr/>
        <p:nvPr/>
      </p:nvGrpSpPr>
      <p:grpSpPr>
        <a:xfrm>
          <a:off x="0" y="0"/>
          <a:ext cx="0" cy="0"/>
          <a:chOff x="0" y="0"/>
          <a:chExt cx="0" cy="0"/>
        </a:xfrm>
      </p:grpSpPr>
      <p:pic>
        <p:nvPicPr>
          <p:cNvPr id="28" name="Google Shape;28;p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p:cSld name="SECTION_HEADER_1_1_1_1_1_1_1_1_1_1">
    <p:bg>
      <p:bgPr>
        <a:blipFill>
          <a:blip r:embed="rId2">
            <a:alphaModFix/>
          </a:blip>
          <a:stretch>
            <a:fillRect/>
          </a:stretch>
        </a:blipFill>
      </p:bgPr>
    </p:bg>
    <p:spTree>
      <p:nvGrpSpPr>
        <p:cNvPr id="29" name="Shape 29"/>
        <p:cNvGrpSpPr/>
        <p:nvPr/>
      </p:nvGrpSpPr>
      <p:grpSpPr>
        <a:xfrm>
          <a:off x="0" y="0"/>
          <a:ext cx="0" cy="0"/>
          <a:chOff x="0" y="0"/>
          <a:chExt cx="0" cy="0"/>
        </a:xfrm>
      </p:grpSpPr>
      <p:pic>
        <p:nvPicPr>
          <p:cNvPr id="30" name="Google Shape;30;p10"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view.genial.ly/6449169c0da7450018b082d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37.png"/><Relationship Id="rId5"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43.png"/><Relationship Id="rId5"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8.png"/><Relationship Id="rId4" Type="http://schemas.openxmlformats.org/officeDocument/2006/relationships/image" Target="../media/image41.png"/><Relationship Id="rId5"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44.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39.png"/><Relationship Id="rId4" Type="http://schemas.openxmlformats.org/officeDocument/2006/relationships/image" Target="../media/image1.png"/><Relationship Id="rId5" Type="http://schemas.openxmlformats.org/officeDocument/2006/relationships/hyperlink" Target="https://docs.google.com/presentation/d/1PfGg77-WNFwLfjTplV3fBg7vI_019D_2iJnmIx-yAEg/edit?usp=share_link"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9.png"/><Relationship Id="rId4" Type="http://schemas.openxmlformats.org/officeDocument/2006/relationships/image" Target="../media/image1.png"/><Relationship Id="rId5" Type="http://schemas.openxmlformats.org/officeDocument/2006/relationships/hyperlink" Target="http://drive.google.com/file/d/167N0o4j636_O1ym6fi2hWoYLe6497BxN/view" TargetMode="External"/><Relationship Id="rId6" Type="http://schemas.openxmlformats.org/officeDocument/2006/relationships/image" Target="../media/image4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34.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6"/>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¡Les damos la bienvenida!</a:t>
            </a:r>
            <a:endParaRPr b="1" sz="4000">
              <a:solidFill>
                <a:srgbClr val="EAFF6A"/>
              </a:solidFill>
              <a:latin typeface="DM Sans"/>
              <a:ea typeface="DM Sans"/>
              <a:cs typeface="DM Sans"/>
              <a:sym typeface="DM Sans"/>
            </a:endParaRPr>
          </a:p>
        </p:txBody>
      </p:sp>
      <p:sp>
        <p:nvSpPr>
          <p:cNvPr id="46" name="Google Shape;46;p16"/>
          <p:cNvSpPr txBox="1"/>
          <p:nvPr/>
        </p:nvSpPr>
        <p:spPr>
          <a:xfrm>
            <a:off x="3315900" y="3421350"/>
            <a:ext cx="25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¿Comenzamos?</a:t>
            </a:r>
            <a:endParaRPr sz="2000">
              <a:solidFill>
                <a:schemeClr val="lt1"/>
              </a:solidFill>
              <a:latin typeface="DM Sans"/>
              <a:ea typeface="DM Sans"/>
              <a:cs typeface="DM Sans"/>
              <a:sym typeface="DM Sans"/>
            </a:endParaRPr>
          </a:p>
        </p:txBody>
      </p:sp>
      <p:pic>
        <p:nvPicPr>
          <p:cNvPr descr="Man Dancing on Apple iOS 12.2" id="47" name="Google Shape;47;p16"/>
          <p:cNvPicPr preferRelativeResize="0"/>
          <p:nvPr/>
        </p:nvPicPr>
        <p:blipFill>
          <a:blip r:embed="rId3">
            <a:alphaModFix/>
          </a:blip>
          <a:stretch>
            <a:fillRect/>
          </a:stretch>
        </p:blipFill>
        <p:spPr>
          <a:xfrm>
            <a:off x="4133900" y="808750"/>
            <a:ext cx="876200" cy="87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nvSpPr>
        <p:spPr>
          <a:xfrm>
            <a:off x="475500" y="971050"/>
            <a:ext cx="48495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Recuperamos el tema visto</a:t>
            </a:r>
            <a:endParaRPr b="1" sz="4000">
              <a:solidFill>
                <a:schemeClr val="dk1"/>
              </a:solidFill>
              <a:latin typeface="DM Sans"/>
              <a:ea typeface="DM Sans"/>
              <a:cs typeface="DM Sans"/>
              <a:sym typeface="DM Sans"/>
            </a:endParaRPr>
          </a:p>
        </p:txBody>
      </p:sp>
      <p:pic>
        <p:nvPicPr>
          <p:cNvPr id="145" name="Google Shape;145;p25"/>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46" name="Google Shape;146;p25"/>
          <p:cNvSpPr txBox="1"/>
          <p:nvPr/>
        </p:nvSpPr>
        <p:spPr>
          <a:xfrm>
            <a:off x="930550" y="468275"/>
            <a:ext cx="38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pic>
        <p:nvPicPr>
          <p:cNvPr id="147" name="Google Shape;147;p25"/>
          <p:cNvPicPr preferRelativeResize="0"/>
          <p:nvPr/>
        </p:nvPicPr>
        <p:blipFill>
          <a:blip r:embed="rId4">
            <a:alphaModFix/>
          </a:blip>
          <a:stretch>
            <a:fillRect/>
          </a:stretch>
        </p:blipFill>
        <p:spPr>
          <a:xfrm>
            <a:off x="5673600" y="0"/>
            <a:ext cx="3470406" cy="5143500"/>
          </a:xfrm>
          <a:prstGeom prst="rect">
            <a:avLst/>
          </a:prstGeom>
          <a:noFill/>
          <a:ln>
            <a:noFill/>
          </a:ln>
        </p:spPr>
      </p:pic>
      <p:pic>
        <p:nvPicPr>
          <p:cNvPr id="148" name="Google Shape;148;p25"/>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49" name="Google Shape;149;p25"/>
          <p:cNvSpPr txBox="1"/>
          <p:nvPr/>
        </p:nvSpPr>
        <p:spPr>
          <a:xfrm>
            <a:off x="930550" y="468275"/>
            <a:ext cx="4633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VIDEO N° 11.2 - PANEL DE ADMINISTRACIÓN</a:t>
            </a:r>
            <a:endParaRPr>
              <a:solidFill>
                <a:schemeClr val="dk1"/>
              </a:solidFill>
              <a:latin typeface="DM Sans"/>
              <a:ea typeface="DM Sans"/>
              <a:cs typeface="DM Sans"/>
              <a:sym typeface="DM Sans"/>
            </a:endParaRPr>
          </a:p>
        </p:txBody>
      </p:sp>
      <p:grpSp>
        <p:nvGrpSpPr>
          <p:cNvPr id="150" name="Google Shape;150;p25"/>
          <p:cNvGrpSpPr/>
          <p:nvPr/>
        </p:nvGrpSpPr>
        <p:grpSpPr>
          <a:xfrm>
            <a:off x="475509" y="468284"/>
            <a:ext cx="431100" cy="431100"/>
            <a:chOff x="1620134" y="2715534"/>
            <a:chExt cx="431100" cy="431100"/>
          </a:xfrm>
        </p:grpSpPr>
        <p:sp>
          <p:nvSpPr>
            <p:cNvPr id="151" name="Google Shape;151;p25"/>
            <p:cNvSpPr/>
            <p:nvPr/>
          </p:nvSpPr>
          <p:spPr>
            <a:xfrm>
              <a:off x="1620134" y="2715534"/>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300">
                <a:latin typeface="DM Sans"/>
                <a:ea typeface="DM Sans"/>
                <a:cs typeface="DM Sans"/>
                <a:sym typeface="DM Sans"/>
              </a:endParaRPr>
            </a:p>
          </p:txBody>
        </p:sp>
        <p:sp>
          <p:nvSpPr>
            <p:cNvPr id="152" name="Google Shape;152;p25"/>
            <p:cNvSpPr txBox="1"/>
            <p:nvPr/>
          </p:nvSpPr>
          <p:spPr>
            <a:xfrm>
              <a:off x="1648707" y="2746418"/>
              <a:ext cx="251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chemeClr val="dk1"/>
                  </a:solidFill>
                  <a:latin typeface="DM Sans"/>
                  <a:ea typeface="DM Sans"/>
                  <a:cs typeface="DM Sans"/>
                  <a:sym typeface="DM Sans"/>
                </a:rPr>
                <a:t>🎥</a:t>
              </a:r>
              <a:endParaRPr sz="1200">
                <a:latin typeface="DM Sans"/>
                <a:ea typeface="DM Sans"/>
                <a:cs typeface="DM Sans"/>
                <a:sym typeface="DM Sans"/>
              </a:endParaRPr>
            </a:p>
          </p:txBody>
        </p:sp>
      </p:grpSp>
      <p:sp>
        <p:nvSpPr>
          <p:cNvPr id="153" name="Google Shape;153;p25"/>
          <p:cNvSpPr txBox="1"/>
          <p:nvPr/>
        </p:nvSpPr>
        <p:spPr>
          <a:xfrm>
            <a:off x="475500" y="2264050"/>
            <a:ext cx="50886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Para </a:t>
            </a:r>
            <a:r>
              <a:rPr b="1" lang="es">
                <a:solidFill>
                  <a:schemeClr val="dk1"/>
                </a:solidFill>
                <a:latin typeface="DM Sans"/>
                <a:ea typeface="DM Sans"/>
                <a:cs typeface="DM Sans"/>
                <a:sym typeface="DM Sans"/>
              </a:rPr>
              <a:t>que nuestros modelos aparezcan en el apartado de admin</a:t>
            </a:r>
            <a:r>
              <a:rPr lang="es">
                <a:solidFill>
                  <a:schemeClr val="dk1"/>
                </a:solidFill>
                <a:latin typeface="DM Sans"/>
                <a:ea typeface="DM Sans"/>
                <a:cs typeface="DM Sans"/>
                <a:sym typeface="DM Sans"/>
              </a:rPr>
              <a:t> debemos registrarlos (admin.site.register) en el archivo admin.py de la app.</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Para acceder a este apartado debemos generar un super usuario la primera vez, después pueden con este crearse otros usuarios para acceder a este apartado también.</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En este apartado aparecen listados de los modelos por app de nuestro proyecto. Accediendo a alguno de estos modelos tenemos la posibilidad de ver, crear, modificar, eliminar los objetos del tipo de modelo seleccionado.</a:t>
            </a:r>
            <a:endParaRPr>
              <a:solidFill>
                <a:schemeClr val="dk1"/>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nvSpPr>
        <p:spPr>
          <a:xfrm>
            <a:off x="417700" y="868475"/>
            <a:ext cx="48495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Recuperamos el tema visto</a:t>
            </a:r>
            <a:endParaRPr b="1" sz="4000">
              <a:solidFill>
                <a:schemeClr val="dk1"/>
              </a:solidFill>
              <a:latin typeface="DM Sans"/>
              <a:ea typeface="DM Sans"/>
              <a:cs typeface="DM Sans"/>
              <a:sym typeface="DM Sans"/>
            </a:endParaRPr>
          </a:p>
        </p:txBody>
      </p:sp>
      <p:pic>
        <p:nvPicPr>
          <p:cNvPr id="159" name="Google Shape;159;p26"/>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60" name="Google Shape;160;p26"/>
          <p:cNvSpPr txBox="1"/>
          <p:nvPr/>
        </p:nvSpPr>
        <p:spPr>
          <a:xfrm>
            <a:off x="475500" y="2028575"/>
            <a:ext cx="51981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Los </a:t>
            </a:r>
            <a:r>
              <a:rPr b="1" lang="es">
                <a:solidFill>
                  <a:schemeClr val="dk1"/>
                </a:solidFill>
                <a:latin typeface="DM Sans"/>
                <a:ea typeface="DM Sans"/>
                <a:cs typeface="DM Sans"/>
                <a:sym typeface="DM Sans"/>
              </a:rPr>
              <a:t>formularios</a:t>
            </a:r>
            <a:r>
              <a:rPr lang="es">
                <a:solidFill>
                  <a:schemeClr val="dk1"/>
                </a:solidFill>
                <a:latin typeface="DM Sans"/>
                <a:ea typeface="DM Sans"/>
                <a:cs typeface="DM Sans"/>
                <a:sym typeface="DM Sans"/>
              </a:rPr>
              <a:t> pueden ser creados desde HTML y pueden utilizar los métodos get y post. Aparte de esto, debemos agregar los inputs que necesitemos para el mismo y un botón para enviar la info.</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En caso de enviarlo por post es requerido agregarle al form el csrf_token.</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Para extrar la info enviada a la vista se accede al request y luego a GET o POST, los cuales se trabajan como diccionarios donde los names de los inputs son sus claves.</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El </a:t>
            </a:r>
            <a:r>
              <a:rPr b="1" lang="es">
                <a:solidFill>
                  <a:schemeClr val="dk1"/>
                </a:solidFill>
                <a:latin typeface="DM Sans"/>
                <a:ea typeface="DM Sans"/>
                <a:cs typeface="DM Sans"/>
                <a:sym typeface="DM Sans"/>
              </a:rPr>
              <a:t>framework</a:t>
            </a:r>
            <a:r>
              <a:rPr lang="es">
                <a:solidFill>
                  <a:schemeClr val="dk1"/>
                </a:solidFill>
                <a:latin typeface="DM Sans"/>
                <a:ea typeface="DM Sans"/>
                <a:cs typeface="DM Sans"/>
                <a:sym typeface="DM Sans"/>
              </a:rPr>
              <a:t> nos brinda una forma más fácil y segura con sus Django forms, ya que contienen validaciones por defecto, detección de errores, entre otras.</a:t>
            </a:r>
            <a:endParaRPr>
              <a:solidFill>
                <a:schemeClr val="dk1"/>
              </a:solidFill>
              <a:latin typeface="DM Sans"/>
              <a:ea typeface="DM Sans"/>
              <a:cs typeface="DM Sans"/>
              <a:sym typeface="DM Sans"/>
            </a:endParaRPr>
          </a:p>
        </p:txBody>
      </p:sp>
      <p:sp>
        <p:nvSpPr>
          <p:cNvPr id="161" name="Google Shape;161;p26"/>
          <p:cNvSpPr txBox="1"/>
          <p:nvPr/>
        </p:nvSpPr>
        <p:spPr>
          <a:xfrm>
            <a:off x="930550" y="468275"/>
            <a:ext cx="38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pic>
        <p:nvPicPr>
          <p:cNvPr id="162" name="Google Shape;162;p26"/>
          <p:cNvPicPr preferRelativeResize="0"/>
          <p:nvPr/>
        </p:nvPicPr>
        <p:blipFill>
          <a:blip r:embed="rId4">
            <a:alphaModFix/>
          </a:blip>
          <a:stretch>
            <a:fillRect/>
          </a:stretch>
        </p:blipFill>
        <p:spPr>
          <a:xfrm>
            <a:off x="5673600" y="0"/>
            <a:ext cx="3470406" cy="5143500"/>
          </a:xfrm>
          <a:prstGeom prst="rect">
            <a:avLst/>
          </a:prstGeom>
          <a:noFill/>
          <a:ln>
            <a:noFill/>
          </a:ln>
        </p:spPr>
      </p:pic>
      <p:pic>
        <p:nvPicPr>
          <p:cNvPr id="163" name="Google Shape;163;p26"/>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64" name="Google Shape;164;p26"/>
          <p:cNvSpPr txBox="1"/>
          <p:nvPr/>
        </p:nvSpPr>
        <p:spPr>
          <a:xfrm>
            <a:off x="906600" y="468275"/>
            <a:ext cx="446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VIDEO N°11.3 - FORMULARIOS</a:t>
            </a:r>
            <a:endParaRPr>
              <a:solidFill>
                <a:schemeClr val="dk1"/>
              </a:solidFill>
              <a:latin typeface="DM Sans"/>
              <a:ea typeface="DM Sans"/>
              <a:cs typeface="DM Sans"/>
              <a:sym typeface="DM Sans"/>
            </a:endParaRPr>
          </a:p>
        </p:txBody>
      </p:sp>
      <p:grpSp>
        <p:nvGrpSpPr>
          <p:cNvPr id="165" name="Google Shape;165;p26"/>
          <p:cNvGrpSpPr/>
          <p:nvPr/>
        </p:nvGrpSpPr>
        <p:grpSpPr>
          <a:xfrm>
            <a:off x="475509" y="468284"/>
            <a:ext cx="431100" cy="431100"/>
            <a:chOff x="1620134" y="2715534"/>
            <a:chExt cx="431100" cy="431100"/>
          </a:xfrm>
        </p:grpSpPr>
        <p:sp>
          <p:nvSpPr>
            <p:cNvPr id="166" name="Google Shape;166;p26"/>
            <p:cNvSpPr/>
            <p:nvPr/>
          </p:nvSpPr>
          <p:spPr>
            <a:xfrm>
              <a:off x="1620134" y="2715534"/>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300">
                <a:latin typeface="DM Sans"/>
                <a:ea typeface="DM Sans"/>
                <a:cs typeface="DM Sans"/>
                <a:sym typeface="DM Sans"/>
              </a:endParaRPr>
            </a:p>
          </p:txBody>
        </p:sp>
        <p:sp>
          <p:nvSpPr>
            <p:cNvPr id="167" name="Google Shape;167;p26"/>
            <p:cNvSpPr txBox="1"/>
            <p:nvPr/>
          </p:nvSpPr>
          <p:spPr>
            <a:xfrm>
              <a:off x="1648707" y="2746418"/>
              <a:ext cx="251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chemeClr val="dk1"/>
                  </a:solidFill>
                  <a:latin typeface="DM Sans"/>
                  <a:ea typeface="DM Sans"/>
                  <a:cs typeface="DM Sans"/>
                  <a:sym typeface="DM Sans"/>
                </a:rPr>
                <a:t>🎥</a:t>
              </a:r>
              <a:endParaRPr sz="1200">
                <a:latin typeface="DM Sans"/>
                <a:ea typeface="DM Sans"/>
                <a:cs typeface="DM Sans"/>
                <a:sym typeface="DM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p:nvPr/>
        </p:nvSpPr>
        <p:spPr>
          <a:xfrm>
            <a:off x="1050750" y="1701325"/>
            <a:ext cx="7042500" cy="1920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txBox="1"/>
          <p:nvPr/>
        </p:nvSpPr>
        <p:spPr>
          <a:xfrm>
            <a:off x="1529550" y="374113"/>
            <a:ext cx="60849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Contenido pregrabado</a:t>
            </a:r>
            <a:endParaRPr b="1" sz="4000">
              <a:solidFill>
                <a:srgbClr val="EAFF6A"/>
              </a:solidFill>
              <a:latin typeface="DM Sans"/>
              <a:ea typeface="DM Sans"/>
              <a:cs typeface="DM Sans"/>
              <a:sym typeface="DM Sans"/>
            </a:endParaRPr>
          </a:p>
        </p:txBody>
      </p:sp>
      <p:sp>
        <p:nvSpPr>
          <p:cNvPr id="174" name="Google Shape;174;p27"/>
          <p:cNvSpPr txBox="1"/>
          <p:nvPr/>
        </p:nvSpPr>
        <p:spPr>
          <a:xfrm>
            <a:off x="1189225" y="1916575"/>
            <a:ext cx="6784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 sz="2000">
                <a:solidFill>
                  <a:schemeClr val="lt1"/>
                </a:solidFill>
                <a:latin typeface="DM Sans"/>
                <a:ea typeface="DM Sans"/>
                <a:cs typeface="DM Sans"/>
                <a:sym typeface="DM Sans"/>
              </a:rPr>
              <a:t>Si en algún momento quieres buscar un fragmento de contenido pregrabado y no recuerdas dónde hacerlo, puedes consultar </a:t>
            </a:r>
            <a:r>
              <a:rPr b="1" lang="es" sz="2000" u="sng">
                <a:solidFill>
                  <a:schemeClr val="hlink"/>
                </a:solidFill>
                <a:latin typeface="DM Sans"/>
                <a:ea typeface="DM Sans"/>
                <a:cs typeface="DM Sans"/>
                <a:sym typeface="DM Sans"/>
                <a:hlinkClick r:id="rId3"/>
              </a:rPr>
              <a:t>este resumen</a:t>
            </a:r>
            <a:r>
              <a:rPr b="1" lang="es" sz="2000">
                <a:solidFill>
                  <a:schemeClr val="lt1"/>
                </a:solidFill>
                <a:latin typeface="DM Sans"/>
                <a:ea typeface="DM Sans"/>
                <a:cs typeface="DM Sans"/>
                <a:sym typeface="DM Sans"/>
              </a:rPr>
              <a:t>. Luego, podrás ir directo a buscar el video o podcast que necesites.</a:t>
            </a:r>
            <a:endParaRPr b="1" sz="2000">
              <a:solidFill>
                <a:srgbClr val="DEFC52"/>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nvSpPr>
        <p:spPr>
          <a:xfrm>
            <a:off x="1461300" y="178672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¿Preguntas?</a:t>
            </a:r>
            <a:endParaRPr b="1" sz="4000">
              <a:solidFill>
                <a:srgbClr val="EAFF6A"/>
              </a:solidFill>
              <a:latin typeface="DM Sans"/>
              <a:ea typeface="DM Sans"/>
              <a:cs typeface="DM Sans"/>
              <a:sym typeface="DM Sans"/>
            </a:endParaRPr>
          </a:p>
        </p:txBody>
      </p:sp>
      <p:sp>
        <p:nvSpPr>
          <p:cNvPr id="180" name="Google Shape;180;p28"/>
          <p:cNvSpPr txBox="1"/>
          <p:nvPr/>
        </p:nvSpPr>
        <p:spPr>
          <a:xfrm>
            <a:off x="2998200" y="2556375"/>
            <a:ext cx="31476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s" sz="2000">
                <a:solidFill>
                  <a:srgbClr val="FFFFFF"/>
                </a:solidFill>
                <a:latin typeface="DM Sans"/>
                <a:ea typeface="DM Sans"/>
                <a:cs typeface="DM Sans"/>
                <a:sym typeface="DM Sans"/>
              </a:rPr>
              <a:t>Te invitamos a dejar tu pregunta a través de/del</a:t>
            </a:r>
            <a:r>
              <a:rPr lang="es" sz="2000">
                <a:solidFill>
                  <a:srgbClr val="83AEFB"/>
                </a:solidFill>
                <a:latin typeface="DM Sans"/>
                <a:ea typeface="DM Sans"/>
                <a:cs typeface="DM Sans"/>
                <a:sym typeface="DM Sans"/>
              </a:rPr>
              <a:t> </a:t>
            </a:r>
            <a:r>
              <a:rPr lang="es" sz="2000" u="sng">
                <a:solidFill>
                  <a:srgbClr val="83AEFB"/>
                </a:solidFill>
                <a:latin typeface="DM Sans"/>
                <a:ea typeface="DM Sans"/>
                <a:cs typeface="DM Sans"/>
                <a:sym typeface="DM Sans"/>
              </a:rPr>
              <a:t> chat</a:t>
            </a:r>
            <a:endParaRPr b="0" i="0" sz="2000" u="sng" cap="none" strike="noStrike">
              <a:solidFill>
                <a:srgbClr val="83AEFB"/>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pSp>
        <p:nvGrpSpPr>
          <p:cNvPr id="185" name="Google Shape;185;p29"/>
          <p:cNvGrpSpPr/>
          <p:nvPr/>
        </p:nvGrpSpPr>
        <p:grpSpPr>
          <a:xfrm>
            <a:off x="4202551" y="1088764"/>
            <a:ext cx="738900" cy="738974"/>
            <a:chOff x="974706" y="2467173"/>
            <a:chExt cx="738900" cy="738900"/>
          </a:xfrm>
        </p:grpSpPr>
        <p:sp>
          <p:nvSpPr>
            <p:cNvPr id="186" name="Google Shape;186;p29"/>
            <p:cNvSpPr/>
            <p:nvPr/>
          </p:nvSpPr>
          <p:spPr>
            <a:xfrm>
              <a:off x="974706"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29"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188" name="Google Shape;188;p29"/>
          <p:cNvSpPr txBox="1"/>
          <p:nvPr/>
        </p:nvSpPr>
        <p:spPr>
          <a:xfrm>
            <a:off x="1547025"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Puesta en común </a:t>
            </a:r>
            <a:r>
              <a:rPr b="1" lang="es" sz="4000">
                <a:solidFill>
                  <a:schemeClr val="dk1"/>
                </a:solidFill>
                <a:latin typeface="DM Sans"/>
                <a:ea typeface="DM Sans"/>
                <a:cs typeface="DM Sans"/>
                <a:sym typeface="DM Sans"/>
              </a:rPr>
              <a:t>microdesafío</a:t>
            </a:r>
            <a:endParaRPr b="1" sz="4000">
              <a:solidFill>
                <a:schemeClr val="dk1"/>
              </a:solidFill>
              <a:highlight>
                <a:srgbClr val="EAFF6A"/>
              </a:highlight>
              <a:latin typeface="DM Sans"/>
              <a:ea typeface="DM Sans"/>
              <a:cs typeface="DM Sans"/>
              <a:sym typeface="DM Sans"/>
            </a:endParaRPr>
          </a:p>
        </p:txBody>
      </p:sp>
      <p:sp>
        <p:nvSpPr>
          <p:cNvPr id="189" name="Google Shape;189;p29"/>
          <p:cNvSpPr txBox="1"/>
          <p:nvPr/>
        </p:nvSpPr>
        <p:spPr>
          <a:xfrm>
            <a:off x="987300" y="3287388"/>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rgbClr val="999999"/>
                </a:solidFill>
                <a:latin typeface="DM Sans"/>
                <a:ea typeface="DM Sans"/>
                <a:cs typeface="DM Sans"/>
                <a:sym typeface="DM Sans"/>
              </a:rPr>
              <a:t>¡Vamos a recuperar lo trabajado durante la semana! </a:t>
            </a:r>
            <a:endParaRPr sz="2000">
              <a:solidFill>
                <a:srgbClr val="999999"/>
              </a:solidFill>
              <a:latin typeface="DM Sans"/>
              <a:ea typeface="DM Sans"/>
              <a:cs typeface="DM Sans"/>
              <a:sym typeface="DM Sans"/>
            </a:endParaRPr>
          </a:p>
        </p:txBody>
      </p:sp>
      <p:sp>
        <p:nvSpPr>
          <p:cNvPr id="190" name="Google Shape;190;p29"/>
          <p:cNvSpPr txBox="1"/>
          <p:nvPr/>
        </p:nvSpPr>
        <p:spPr>
          <a:xfrm>
            <a:off x="987300" y="3849138"/>
            <a:ext cx="716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rgbClr val="83AEFB"/>
                </a:solidFill>
                <a:latin typeface="DM Sans"/>
                <a:ea typeface="DM Sans"/>
                <a:cs typeface="DM Sans"/>
                <a:sym typeface="DM Sans"/>
              </a:rPr>
              <a:t>Duración</a:t>
            </a:r>
            <a:r>
              <a:rPr lang="es" sz="1800">
                <a:solidFill>
                  <a:srgbClr val="83AEFB"/>
                </a:solidFill>
                <a:latin typeface="DM Sans"/>
                <a:ea typeface="DM Sans"/>
                <a:cs typeface="DM Sans"/>
                <a:sym typeface="DM Sans"/>
              </a:rPr>
              <a:t>: </a:t>
            </a:r>
            <a:r>
              <a:rPr b="1" lang="es" sz="1800">
                <a:solidFill>
                  <a:srgbClr val="83AEFB"/>
                </a:solidFill>
                <a:latin typeface="DM Sans"/>
                <a:ea typeface="DM Sans"/>
                <a:cs typeface="DM Sans"/>
                <a:sym typeface="DM Sans"/>
              </a:rPr>
              <a:t>10</a:t>
            </a:r>
            <a:r>
              <a:rPr b="1" lang="es" sz="1800">
                <a:solidFill>
                  <a:srgbClr val="83AEFB"/>
                </a:solidFill>
                <a:latin typeface="DM Sans"/>
                <a:ea typeface="DM Sans"/>
                <a:cs typeface="DM Sans"/>
                <a:sym typeface="DM Sans"/>
              </a:rPr>
              <a:t> minutos</a:t>
            </a:r>
            <a:r>
              <a:rPr lang="es" sz="1800">
                <a:solidFill>
                  <a:srgbClr val="83AEFB"/>
                </a:solidFill>
                <a:latin typeface="DM Sans"/>
                <a:ea typeface="DM Sans"/>
                <a:cs typeface="DM Sans"/>
                <a:sym typeface="DM Sans"/>
              </a:rPr>
              <a:t>.</a:t>
            </a:r>
            <a:endParaRPr sz="1800">
              <a:solidFill>
                <a:srgbClr val="83AEFB"/>
              </a:solidFill>
              <a:latin typeface="DM Sans"/>
              <a:ea typeface="DM Sans"/>
              <a:cs typeface="DM Sans"/>
              <a:sym typeface="DM Sans"/>
            </a:endParaRPr>
          </a:p>
        </p:txBody>
      </p:sp>
      <p:grpSp>
        <p:nvGrpSpPr>
          <p:cNvPr id="191" name="Google Shape;191;p29"/>
          <p:cNvGrpSpPr/>
          <p:nvPr/>
        </p:nvGrpSpPr>
        <p:grpSpPr>
          <a:xfrm>
            <a:off x="0" y="-7400"/>
            <a:ext cx="9143925" cy="44400"/>
            <a:chOff x="0" y="-7400"/>
            <a:chExt cx="9143925" cy="44400"/>
          </a:xfrm>
        </p:grpSpPr>
        <p:sp>
          <p:nvSpPr>
            <p:cNvPr id="192" name="Google Shape;192;p29"/>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193" name="Google Shape;193;p29"/>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pSp>
        <p:nvGrpSpPr>
          <p:cNvPr id="198" name="Google Shape;198;p30"/>
          <p:cNvGrpSpPr/>
          <p:nvPr/>
        </p:nvGrpSpPr>
        <p:grpSpPr>
          <a:xfrm>
            <a:off x="475504" y="468235"/>
            <a:ext cx="431074" cy="431148"/>
            <a:chOff x="974706" y="2467173"/>
            <a:chExt cx="738900" cy="738900"/>
          </a:xfrm>
        </p:grpSpPr>
        <p:sp>
          <p:nvSpPr>
            <p:cNvPr id="199" name="Google Shape;199;p30"/>
            <p:cNvSpPr/>
            <p:nvPr/>
          </p:nvSpPr>
          <p:spPr>
            <a:xfrm>
              <a:off x="974706"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30"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201" name="Google Shape;201;p30"/>
          <p:cNvSpPr txBox="1"/>
          <p:nvPr/>
        </p:nvSpPr>
        <p:spPr>
          <a:xfrm>
            <a:off x="501450" y="2003025"/>
            <a:ext cx="7528500" cy="8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Termina de configurar y heredar el template de entregables.html.</a:t>
            </a:r>
            <a:endParaRPr sz="1350">
              <a:solidFill>
                <a:schemeClr val="dk1"/>
              </a:solidFill>
              <a:latin typeface="DM Sans"/>
              <a:ea typeface="DM Sans"/>
              <a:cs typeface="DM Sans"/>
              <a:sym typeface="DM Sans"/>
            </a:endParaRPr>
          </a:p>
          <a:p>
            <a:pPr indent="0" lvl="0" marL="0" rtl="0" algn="just">
              <a:spcBef>
                <a:spcPts val="0"/>
              </a:spcBef>
              <a:spcAft>
                <a:spcPts val="0"/>
              </a:spcAft>
              <a:buClr>
                <a:schemeClr val="dk1"/>
              </a:buClr>
              <a:buSzPts val="1100"/>
              <a:buFont typeface="Arial"/>
              <a:buNone/>
            </a:pPr>
            <a:r>
              <a:t/>
            </a:r>
            <a:endParaRPr sz="1350">
              <a:solidFill>
                <a:schemeClr val="dk1"/>
              </a:solidFill>
              <a:latin typeface="DM Sans"/>
              <a:ea typeface="DM Sans"/>
              <a:cs typeface="DM Sans"/>
              <a:sym typeface="DM Sans"/>
            </a:endParaRPr>
          </a:p>
          <a:p>
            <a:pPr indent="0" lvl="0" marL="0" rtl="0" algn="just">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El contenido del HTML, de cada archivo queda a tu criterio  ¡Sé creativo! </a:t>
            </a:r>
            <a:endParaRPr b="1" sz="1350">
              <a:latin typeface="DM Sans"/>
              <a:ea typeface="DM Sans"/>
              <a:cs typeface="DM Sans"/>
              <a:sym typeface="DM Sans"/>
            </a:endParaRPr>
          </a:p>
        </p:txBody>
      </p:sp>
      <p:sp>
        <p:nvSpPr>
          <p:cNvPr id="202" name="Google Shape;202;p30"/>
          <p:cNvSpPr txBox="1"/>
          <p:nvPr/>
        </p:nvSpPr>
        <p:spPr>
          <a:xfrm>
            <a:off x="501450" y="1081750"/>
            <a:ext cx="49872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Heredemos</a:t>
            </a:r>
            <a:endParaRPr b="1" sz="4000">
              <a:solidFill>
                <a:schemeClr val="dk1"/>
              </a:solidFill>
              <a:latin typeface="DM Sans"/>
              <a:ea typeface="DM Sans"/>
              <a:cs typeface="DM Sans"/>
              <a:sym typeface="DM Sans"/>
            </a:endParaRPr>
          </a:p>
        </p:txBody>
      </p:sp>
      <p:pic>
        <p:nvPicPr>
          <p:cNvPr id="203" name="Google Shape;203;p30"/>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04" name="Google Shape;204;p30"/>
          <p:cNvSpPr txBox="1"/>
          <p:nvPr/>
        </p:nvSpPr>
        <p:spPr>
          <a:xfrm>
            <a:off x="930550" y="468275"/>
            <a:ext cx="382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PUESTA EN COMÚN - MICRODESAFÍO</a:t>
            </a:r>
            <a:endParaRPr>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nvSpPr>
        <p:spPr>
          <a:xfrm>
            <a:off x="1905000" y="2202300"/>
            <a:ext cx="53721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1100"/>
              <a:buFont typeface="Arial"/>
              <a:buNone/>
            </a:pPr>
            <a:r>
              <a:rPr b="1" lang="es" sz="4000">
                <a:solidFill>
                  <a:schemeClr val="dk1"/>
                </a:solidFill>
                <a:latin typeface="DM Sans"/>
                <a:ea typeface="DM Sans"/>
                <a:cs typeface="DM Sans"/>
                <a:sym typeface="DM Sans"/>
              </a:rPr>
              <a:t>¡Buen trabajo! </a:t>
            </a:r>
            <a:r>
              <a:rPr b="1" lang="es" sz="3500">
                <a:solidFill>
                  <a:schemeClr val="dk1"/>
                </a:solidFill>
                <a:latin typeface="DM Sans"/>
                <a:ea typeface="DM Sans"/>
                <a:cs typeface="DM Sans"/>
                <a:sym typeface="DM Sans"/>
              </a:rPr>
              <a:t>😎</a:t>
            </a:r>
            <a:endParaRPr sz="3000">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nvSpPr>
        <p:spPr>
          <a:xfrm>
            <a:off x="1447300" y="5375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Ejemplo en </a:t>
            </a:r>
            <a:r>
              <a:rPr b="1" lang="es" sz="3500">
                <a:solidFill>
                  <a:schemeClr val="dk1"/>
                </a:solidFill>
                <a:latin typeface="DM Sans"/>
                <a:ea typeface="DM Sans"/>
                <a:cs typeface="DM Sans"/>
                <a:sym typeface="DM Sans"/>
              </a:rPr>
              <a:t>vivo</a:t>
            </a:r>
            <a:endParaRPr b="1" sz="3500">
              <a:solidFill>
                <a:schemeClr val="dk1"/>
              </a:solidFill>
              <a:latin typeface="DM Sans"/>
              <a:ea typeface="DM Sans"/>
              <a:cs typeface="DM Sans"/>
              <a:sym typeface="DM Sans"/>
            </a:endParaRPr>
          </a:p>
        </p:txBody>
      </p:sp>
      <p:sp>
        <p:nvSpPr>
          <p:cNvPr id="215" name="Google Shape;215;p32"/>
          <p:cNvSpPr txBox="1"/>
          <p:nvPr/>
        </p:nvSpPr>
        <p:spPr>
          <a:xfrm>
            <a:off x="475500" y="1463888"/>
            <a:ext cx="7169400" cy="262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solidFill>
                <a:srgbClr val="B7B7B7"/>
              </a:solidFill>
              <a:latin typeface="DM Sans"/>
              <a:ea typeface="DM Sans"/>
              <a:cs typeface="DM Sans"/>
              <a:sym typeface="DM Sans"/>
            </a:endParaRPr>
          </a:p>
          <a:p>
            <a:pPr indent="0" lvl="0" marL="0" rtl="0" algn="just">
              <a:spcBef>
                <a:spcPts val="0"/>
              </a:spcBef>
              <a:spcAft>
                <a:spcPts val="0"/>
              </a:spcAft>
              <a:buClr>
                <a:schemeClr val="dk1"/>
              </a:buClr>
              <a:buSzPts val="1350"/>
              <a:buFont typeface="Arial"/>
              <a:buNone/>
            </a:pPr>
            <a:r>
              <a:rPr lang="es" sz="1350">
                <a:solidFill>
                  <a:schemeClr val="dk1"/>
                </a:solidFill>
                <a:latin typeface="DM Sans"/>
                <a:ea typeface="DM Sans"/>
                <a:cs typeface="DM Sans"/>
                <a:sym typeface="DM Sans"/>
              </a:rPr>
              <a:t>Terminar de configurar y heredar el resto de los templates de nuestro proyecto AppCoder:</a:t>
            </a:r>
            <a:endParaRPr>
              <a:solidFill>
                <a:schemeClr val="dk1"/>
              </a:solidFill>
            </a:endParaRPr>
          </a:p>
          <a:p>
            <a:pPr indent="0" lvl="0" marL="457200" rtl="0" algn="l">
              <a:spcBef>
                <a:spcPts val="0"/>
              </a:spcBef>
              <a:spcAft>
                <a:spcPts val="0"/>
              </a:spcAft>
              <a:buNone/>
            </a:pPr>
            <a:r>
              <a:t/>
            </a:r>
            <a:endParaRPr>
              <a:solidFill>
                <a:schemeClr val="dk1"/>
              </a:solidFill>
            </a:endParaRPr>
          </a:p>
          <a:p>
            <a:pPr indent="-285750" lvl="0" marL="285750" rtl="0" algn="l">
              <a:spcBef>
                <a:spcPts val="0"/>
              </a:spcBef>
              <a:spcAft>
                <a:spcPts val="0"/>
              </a:spcAft>
              <a:buClr>
                <a:schemeClr val="dk1"/>
              </a:buClr>
              <a:buSzPts val="1350"/>
              <a:buChar char="•"/>
            </a:pPr>
            <a:r>
              <a:rPr lang="es" sz="1350">
                <a:solidFill>
                  <a:schemeClr val="dk1"/>
                </a:solidFill>
                <a:latin typeface="DM Sans"/>
                <a:ea typeface="DM Sans"/>
                <a:cs typeface="DM Sans"/>
                <a:sym typeface="DM Sans"/>
              </a:rPr>
              <a:t>estudiantes.html</a:t>
            </a:r>
            <a:endParaRPr>
              <a:solidFill>
                <a:schemeClr val="dk1"/>
              </a:solidFill>
            </a:endParaRPr>
          </a:p>
          <a:p>
            <a:pPr indent="-285750" lvl="0" marL="285750" rtl="0" algn="l">
              <a:spcBef>
                <a:spcPts val="0"/>
              </a:spcBef>
              <a:spcAft>
                <a:spcPts val="0"/>
              </a:spcAft>
              <a:buClr>
                <a:schemeClr val="dk1"/>
              </a:buClr>
              <a:buSzPts val="1350"/>
              <a:buChar char="•"/>
            </a:pPr>
            <a:r>
              <a:rPr lang="es" sz="1350">
                <a:solidFill>
                  <a:schemeClr val="dk1"/>
                </a:solidFill>
                <a:latin typeface="DM Sans"/>
                <a:ea typeface="DM Sans"/>
                <a:cs typeface="DM Sans"/>
                <a:sym typeface="DM Sans"/>
              </a:rPr>
              <a:t>profesores.html.</a:t>
            </a:r>
            <a:endParaRPr>
              <a:solidFill>
                <a:schemeClr val="dk1"/>
              </a:solidFill>
            </a:endParaRPr>
          </a:p>
          <a:p>
            <a:pPr indent="0" lvl="0" marL="0" rtl="0" algn="just">
              <a:spcBef>
                <a:spcPts val="0"/>
              </a:spcBef>
              <a:spcAft>
                <a:spcPts val="0"/>
              </a:spcAft>
              <a:buClr>
                <a:schemeClr val="dk1"/>
              </a:buClr>
              <a:buSzPts val="1350"/>
              <a:buFont typeface="Arial"/>
              <a:buNone/>
            </a:pPr>
            <a:r>
              <a:t/>
            </a:r>
            <a:endParaRPr sz="1350">
              <a:solidFill>
                <a:schemeClr val="dk1"/>
              </a:solidFill>
              <a:latin typeface="DM Sans"/>
              <a:ea typeface="DM Sans"/>
              <a:cs typeface="DM Sans"/>
              <a:sym typeface="DM Sans"/>
            </a:endParaRPr>
          </a:p>
          <a:p>
            <a:pPr indent="0" lvl="0" marL="0" rtl="0" algn="just">
              <a:spcBef>
                <a:spcPts val="0"/>
              </a:spcBef>
              <a:spcAft>
                <a:spcPts val="0"/>
              </a:spcAft>
              <a:buClr>
                <a:schemeClr val="dk1"/>
              </a:buClr>
              <a:buSzPts val="1350"/>
              <a:buFont typeface="Arial"/>
              <a:buNone/>
            </a:pPr>
            <a:r>
              <a:rPr lang="es" sz="1350">
                <a:solidFill>
                  <a:schemeClr val="dk1"/>
                </a:solidFill>
                <a:latin typeface="DM Sans"/>
                <a:ea typeface="DM Sans"/>
                <a:cs typeface="DM Sans"/>
                <a:sym typeface="DM Sans"/>
              </a:rPr>
              <a:t>El contenido del HTML, de cada archivo queda a criterio del alumno, seamos creativos ☺ </a:t>
            </a:r>
            <a:endParaRPr sz="2500">
              <a:solidFill>
                <a:schemeClr val="dk2"/>
              </a:solidFill>
              <a:latin typeface="DM Sans"/>
              <a:ea typeface="DM Sans"/>
              <a:cs typeface="DM Sans"/>
              <a:sym typeface="DM Sans"/>
            </a:endParaRPr>
          </a:p>
          <a:p>
            <a:pPr indent="0" lvl="0" marL="0" rtl="0" algn="l">
              <a:spcBef>
                <a:spcPts val="0"/>
              </a:spcBef>
              <a:spcAft>
                <a:spcPts val="0"/>
              </a:spcAft>
              <a:buNone/>
            </a:pPr>
            <a:r>
              <a:t/>
            </a:r>
            <a:endParaRPr b="1" sz="2500">
              <a:solidFill>
                <a:srgbClr val="B7B7B7"/>
              </a:solidFill>
              <a:latin typeface="Helvetica Neue"/>
              <a:ea typeface="Helvetica Neue"/>
              <a:cs typeface="Helvetica Neue"/>
              <a:sym typeface="Helvetica Neue"/>
            </a:endParaRPr>
          </a:p>
        </p:txBody>
      </p:sp>
      <p:grpSp>
        <p:nvGrpSpPr>
          <p:cNvPr id="216" name="Google Shape;216;p32"/>
          <p:cNvGrpSpPr/>
          <p:nvPr/>
        </p:nvGrpSpPr>
        <p:grpSpPr>
          <a:xfrm>
            <a:off x="475501" y="468273"/>
            <a:ext cx="738900" cy="738900"/>
            <a:chOff x="473351" y="619523"/>
            <a:chExt cx="738900" cy="738900"/>
          </a:xfrm>
        </p:grpSpPr>
        <p:sp>
          <p:nvSpPr>
            <p:cNvPr id="217" name="Google Shape;217;p32"/>
            <p:cNvSpPr/>
            <p:nvPr/>
          </p:nvSpPr>
          <p:spPr>
            <a:xfrm>
              <a:off x="473351" y="61952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32"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219" name="Google Shape;219;p32"/>
          <p:cNvSpPr txBox="1"/>
          <p:nvPr/>
        </p:nvSpPr>
        <p:spPr>
          <a:xfrm>
            <a:off x="475500" y="3829300"/>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5</a:t>
            </a:r>
            <a:r>
              <a:rPr b="1" lang="es" sz="2000">
                <a:solidFill>
                  <a:schemeClr val="dk2"/>
                </a:solidFill>
                <a:latin typeface="DM Sans"/>
                <a:ea typeface="DM Sans"/>
                <a:cs typeface="DM Sans"/>
                <a:sym typeface="DM Sans"/>
              </a:rPr>
              <a:t> minutos</a:t>
            </a:r>
            <a:endParaRPr b="1" sz="2000">
              <a:solidFill>
                <a:schemeClr val="dk2"/>
              </a:solidFill>
              <a:latin typeface="DM Sans"/>
              <a:ea typeface="DM Sans"/>
              <a:cs typeface="DM Sans"/>
              <a:sym typeface="DM Sans"/>
            </a:endParaRPr>
          </a:p>
        </p:txBody>
      </p:sp>
      <p:grpSp>
        <p:nvGrpSpPr>
          <p:cNvPr id="220" name="Google Shape;220;p32"/>
          <p:cNvGrpSpPr/>
          <p:nvPr/>
        </p:nvGrpSpPr>
        <p:grpSpPr>
          <a:xfrm>
            <a:off x="0" y="-7400"/>
            <a:ext cx="9143925" cy="44400"/>
            <a:chOff x="0" y="-7400"/>
            <a:chExt cx="9143925" cy="44400"/>
          </a:xfrm>
        </p:grpSpPr>
        <p:sp>
          <p:nvSpPr>
            <p:cNvPr id="221" name="Google Shape;221;p32"/>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22" name="Google Shape;222;p32"/>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nvSpPr>
        <p:spPr>
          <a:xfrm>
            <a:off x="1447300" y="5375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Ejemplo en </a:t>
            </a:r>
            <a:r>
              <a:rPr b="1" lang="es" sz="3500">
                <a:solidFill>
                  <a:schemeClr val="dk1"/>
                </a:solidFill>
                <a:latin typeface="DM Sans"/>
                <a:ea typeface="DM Sans"/>
                <a:cs typeface="DM Sans"/>
                <a:sym typeface="DM Sans"/>
              </a:rPr>
              <a:t>vivo</a:t>
            </a:r>
            <a:endParaRPr b="1" sz="3500">
              <a:solidFill>
                <a:schemeClr val="dk1"/>
              </a:solidFill>
              <a:latin typeface="DM Sans"/>
              <a:ea typeface="DM Sans"/>
              <a:cs typeface="DM Sans"/>
              <a:sym typeface="DM Sans"/>
            </a:endParaRPr>
          </a:p>
        </p:txBody>
      </p:sp>
      <p:sp>
        <p:nvSpPr>
          <p:cNvPr id="228" name="Google Shape;228;p33"/>
          <p:cNvSpPr txBox="1"/>
          <p:nvPr/>
        </p:nvSpPr>
        <p:spPr>
          <a:xfrm>
            <a:off x="475500" y="1463888"/>
            <a:ext cx="7169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solidFill>
                <a:srgbClr val="B7B7B7"/>
              </a:solidFill>
              <a:latin typeface="DM Sans"/>
              <a:ea typeface="DM Sans"/>
              <a:cs typeface="DM Sans"/>
              <a:sym typeface="DM Sans"/>
            </a:endParaRPr>
          </a:p>
          <a:p>
            <a:pPr indent="0" lvl="0" marL="0" rtl="0" algn="l">
              <a:spcBef>
                <a:spcPts val="0"/>
              </a:spcBef>
              <a:spcAft>
                <a:spcPts val="0"/>
              </a:spcAft>
              <a:buNone/>
            </a:pPr>
            <a:r>
              <a:rPr lang="es" sz="2500">
                <a:solidFill>
                  <a:schemeClr val="dk2"/>
                </a:solidFill>
                <a:latin typeface="DM Sans"/>
                <a:ea typeface="DM Sans"/>
                <a:cs typeface="DM Sans"/>
                <a:sym typeface="DM Sans"/>
              </a:rPr>
              <a:t>Ahora veremos cómo agregar instancias de alguna clase desde el admin.</a:t>
            </a:r>
            <a:endParaRPr sz="2500">
              <a:solidFill>
                <a:schemeClr val="dk2"/>
              </a:solidFill>
              <a:latin typeface="DM Sans"/>
              <a:ea typeface="DM Sans"/>
              <a:cs typeface="DM Sans"/>
              <a:sym typeface="DM Sans"/>
            </a:endParaRPr>
          </a:p>
          <a:p>
            <a:pPr indent="0" lvl="0" marL="0" rtl="0" algn="l">
              <a:spcBef>
                <a:spcPts val="0"/>
              </a:spcBef>
              <a:spcAft>
                <a:spcPts val="0"/>
              </a:spcAft>
              <a:buNone/>
            </a:pPr>
            <a:r>
              <a:t/>
            </a:r>
            <a:endParaRPr b="1" sz="2500">
              <a:solidFill>
                <a:srgbClr val="B7B7B7"/>
              </a:solidFill>
              <a:latin typeface="Helvetica Neue"/>
              <a:ea typeface="Helvetica Neue"/>
              <a:cs typeface="Helvetica Neue"/>
              <a:sym typeface="Helvetica Neue"/>
            </a:endParaRPr>
          </a:p>
        </p:txBody>
      </p:sp>
      <p:grpSp>
        <p:nvGrpSpPr>
          <p:cNvPr id="229" name="Google Shape;229;p33"/>
          <p:cNvGrpSpPr/>
          <p:nvPr/>
        </p:nvGrpSpPr>
        <p:grpSpPr>
          <a:xfrm>
            <a:off x="475501" y="468273"/>
            <a:ext cx="738900" cy="738900"/>
            <a:chOff x="473351" y="619523"/>
            <a:chExt cx="738900" cy="738900"/>
          </a:xfrm>
        </p:grpSpPr>
        <p:sp>
          <p:nvSpPr>
            <p:cNvPr id="230" name="Google Shape;230;p33"/>
            <p:cNvSpPr/>
            <p:nvPr/>
          </p:nvSpPr>
          <p:spPr>
            <a:xfrm>
              <a:off x="473351" y="61952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1" name="Google Shape;231;p33"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232" name="Google Shape;232;p33"/>
          <p:cNvSpPr txBox="1"/>
          <p:nvPr/>
        </p:nvSpPr>
        <p:spPr>
          <a:xfrm>
            <a:off x="475500" y="3829300"/>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10 minutos</a:t>
            </a:r>
            <a:endParaRPr b="1" sz="2000">
              <a:solidFill>
                <a:schemeClr val="dk2"/>
              </a:solidFill>
              <a:latin typeface="DM Sans"/>
              <a:ea typeface="DM Sans"/>
              <a:cs typeface="DM Sans"/>
              <a:sym typeface="DM Sans"/>
            </a:endParaRPr>
          </a:p>
        </p:txBody>
      </p:sp>
      <p:grpSp>
        <p:nvGrpSpPr>
          <p:cNvPr id="233" name="Google Shape;233;p33"/>
          <p:cNvGrpSpPr/>
          <p:nvPr/>
        </p:nvGrpSpPr>
        <p:grpSpPr>
          <a:xfrm>
            <a:off x="0" y="-7400"/>
            <a:ext cx="9143925" cy="44400"/>
            <a:chOff x="0" y="-7400"/>
            <a:chExt cx="9143925" cy="44400"/>
          </a:xfrm>
        </p:grpSpPr>
        <p:sp>
          <p:nvSpPr>
            <p:cNvPr id="234" name="Google Shape;234;p33"/>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35" name="Google Shape;235;p33"/>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chemeClr val="dk1"/>
                </a:solidFill>
                <a:latin typeface="DM Sans"/>
                <a:ea typeface="DM Sans"/>
                <a:cs typeface="DM Sans"/>
                <a:sym typeface="DM Sans"/>
              </a:rPr>
              <a:t>Paso a paso</a:t>
            </a:r>
            <a:endParaRPr b="1" i="0" sz="4000" u="none" cap="none" strike="noStrike">
              <a:solidFill>
                <a:schemeClr val="dk1"/>
              </a:solidFill>
              <a:latin typeface="DM Sans"/>
              <a:ea typeface="DM Sans"/>
              <a:cs typeface="DM Sans"/>
              <a:sym typeface="DM Sans"/>
            </a:endParaRPr>
          </a:p>
        </p:txBody>
      </p:sp>
      <p:grpSp>
        <p:nvGrpSpPr>
          <p:cNvPr id="241" name="Google Shape;241;p34"/>
          <p:cNvGrpSpPr/>
          <p:nvPr/>
        </p:nvGrpSpPr>
        <p:grpSpPr>
          <a:xfrm>
            <a:off x="473338" y="2109975"/>
            <a:ext cx="587100" cy="600300"/>
            <a:chOff x="489538" y="1531350"/>
            <a:chExt cx="587100" cy="600300"/>
          </a:xfrm>
        </p:grpSpPr>
        <p:sp>
          <p:nvSpPr>
            <p:cNvPr id="242" name="Google Shape;242;p34"/>
            <p:cNvSpPr/>
            <p:nvPr/>
          </p:nvSpPr>
          <p:spPr>
            <a:xfrm>
              <a:off x="489538" y="15379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4"/>
            <p:cNvSpPr txBox="1"/>
            <p:nvPr/>
          </p:nvSpPr>
          <p:spPr>
            <a:xfrm>
              <a:off x="575950" y="1531350"/>
              <a:ext cx="4143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000"/>
                <a:buFont typeface="Arial"/>
                <a:buNone/>
              </a:pPr>
              <a:r>
                <a:rPr b="1" i="0" lang="es" sz="3000" u="none" cap="none" strike="noStrike">
                  <a:solidFill>
                    <a:schemeClr val="dk1"/>
                  </a:solidFill>
                  <a:latin typeface="DM Sans"/>
                  <a:ea typeface="DM Sans"/>
                  <a:cs typeface="DM Sans"/>
                  <a:sym typeface="DM Sans"/>
                </a:rPr>
                <a:t>1</a:t>
              </a:r>
              <a:endParaRPr b="1" i="0" sz="3000" u="none" cap="none" strike="noStrike">
                <a:solidFill>
                  <a:schemeClr val="dk1"/>
                </a:solidFill>
                <a:latin typeface="DM Sans"/>
                <a:ea typeface="DM Sans"/>
                <a:cs typeface="DM Sans"/>
                <a:sym typeface="DM Sans"/>
              </a:endParaRPr>
            </a:p>
          </p:txBody>
        </p:sp>
      </p:grpSp>
      <p:pic>
        <p:nvPicPr>
          <p:cNvPr id="244" name="Google Shape;244;p34"/>
          <p:cNvPicPr preferRelativeResize="0"/>
          <p:nvPr/>
        </p:nvPicPr>
        <p:blipFill rotWithShape="1">
          <a:blip r:embed="rId3">
            <a:alphaModFix/>
          </a:blip>
          <a:srcRect b="0" l="0" r="0" t="0"/>
          <a:stretch/>
        </p:blipFill>
        <p:spPr>
          <a:xfrm>
            <a:off x="1433375" y="2109975"/>
            <a:ext cx="5240978" cy="16433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7"/>
          <p:cNvSpPr/>
          <p:nvPr/>
        </p:nvSpPr>
        <p:spPr>
          <a:xfrm>
            <a:off x="3080700" y="2547525"/>
            <a:ext cx="2982600" cy="79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7"/>
          <p:cNvSpPr txBox="1"/>
          <p:nvPr/>
        </p:nvSpPr>
        <p:spPr>
          <a:xfrm>
            <a:off x="1461300" y="1802163"/>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Esta clase va a ser</a:t>
            </a:r>
            <a:endParaRPr b="1" sz="4000">
              <a:solidFill>
                <a:srgbClr val="DEFC52"/>
              </a:solidFill>
              <a:latin typeface="DM Sans"/>
              <a:ea typeface="DM Sans"/>
              <a:cs typeface="DM Sans"/>
              <a:sym typeface="DM Sans"/>
            </a:endParaRPr>
          </a:p>
        </p:txBody>
      </p:sp>
      <p:sp>
        <p:nvSpPr>
          <p:cNvPr id="54" name="Google Shape;54;p17"/>
          <p:cNvSpPr txBox="1"/>
          <p:nvPr/>
        </p:nvSpPr>
        <p:spPr>
          <a:xfrm>
            <a:off x="3655975" y="2541075"/>
            <a:ext cx="22275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grabada</a:t>
            </a:r>
            <a:endParaRPr b="1" sz="4000">
              <a:solidFill>
                <a:srgbClr val="EAFF6A"/>
              </a:solidFill>
              <a:latin typeface="DM Sans"/>
              <a:ea typeface="DM Sans"/>
              <a:cs typeface="DM Sans"/>
              <a:sym typeface="DM Sans"/>
            </a:endParaRPr>
          </a:p>
        </p:txBody>
      </p:sp>
      <p:sp>
        <p:nvSpPr>
          <p:cNvPr id="55" name="Google Shape;55;p17"/>
          <p:cNvSpPr/>
          <p:nvPr/>
        </p:nvSpPr>
        <p:spPr>
          <a:xfrm>
            <a:off x="3293875" y="2844525"/>
            <a:ext cx="199800" cy="19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chemeClr val="dk1"/>
                </a:solidFill>
                <a:latin typeface="DM Sans"/>
                <a:ea typeface="DM Sans"/>
                <a:cs typeface="DM Sans"/>
                <a:sym typeface="DM Sans"/>
              </a:rPr>
              <a:t>Paso a paso</a:t>
            </a:r>
            <a:endParaRPr b="1" i="0" sz="4000" u="none" cap="none" strike="noStrike">
              <a:solidFill>
                <a:schemeClr val="dk1"/>
              </a:solidFill>
              <a:latin typeface="DM Sans"/>
              <a:ea typeface="DM Sans"/>
              <a:cs typeface="DM Sans"/>
              <a:sym typeface="DM Sans"/>
            </a:endParaRPr>
          </a:p>
        </p:txBody>
      </p:sp>
      <p:grpSp>
        <p:nvGrpSpPr>
          <p:cNvPr id="250" name="Google Shape;250;p35"/>
          <p:cNvGrpSpPr/>
          <p:nvPr/>
        </p:nvGrpSpPr>
        <p:grpSpPr>
          <a:xfrm>
            <a:off x="473338" y="2109975"/>
            <a:ext cx="587100" cy="600300"/>
            <a:chOff x="489538" y="1531350"/>
            <a:chExt cx="587100" cy="600300"/>
          </a:xfrm>
        </p:grpSpPr>
        <p:sp>
          <p:nvSpPr>
            <p:cNvPr id="251" name="Google Shape;251;p35"/>
            <p:cNvSpPr/>
            <p:nvPr/>
          </p:nvSpPr>
          <p:spPr>
            <a:xfrm>
              <a:off x="489538" y="15379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5"/>
            <p:cNvSpPr txBox="1"/>
            <p:nvPr/>
          </p:nvSpPr>
          <p:spPr>
            <a:xfrm>
              <a:off x="575950" y="1531350"/>
              <a:ext cx="4143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000"/>
                <a:buFont typeface="Arial"/>
                <a:buNone/>
              </a:pPr>
              <a:r>
                <a:rPr b="1" i="0" lang="es" sz="3000" u="none" cap="none" strike="noStrike">
                  <a:solidFill>
                    <a:schemeClr val="dk1"/>
                  </a:solidFill>
                  <a:latin typeface="DM Sans"/>
                  <a:ea typeface="DM Sans"/>
                  <a:cs typeface="DM Sans"/>
                  <a:sym typeface="DM Sans"/>
                </a:rPr>
                <a:t>2</a:t>
              </a:r>
              <a:endParaRPr b="1" i="0" sz="3000" u="none" cap="none" strike="noStrike">
                <a:solidFill>
                  <a:schemeClr val="dk1"/>
                </a:solidFill>
                <a:latin typeface="DM Sans"/>
                <a:ea typeface="DM Sans"/>
                <a:cs typeface="DM Sans"/>
                <a:sym typeface="DM Sans"/>
              </a:endParaRPr>
            </a:p>
          </p:txBody>
        </p:sp>
      </p:grpSp>
      <p:pic>
        <p:nvPicPr>
          <p:cNvPr id="253" name="Google Shape;253;p35"/>
          <p:cNvPicPr preferRelativeResize="0"/>
          <p:nvPr/>
        </p:nvPicPr>
        <p:blipFill rotWithShape="1">
          <a:blip r:embed="rId3">
            <a:alphaModFix/>
          </a:blip>
          <a:srcRect b="0" l="0" r="0" t="0"/>
          <a:stretch/>
        </p:blipFill>
        <p:spPr>
          <a:xfrm>
            <a:off x="1414524" y="2109975"/>
            <a:ext cx="6719101" cy="14472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chemeClr val="dk1"/>
                </a:solidFill>
                <a:latin typeface="DM Sans"/>
                <a:ea typeface="DM Sans"/>
                <a:cs typeface="DM Sans"/>
                <a:sym typeface="DM Sans"/>
              </a:rPr>
              <a:t>Paso a paso</a:t>
            </a:r>
            <a:endParaRPr b="1" i="0" sz="4000" u="none" cap="none" strike="noStrike">
              <a:solidFill>
                <a:schemeClr val="dk1"/>
              </a:solidFill>
              <a:latin typeface="DM Sans"/>
              <a:ea typeface="DM Sans"/>
              <a:cs typeface="DM Sans"/>
              <a:sym typeface="DM Sans"/>
            </a:endParaRPr>
          </a:p>
        </p:txBody>
      </p:sp>
      <p:grpSp>
        <p:nvGrpSpPr>
          <p:cNvPr id="259" name="Google Shape;259;p36"/>
          <p:cNvGrpSpPr/>
          <p:nvPr/>
        </p:nvGrpSpPr>
        <p:grpSpPr>
          <a:xfrm>
            <a:off x="473338" y="2109975"/>
            <a:ext cx="587100" cy="600300"/>
            <a:chOff x="489538" y="1531350"/>
            <a:chExt cx="587100" cy="600300"/>
          </a:xfrm>
        </p:grpSpPr>
        <p:sp>
          <p:nvSpPr>
            <p:cNvPr id="260" name="Google Shape;260;p36"/>
            <p:cNvSpPr/>
            <p:nvPr/>
          </p:nvSpPr>
          <p:spPr>
            <a:xfrm>
              <a:off x="489538" y="15379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6"/>
            <p:cNvSpPr txBox="1"/>
            <p:nvPr/>
          </p:nvSpPr>
          <p:spPr>
            <a:xfrm>
              <a:off x="575950" y="1531350"/>
              <a:ext cx="4143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000"/>
                <a:buFont typeface="Arial"/>
                <a:buNone/>
              </a:pPr>
              <a:r>
                <a:rPr b="1" i="0" lang="es" sz="3000" u="none" cap="none" strike="noStrike">
                  <a:solidFill>
                    <a:schemeClr val="dk1"/>
                  </a:solidFill>
                  <a:latin typeface="DM Sans"/>
                  <a:ea typeface="DM Sans"/>
                  <a:cs typeface="DM Sans"/>
                  <a:sym typeface="DM Sans"/>
                </a:rPr>
                <a:t>3</a:t>
              </a:r>
              <a:endParaRPr b="1" i="0" sz="3000" u="none" cap="none" strike="noStrike">
                <a:solidFill>
                  <a:schemeClr val="dk1"/>
                </a:solidFill>
                <a:latin typeface="DM Sans"/>
                <a:ea typeface="DM Sans"/>
                <a:cs typeface="DM Sans"/>
                <a:sym typeface="DM Sans"/>
              </a:endParaRPr>
            </a:p>
          </p:txBody>
        </p:sp>
      </p:grpSp>
      <p:pic>
        <p:nvPicPr>
          <p:cNvPr id="262" name="Google Shape;262;p36"/>
          <p:cNvPicPr preferRelativeResize="0"/>
          <p:nvPr/>
        </p:nvPicPr>
        <p:blipFill rotWithShape="1">
          <a:blip r:embed="rId3">
            <a:alphaModFix/>
          </a:blip>
          <a:srcRect b="0" l="0" r="0" t="0"/>
          <a:stretch/>
        </p:blipFill>
        <p:spPr>
          <a:xfrm>
            <a:off x="1948750" y="1738150"/>
            <a:ext cx="3193212" cy="2786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chemeClr val="dk1"/>
                </a:solidFill>
                <a:latin typeface="DM Sans"/>
                <a:ea typeface="DM Sans"/>
                <a:cs typeface="DM Sans"/>
                <a:sym typeface="DM Sans"/>
              </a:rPr>
              <a:t>Paso a paso</a:t>
            </a:r>
            <a:endParaRPr b="1" i="0" sz="4000" u="none" cap="none" strike="noStrike">
              <a:solidFill>
                <a:schemeClr val="dk1"/>
              </a:solidFill>
              <a:latin typeface="DM Sans"/>
              <a:ea typeface="DM Sans"/>
              <a:cs typeface="DM Sans"/>
              <a:sym typeface="DM Sans"/>
            </a:endParaRPr>
          </a:p>
        </p:txBody>
      </p:sp>
      <p:grpSp>
        <p:nvGrpSpPr>
          <p:cNvPr id="268" name="Google Shape;268;p37"/>
          <p:cNvGrpSpPr/>
          <p:nvPr/>
        </p:nvGrpSpPr>
        <p:grpSpPr>
          <a:xfrm>
            <a:off x="473338" y="2109975"/>
            <a:ext cx="587100" cy="600300"/>
            <a:chOff x="489538" y="1531350"/>
            <a:chExt cx="587100" cy="600300"/>
          </a:xfrm>
        </p:grpSpPr>
        <p:sp>
          <p:nvSpPr>
            <p:cNvPr id="269" name="Google Shape;269;p37"/>
            <p:cNvSpPr/>
            <p:nvPr/>
          </p:nvSpPr>
          <p:spPr>
            <a:xfrm>
              <a:off x="489538" y="15379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7"/>
            <p:cNvSpPr txBox="1"/>
            <p:nvPr/>
          </p:nvSpPr>
          <p:spPr>
            <a:xfrm>
              <a:off x="575950" y="1531350"/>
              <a:ext cx="4143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000"/>
                <a:buFont typeface="Arial"/>
                <a:buNone/>
              </a:pPr>
              <a:r>
                <a:rPr b="1" i="0" lang="es" sz="3000" u="none" cap="none" strike="noStrike">
                  <a:solidFill>
                    <a:schemeClr val="dk1"/>
                  </a:solidFill>
                  <a:latin typeface="DM Sans"/>
                  <a:ea typeface="DM Sans"/>
                  <a:cs typeface="DM Sans"/>
                  <a:sym typeface="DM Sans"/>
                </a:rPr>
                <a:t>4</a:t>
              </a:r>
              <a:endParaRPr b="1" i="0" sz="3000" u="none" cap="none" strike="noStrike">
                <a:solidFill>
                  <a:schemeClr val="dk1"/>
                </a:solidFill>
                <a:latin typeface="DM Sans"/>
                <a:ea typeface="DM Sans"/>
                <a:cs typeface="DM Sans"/>
                <a:sym typeface="DM Sans"/>
              </a:endParaRPr>
            </a:p>
          </p:txBody>
        </p:sp>
      </p:grpSp>
      <p:pic>
        <p:nvPicPr>
          <p:cNvPr id="271" name="Google Shape;271;p37"/>
          <p:cNvPicPr preferRelativeResize="0"/>
          <p:nvPr/>
        </p:nvPicPr>
        <p:blipFill rotWithShape="1">
          <a:blip r:embed="rId3">
            <a:alphaModFix/>
          </a:blip>
          <a:srcRect b="0" l="0" r="0" t="0"/>
          <a:stretch/>
        </p:blipFill>
        <p:spPr>
          <a:xfrm>
            <a:off x="1414875" y="2109971"/>
            <a:ext cx="3972025" cy="1399075"/>
          </a:xfrm>
          <a:prstGeom prst="rect">
            <a:avLst/>
          </a:prstGeom>
          <a:noFill/>
          <a:ln>
            <a:noFill/>
          </a:ln>
        </p:spPr>
      </p:pic>
      <p:sp>
        <p:nvSpPr>
          <p:cNvPr id="272" name="Google Shape;272;p37"/>
          <p:cNvSpPr/>
          <p:nvPr/>
        </p:nvSpPr>
        <p:spPr>
          <a:xfrm>
            <a:off x="1492875" y="2164650"/>
            <a:ext cx="3749100" cy="12081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7"/>
          <p:cNvSpPr txBox="1"/>
          <p:nvPr/>
        </p:nvSpPr>
        <p:spPr>
          <a:xfrm>
            <a:off x="5476150" y="2112750"/>
            <a:ext cx="3138300" cy="13992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s" sz="1350" u="none" cap="none" strike="noStrike">
                <a:solidFill>
                  <a:srgbClr val="000000"/>
                </a:solidFill>
                <a:latin typeface="DM Sans"/>
                <a:ea typeface="DM Sans"/>
                <a:cs typeface="DM Sans"/>
                <a:sym typeface="DM Sans"/>
              </a:rPr>
              <a:t>Podemos ver todos los cursos creados, el de arriba es el último en crearse, vemos también que en éste caso, habían otros 6 creados </a:t>
            </a:r>
            <a:r>
              <a:rPr b="0" i="1" lang="es" sz="1350" u="none" cap="none" strike="noStrike">
                <a:solidFill>
                  <a:srgbClr val="000000"/>
                </a:solidFill>
                <a:latin typeface="DM Sans"/>
                <a:ea typeface="DM Sans"/>
                <a:cs typeface="DM Sans"/>
                <a:sym typeface="DM Sans"/>
              </a:rPr>
              <a:t>(eso cambiará).</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pSp>
        <p:nvGrpSpPr>
          <p:cNvPr id="278" name="Google Shape;278;p38"/>
          <p:cNvGrpSpPr/>
          <p:nvPr/>
        </p:nvGrpSpPr>
        <p:grpSpPr>
          <a:xfrm>
            <a:off x="4202556" y="994173"/>
            <a:ext cx="738900" cy="738900"/>
            <a:chOff x="974706" y="2467173"/>
            <a:chExt cx="738900" cy="738900"/>
          </a:xfrm>
        </p:grpSpPr>
        <p:sp>
          <p:nvSpPr>
            <p:cNvPr id="279" name="Google Shape;279;p38"/>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38"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281" name="Google Shape;281;p38"/>
          <p:cNvSpPr txBox="1"/>
          <p:nvPr/>
        </p:nvSpPr>
        <p:spPr>
          <a:xfrm>
            <a:off x="1461300" y="2208625"/>
            <a:ext cx="6221400" cy="1847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4000"/>
              <a:buFont typeface="Arial"/>
              <a:buNone/>
            </a:pPr>
            <a:r>
              <a:rPr b="1" lang="es" sz="4000">
                <a:solidFill>
                  <a:schemeClr val="dk1"/>
                </a:solidFill>
                <a:latin typeface="DM Sans"/>
                <a:ea typeface="DM Sans"/>
                <a:cs typeface="DM Sans"/>
                <a:sym typeface="DM Sans"/>
              </a:rPr>
              <a:t>Agregar datos a nuestro model</a:t>
            </a:r>
            <a:endParaRPr b="1" sz="4000">
              <a:solidFill>
                <a:schemeClr val="dk1"/>
              </a:solidFill>
              <a:highlight>
                <a:schemeClr val="accent6"/>
              </a:highlight>
              <a:latin typeface="DM Sans"/>
              <a:ea typeface="DM Sans"/>
              <a:cs typeface="DM Sans"/>
              <a:sym typeface="DM Sans"/>
            </a:endParaRPr>
          </a:p>
          <a:p>
            <a:pPr indent="0" lvl="0" marL="0" rtl="0" algn="ctr">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sp>
        <p:nvSpPr>
          <p:cNvPr id="282" name="Google Shape;282;p38"/>
          <p:cNvSpPr txBox="1"/>
          <p:nvPr/>
        </p:nvSpPr>
        <p:spPr>
          <a:xfrm>
            <a:off x="987263" y="3818588"/>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10 min</a:t>
            </a:r>
            <a:endParaRPr b="1" sz="2000">
              <a:solidFill>
                <a:schemeClr val="dk2"/>
              </a:solidFill>
              <a:latin typeface="DM Sans"/>
              <a:ea typeface="DM Sans"/>
              <a:cs typeface="DM Sans"/>
              <a:sym typeface="DM Sans"/>
            </a:endParaRPr>
          </a:p>
        </p:txBody>
      </p:sp>
      <p:grpSp>
        <p:nvGrpSpPr>
          <p:cNvPr id="283" name="Google Shape;283;p38"/>
          <p:cNvGrpSpPr/>
          <p:nvPr/>
        </p:nvGrpSpPr>
        <p:grpSpPr>
          <a:xfrm>
            <a:off x="0" y="-7400"/>
            <a:ext cx="9143925" cy="44400"/>
            <a:chOff x="0" y="-7400"/>
            <a:chExt cx="9143925" cy="44400"/>
          </a:xfrm>
        </p:grpSpPr>
        <p:sp>
          <p:nvSpPr>
            <p:cNvPr id="284" name="Google Shape;284;p38"/>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85" name="Google Shape;285;p38"/>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grpSp>
        <p:nvGrpSpPr>
          <p:cNvPr id="290" name="Google Shape;290;p39"/>
          <p:cNvGrpSpPr/>
          <p:nvPr/>
        </p:nvGrpSpPr>
        <p:grpSpPr>
          <a:xfrm>
            <a:off x="457347" y="468297"/>
            <a:ext cx="431074" cy="431074"/>
            <a:chOff x="974706" y="2467173"/>
            <a:chExt cx="738900" cy="738900"/>
          </a:xfrm>
        </p:grpSpPr>
        <p:sp>
          <p:nvSpPr>
            <p:cNvPr id="291" name="Google Shape;291;p39"/>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39"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293" name="Google Shape;293;p39"/>
          <p:cNvSpPr txBox="1"/>
          <p:nvPr/>
        </p:nvSpPr>
        <p:spPr>
          <a:xfrm>
            <a:off x="501450" y="1081750"/>
            <a:ext cx="49872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Agregar datos a nuestro model</a:t>
            </a:r>
            <a:endParaRPr b="1" sz="4000">
              <a:solidFill>
                <a:schemeClr val="dk1"/>
              </a:solidFill>
              <a:latin typeface="DM Sans"/>
              <a:ea typeface="DM Sans"/>
              <a:cs typeface="DM Sans"/>
              <a:sym typeface="DM Sans"/>
            </a:endParaRPr>
          </a:p>
        </p:txBody>
      </p:sp>
      <p:pic>
        <p:nvPicPr>
          <p:cNvPr id="294" name="Google Shape;294;p39"/>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95" name="Google Shape;295;p39"/>
          <p:cNvSpPr txBox="1"/>
          <p:nvPr/>
        </p:nvSpPr>
        <p:spPr>
          <a:xfrm>
            <a:off x="549525" y="2710950"/>
            <a:ext cx="811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50">
                <a:latin typeface="DM Sans"/>
                <a:ea typeface="DM Sans"/>
                <a:cs typeface="DM Sans"/>
                <a:sym typeface="DM Sans"/>
              </a:rPr>
              <a:t>Descripción de la actividad. </a:t>
            </a:r>
            <a:endParaRPr b="1"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Clr>
                <a:schemeClr val="dk1"/>
              </a:buClr>
              <a:buSzPts val="1350"/>
              <a:buFont typeface="Arial"/>
              <a:buNone/>
            </a:pPr>
            <a:r>
              <a:rPr lang="es" sz="1350">
                <a:solidFill>
                  <a:schemeClr val="dk1"/>
                </a:solidFill>
                <a:latin typeface="DM Sans"/>
                <a:ea typeface="DM Sans"/>
                <a:cs typeface="DM Sans"/>
                <a:sym typeface="DM Sans"/>
              </a:rPr>
              <a:t>Crear un superusuario para poder ingresar al panel de administración.</a:t>
            </a:r>
            <a:endParaRPr sz="135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350"/>
              <a:buFont typeface="Arial"/>
              <a:buNone/>
            </a:pPr>
            <a:r>
              <a:rPr lang="es" sz="1350">
                <a:solidFill>
                  <a:schemeClr val="dk1"/>
                </a:solidFill>
                <a:latin typeface="DM Sans"/>
                <a:ea typeface="DM Sans"/>
                <a:cs typeface="DM Sans"/>
                <a:sym typeface="DM Sans"/>
              </a:rPr>
              <a:t>Una vez ingresados, agregar datos a dos modelos distintos (botón add).</a:t>
            </a:r>
            <a:endParaRPr sz="1350">
              <a:latin typeface="DM Sans"/>
              <a:ea typeface="DM Sans"/>
              <a:cs typeface="DM Sans"/>
              <a:sym typeface="DM Sans"/>
            </a:endParaRPr>
          </a:p>
        </p:txBody>
      </p:sp>
      <p:sp>
        <p:nvSpPr>
          <p:cNvPr id="296" name="Google Shape;296;p39"/>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ACTIVIDAD</a:t>
            </a:r>
            <a:endParaRPr>
              <a:latin typeface="DM Sans"/>
              <a:ea typeface="DM Sans"/>
              <a:cs typeface="DM Sans"/>
              <a:sym typeface="DM Sans"/>
            </a:endParaRPr>
          </a:p>
        </p:txBody>
      </p:sp>
      <p:pic>
        <p:nvPicPr>
          <p:cNvPr id="297" name="Google Shape;297;p39"/>
          <p:cNvPicPr preferRelativeResize="0"/>
          <p:nvPr/>
        </p:nvPicPr>
        <p:blipFill>
          <a:blip r:embed="rId4">
            <a:alphaModFix/>
          </a:blip>
          <a:stretch>
            <a:fillRect/>
          </a:stretch>
        </p:blipFill>
        <p:spPr>
          <a:xfrm>
            <a:off x="7811413" y="4692275"/>
            <a:ext cx="1150750" cy="267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0"/>
          <p:cNvPicPr preferRelativeResize="0"/>
          <p:nvPr/>
        </p:nvPicPr>
        <p:blipFill>
          <a:blip r:embed="rId3">
            <a:alphaModFix/>
          </a:blip>
          <a:stretch>
            <a:fillRect/>
          </a:stretch>
        </p:blipFill>
        <p:spPr>
          <a:xfrm>
            <a:off x="7811413" y="4692275"/>
            <a:ext cx="1150750" cy="267575"/>
          </a:xfrm>
          <a:prstGeom prst="rect">
            <a:avLst/>
          </a:prstGeom>
          <a:noFill/>
          <a:ln>
            <a:noFill/>
          </a:ln>
        </p:spPr>
      </p:pic>
      <p:grpSp>
        <p:nvGrpSpPr>
          <p:cNvPr id="303" name="Google Shape;303;p40"/>
          <p:cNvGrpSpPr/>
          <p:nvPr/>
        </p:nvGrpSpPr>
        <p:grpSpPr>
          <a:xfrm>
            <a:off x="4243306" y="1320073"/>
            <a:ext cx="738900" cy="738900"/>
            <a:chOff x="974706" y="2467173"/>
            <a:chExt cx="738900" cy="738900"/>
          </a:xfrm>
        </p:grpSpPr>
        <p:sp>
          <p:nvSpPr>
            <p:cNvPr id="304" name="Google Shape;304;p40"/>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5" name="Google Shape;305;p40" title="ícono de actividad en clase"/>
            <p:cNvPicPr preferRelativeResize="0"/>
            <p:nvPr/>
          </p:nvPicPr>
          <p:blipFill>
            <a:blip r:embed="rId4">
              <a:alphaModFix/>
            </a:blip>
            <a:stretch>
              <a:fillRect/>
            </a:stretch>
          </p:blipFill>
          <p:spPr>
            <a:xfrm>
              <a:off x="1109750" y="2610275"/>
              <a:ext cx="452650" cy="452650"/>
            </a:xfrm>
            <a:prstGeom prst="rect">
              <a:avLst/>
            </a:prstGeom>
            <a:noFill/>
            <a:ln>
              <a:noFill/>
            </a:ln>
          </p:spPr>
        </p:pic>
      </p:grpSp>
      <p:sp>
        <p:nvSpPr>
          <p:cNvPr id="306" name="Google Shape;306;p40"/>
          <p:cNvSpPr txBox="1"/>
          <p:nvPr/>
        </p:nvSpPr>
        <p:spPr>
          <a:xfrm>
            <a:off x="1502050" y="2406788"/>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Puesta en común</a:t>
            </a:r>
            <a:endParaRPr b="1" sz="4000">
              <a:solidFill>
                <a:schemeClr val="dk1"/>
              </a:solidFill>
              <a:highlight>
                <a:srgbClr val="EAFF6A"/>
              </a:highlight>
              <a:latin typeface="DM Sans"/>
              <a:ea typeface="DM Sans"/>
              <a:cs typeface="DM Sans"/>
              <a:sym typeface="DM Sans"/>
            </a:endParaRPr>
          </a:p>
        </p:txBody>
      </p:sp>
      <p:sp>
        <p:nvSpPr>
          <p:cNvPr id="307" name="Google Shape;307;p40"/>
          <p:cNvSpPr txBox="1"/>
          <p:nvPr/>
        </p:nvSpPr>
        <p:spPr>
          <a:xfrm>
            <a:off x="2179625" y="3493500"/>
            <a:ext cx="5061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5 min</a:t>
            </a:r>
            <a:endParaRPr b="1" sz="2000">
              <a:solidFill>
                <a:schemeClr val="dk2"/>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1"/>
          <p:cNvSpPr txBox="1"/>
          <p:nvPr/>
        </p:nvSpPr>
        <p:spPr>
          <a:xfrm>
            <a:off x="1461300" y="1598325"/>
            <a:ext cx="6221400" cy="1431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s" sz="5000">
                <a:solidFill>
                  <a:srgbClr val="E8E7E3"/>
                </a:solidFill>
              </a:rPr>
              <a:t>☕</a:t>
            </a:r>
            <a:endParaRPr sz="5000">
              <a:solidFill>
                <a:srgbClr val="E8E7E3"/>
              </a:solidFill>
            </a:endParaRPr>
          </a:p>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Break</a:t>
            </a:r>
            <a:endParaRPr b="1" sz="4000">
              <a:solidFill>
                <a:schemeClr val="lt1"/>
              </a:solidFill>
              <a:latin typeface="DM Sans"/>
              <a:ea typeface="DM Sans"/>
              <a:cs typeface="DM Sans"/>
              <a:sym typeface="DM Sans"/>
            </a:endParaRPr>
          </a:p>
        </p:txBody>
      </p:sp>
      <p:sp>
        <p:nvSpPr>
          <p:cNvPr id="313" name="Google Shape;313;p41"/>
          <p:cNvSpPr txBox="1"/>
          <p:nvPr/>
        </p:nvSpPr>
        <p:spPr>
          <a:xfrm>
            <a:off x="2809200" y="2971950"/>
            <a:ext cx="352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¡En 10 minutos volvemos!</a:t>
            </a:r>
            <a:endParaRPr sz="2000">
              <a:solidFill>
                <a:schemeClr val="lt1"/>
              </a:solidFill>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nvSpPr>
        <p:spPr>
          <a:xfrm>
            <a:off x="1447300" y="5375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Ejemplo en </a:t>
            </a:r>
            <a:r>
              <a:rPr b="1" lang="es" sz="3500">
                <a:solidFill>
                  <a:schemeClr val="dk1"/>
                </a:solidFill>
                <a:latin typeface="DM Sans"/>
                <a:ea typeface="DM Sans"/>
                <a:cs typeface="DM Sans"/>
                <a:sym typeface="DM Sans"/>
              </a:rPr>
              <a:t>vivo</a:t>
            </a:r>
            <a:endParaRPr b="1" sz="3500">
              <a:solidFill>
                <a:schemeClr val="dk1"/>
              </a:solidFill>
              <a:latin typeface="DM Sans"/>
              <a:ea typeface="DM Sans"/>
              <a:cs typeface="DM Sans"/>
              <a:sym typeface="DM Sans"/>
            </a:endParaRPr>
          </a:p>
        </p:txBody>
      </p:sp>
      <p:sp>
        <p:nvSpPr>
          <p:cNvPr id="319" name="Google Shape;319;p42"/>
          <p:cNvSpPr txBox="1"/>
          <p:nvPr/>
        </p:nvSpPr>
        <p:spPr>
          <a:xfrm>
            <a:off x="475500" y="1470725"/>
            <a:ext cx="71694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Ya vimos como se usan los formularios trabajando con los cursos.</a:t>
            </a:r>
            <a:endParaRPr sz="2500">
              <a:solidFill>
                <a:schemeClr val="dk2"/>
              </a:solidFill>
              <a:latin typeface="DM Sans"/>
              <a:ea typeface="DM Sans"/>
              <a:cs typeface="DM Sans"/>
              <a:sym typeface="DM Sans"/>
            </a:endParaRPr>
          </a:p>
          <a:p>
            <a:pPr indent="0" lvl="0" marL="0" rtl="0" algn="l">
              <a:spcBef>
                <a:spcPts val="0"/>
              </a:spcBef>
              <a:spcAft>
                <a:spcPts val="0"/>
              </a:spcAft>
              <a:buNone/>
            </a:pPr>
            <a:r>
              <a:rPr lang="es" sz="2500">
                <a:solidFill>
                  <a:schemeClr val="dk2"/>
                </a:solidFill>
                <a:latin typeface="DM Sans"/>
                <a:ea typeface="DM Sans"/>
                <a:cs typeface="DM Sans"/>
                <a:sym typeface="DM Sans"/>
              </a:rPr>
              <a:t>Ahora implementemos lo mismo, pero para algo que tenga más datos. Con la práctica se hace el maestro</a:t>
            </a:r>
            <a:r>
              <a:rPr lang="es" sz="2500">
                <a:solidFill>
                  <a:srgbClr val="B7B7B7"/>
                </a:solidFill>
                <a:latin typeface="DM Sans"/>
                <a:ea typeface="DM Sans"/>
                <a:cs typeface="DM Sans"/>
                <a:sym typeface="DM Sans"/>
              </a:rPr>
              <a:t>😏</a:t>
            </a:r>
            <a:endParaRPr sz="2500">
              <a:solidFill>
                <a:schemeClr val="dk2"/>
              </a:solidFill>
              <a:latin typeface="DM Sans"/>
              <a:ea typeface="DM Sans"/>
              <a:cs typeface="DM Sans"/>
              <a:sym typeface="DM Sans"/>
            </a:endParaRPr>
          </a:p>
          <a:p>
            <a:pPr indent="0" lvl="0" marL="0" rtl="0" algn="l">
              <a:spcBef>
                <a:spcPts val="0"/>
              </a:spcBef>
              <a:spcAft>
                <a:spcPts val="0"/>
              </a:spcAft>
              <a:buNone/>
            </a:pPr>
            <a:r>
              <a:t/>
            </a:r>
            <a:endParaRPr b="1" sz="2500">
              <a:solidFill>
                <a:srgbClr val="B7B7B7"/>
              </a:solidFill>
              <a:latin typeface="Helvetica Neue"/>
              <a:ea typeface="Helvetica Neue"/>
              <a:cs typeface="Helvetica Neue"/>
              <a:sym typeface="Helvetica Neue"/>
            </a:endParaRPr>
          </a:p>
        </p:txBody>
      </p:sp>
      <p:grpSp>
        <p:nvGrpSpPr>
          <p:cNvPr id="320" name="Google Shape;320;p42"/>
          <p:cNvGrpSpPr/>
          <p:nvPr/>
        </p:nvGrpSpPr>
        <p:grpSpPr>
          <a:xfrm>
            <a:off x="475501" y="468273"/>
            <a:ext cx="738900" cy="738900"/>
            <a:chOff x="473351" y="619523"/>
            <a:chExt cx="738900" cy="738900"/>
          </a:xfrm>
        </p:grpSpPr>
        <p:sp>
          <p:nvSpPr>
            <p:cNvPr id="321" name="Google Shape;321;p42"/>
            <p:cNvSpPr/>
            <p:nvPr/>
          </p:nvSpPr>
          <p:spPr>
            <a:xfrm>
              <a:off x="473351" y="61952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42"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323" name="Google Shape;323;p42"/>
          <p:cNvSpPr txBox="1"/>
          <p:nvPr/>
        </p:nvSpPr>
        <p:spPr>
          <a:xfrm>
            <a:off x="475500" y="3829300"/>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10</a:t>
            </a:r>
            <a:r>
              <a:rPr b="1" lang="es" sz="2000">
                <a:solidFill>
                  <a:schemeClr val="dk2"/>
                </a:solidFill>
                <a:latin typeface="DM Sans"/>
                <a:ea typeface="DM Sans"/>
                <a:cs typeface="DM Sans"/>
                <a:sym typeface="DM Sans"/>
              </a:rPr>
              <a:t> minutos</a:t>
            </a:r>
            <a:endParaRPr b="1" sz="2000">
              <a:solidFill>
                <a:schemeClr val="dk2"/>
              </a:solidFill>
              <a:latin typeface="DM Sans"/>
              <a:ea typeface="DM Sans"/>
              <a:cs typeface="DM Sans"/>
              <a:sym typeface="DM Sans"/>
            </a:endParaRPr>
          </a:p>
        </p:txBody>
      </p:sp>
      <p:grpSp>
        <p:nvGrpSpPr>
          <p:cNvPr id="324" name="Google Shape;324;p42"/>
          <p:cNvGrpSpPr/>
          <p:nvPr/>
        </p:nvGrpSpPr>
        <p:grpSpPr>
          <a:xfrm>
            <a:off x="0" y="-7400"/>
            <a:ext cx="9143925" cy="44400"/>
            <a:chOff x="0" y="-7400"/>
            <a:chExt cx="9143925" cy="44400"/>
          </a:xfrm>
        </p:grpSpPr>
        <p:sp>
          <p:nvSpPr>
            <p:cNvPr id="325" name="Google Shape;325;p42"/>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326" name="Google Shape;326;p42"/>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chemeClr val="dk1"/>
                </a:solidFill>
                <a:latin typeface="DM Sans"/>
                <a:ea typeface="DM Sans"/>
                <a:cs typeface="DM Sans"/>
                <a:sym typeface="DM Sans"/>
              </a:rPr>
              <a:t>Ejemplo en vivo</a:t>
            </a:r>
            <a:endParaRPr b="1" i="0" sz="4000" u="none" cap="none" strike="noStrike">
              <a:solidFill>
                <a:schemeClr val="dk1"/>
              </a:solidFill>
              <a:latin typeface="DM Sans"/>
              <a:ea typeface="DM Sans"/>
              <a:cs typeface="DM Sans"/>
              <a:sym typeface="DM Sans"/>
            </a:endParaRPr>
          </a:p>
        </p:txBody>
      </p:sp>
      <p:pic>
        <p:nvPicPr>
          <p:cNvPr id="332" name="Google Shape;332;p43"/>
          <p:cNvPicPr preferRelativeResize="0"/>
          <p:nvPr/>
        </p:nvPicPr>
        <p:blipFill rotWithShape="1">
          <a:blip r:embed="rId3">
            <a:alphaModFix/>
          </a:blip>
          <a:srcRect b="0" l="0" r="0" t="0"/>
          <a:stretch/>
        </p:blipFill>
        <p:spPr>
          <a:xfrm>
            <a:off x="591325" y="1549475"/>
            <a:ext cx="4464350" cy="2140701"/>
          </a:xfrm>
          <a:prstGeom prst="rect">
            <a:avLst/>
          </a:prstGeom>
          <a:noFill/>
          <a:ln>
            <a:noFill/>
          </a:ln>
        </p:spPr>
      </p:pic>
      <p:pic>
        <p:nvPicPr>
          <p:cNvPr id="333" name="Google Shape;333;p43"/>
          <p:cNvPicPr preferRelativeResize="0"/>
          <p:nvPr/>
        </p:nvPicPr>
        <p:blipFill rotWithShape="1">
          <a:blip r:embed="rId4">
            <a:alphaModFix/>
          </a:blip>
          <a:srcRect b="0" l="-4080" r="4079" t="0"/>
          <a:stretch/>
        </p:blipFill>
        <p:spPr>
          <a:xfrm>
            <a:off x="5458925" y="2259350"/>
            <a:ext cx="3155525" cy="1813550"/>
          </a:xfrm>
          <a:prstGeom prst="rect">
            <a:avLst/>
          </a:prstGeom>
          <a:noFill/>
          <a:ln>
            <a:noFill/>
          </a:ln>
        </p:spPr>
      </p:pic>
      <p:sp>
        <p:nvSpPr>
          <p:cNvPr id="334" name="Google Shape;334;p43"/>
          <p:cNvSpPr txBox="1"/>
          <p:nvPr/>
        </p:nvSpPr>
        <p:spPr>
          <a:xfrm>
            <a:off x="5666725" y="177135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DM Sans"/>
                <a:ea typeface="DM Sans"/>
                <a:cs typeface="DM Sans"/>
                <a:sym typeface="DM Sans"/>
              </a:rPr>
              <a:t>Veamos la carga de nuevos datos </a:t>
            </a:r>
            <a:endParaRPr b="0" i="0" sz="1400" u="none" cap="none" strike="noStrike">
              <a:solidFill>
                <a:schemeClr val="dk1"/>
              </a:solidFill>
              <a:latin typeface="DM Sans"/>
              <a:ea typeface="DM Sans"/>
              <a:cs typeface="DM Sans"/>
              <a:sym typeface="DM Sans"/>
            </a:endParaRPr>
          </a:p>
        </p:txBody>
      </p:sp>
      <p:grpSp>
        <p:nvGrpSpPr>
          <p:cNvPr id="335" name="Google Shape;335;p43"/>
          <p:cNvGrpSpPr/>
          <p:nvPr/>
        </p:nvGrpSpPr>
        <p:grpSpPr>
          <a:xfrm>
            <a:off x="8298826" y="86798"/>
            <a:ext cx="738900" cy="738900"/>
            <a:chOff x="473351" y="619523"/>
            <a:chExt cx="738900" cy="738900"/>
          </a:xfrm>
        </p:grpSpPr>
        <p:sp>
          <p:nvSpPr>
            <p:cNvPr id="336" name="Google Shape;336;p43"/>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7" name="Google Shape;337;p43" title="ícono de ejemplo en vivo"/>
            <p:cNvPicPr preferRelativeResize="0"/>
            <p:nvPr/>
          </p:nvPicPr>
          <p:blipFill>
            <a:blip r:embed="rId5">
              <a:alphaModFix/>
            </a:blip>
            <a:stretch>
              <a:fillRect/>
            </a:stretch>
          </p:blipFill>
          <p:spPr>
            <a:xfrm>
              <a:off x="616475" y="762650"/>
              <a:ext cx="452650" cy="45265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chemeClr val="dk1"/>
                </a:solidFill>
                <a:latin typeface="DM Sans"/>
                <a:ea typeface="DM Sans"/>
                <a:cs typeface="DM Sans"/>
                <a:sym typeface="DM Sans"/>
              </a:rPr>
              <a:t>Ejemplo en vivo</a:t>
            </a:r>
            <a:endParaRPr b="1" i="0" sz="4000" u="none" cap="none" strike="noStrike">
              <a:solidFill>
                <a:schemeClr val="dk1"/>
              </a:solidFill>
              <a:latin typeface="DM Sans"/>
              <a:ea typeface="DM Sans"/>
              <a:cs typeface="DM Sans"/>
              <a:sym typeface="DM Sans"/>
            </a:endParaRPr>
          </a:p>
        </p:txBody>
      </p:sp>
      <p:sp>
        <p:nvSpPr>
          <p:cNvPr id="343" name="Google Shape;343;p44"/>
          <p:cNvSpPr txBox="1"/>
          <p:nvPr/>
        </p:nvSpPr>
        <p:spPr>
          <a:xfrm>
            <a:off x="4862950" y="2163100"/>
            <a:ext cx="3772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DM Sans"/>
                <a:ea typeface="DM Sans"/>
                <a:cs typeface="DM Sans"/>
                <a:sym typeface="DM Sans"/>
              </a:rPr>
              <a:t>Estamos en la mitad del camino </a:t>
            </a:r>
            <a:endParaRPr b="0" i="0" sz="1400" u="none" cap="none" strike="noStrike">
              <a:solidFill>
                <a:schemeClr val="dk1"/>
              </a:solidFill>
              <a:latin typeface="DM Sans"/>
              <a:ea typeface="DM Sans"/>
              <a:cs typeface="DM Sans"/>
              <a:sym typeface="DM Sans"/>
            </a:endParaRPr>
          </a:p>
        </p:txBody>
      </p:sp>
      <p:pic>
        <p:nvPicPr>
          <p:cNvPr id="344" name="Google Shape;344;p44"/>
          <p:cNvPicPr preferRelativeResize="0"/>
          <p:nvPr/>
        </p:nvPicPr>
        <p:blipFill rotWithShape="1">
          <a:blip r:embed="rId3">
            <a:alphaModFix/>
          </a:blip>
          <a:srcRect b="0" l="0" r="0" t="0"/>
          <a:stretch/>
        </p:blipFill>
        <p:spPr>
          <a:xfrm>
            <a:off x="989200" y="1671775"/>
            <a:ext cx="3369099" cy="3130051"/>
          </a:xfrm>
          <a:prstGeom prst="rect">
            <a:avLst/>
          </a:prstGeom>
          <a:noFill/>
          <a:ln>
            <a:noFill/>
          </a:ln>
        </p:spPr>
      </p:pic>
      <p:pic>
        <p:nvPicPr>
          <p:cNvPr id="345" name="Google Shape;345;p44"/>
          <p:cNvPicPr preferRelativeResize="0"/>
          <p:nvPr/>
        </p:nvPicPr>
        <p:blipFill rotWithShape="1">
          <a:blip r:embed="rId4">
            <a:alphaModFix/>
          </a:blip>
          <a:srcRect b="0" l="0" r="0" t="0"/>
          <a:stretch/>
        </p:blipFill>
        <p:spPr>
          <a:xfrm>
            <a:off x="4923188" y="2725875"/>
            <a:ext cx="3651725" cy="1340925"/>
          </a:xfrm>
          <a:prstGeom prst="rect">
            <a:avLst/>
          </a:prstGeom>
          <a:noFill/>
          <a:ln>
            <a:noFill/>
          </a:ln>
        </p:spPr>
      </p:pic>
      <p:grpSp>
        <p:nvGrpSpPr>
          <p:cNvPr id="346" name="Google Shape;346;p44"/>
          <p:cNvGrpSpPr/>
          <p:nvPr/>
        </p:nvGrpSpPr>
        <p:grpSpPr>
          <a:xfrm>
            <a:off x="8298826" y="86798"/>
            <a:ext cx="738900" cy="738900"/>
            <a:chOff x="473351" y="619523"/>
            <a:chExt cx="738900" cy="738900"/>
          </a:xfrm>
        </p:grpSpPr>
        <p:sp>
          <p:nvSpPr>
            <p:cNvPr id="347" name="Google Shape;347;p44"/>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8" name="Google Shape;348;p44" title="ícono de ejemplo en vivo"/>
            <p:cNvPicPr preferRelativeResize="0"/>
            <p:nvPr/>
          </p:nvPicPr>
          <p:blipFill>
            <a:blip r:embed="rId5">
              <a:alphaModFix/>
            </a:blip>
            <a:stretch>
              <a:fillRect/>
            </a:stretch>
          </p:blipFill>
          <p:spPr>
            <a:xfrm>
              <a:off x="616475" y="762650"/>
              <a:ext cx="452650" cy="45265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8"/>
          <p:cNvSpPr txBox="1"/>
          <p:nvPr/>
        </p:nvSpPr>
        <p:spPr>
          <a:xfrm>
            <a:off x="1351050" y="2276100"/>
            <a:ext cx="64356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Playground Intermedio - Parte II</a:t>
            </a:r>
            <a:endParaRPr b="1" sz="4000">
              <a:solidFill>
                <a:srgbClr val="EAFF6A"/>
              </a:solidFill>
              <a:latin typeface="DM Sans"/>
              <a:ea typeface="DM Sans"/>
              <a:cs typeface="DM Sans"/>
              <a:sym typeface="DM Sans"/>
            </a:endParaRPr>
          </a:p>
        </p:txBody>
      </p:sp>
      <p:sp>
        <p:nvSpPr>
          <p:cNvPr id="61" name="Google Shape;61;p18"/>
          <p:cNvSpPr txBox="1"/>
          <p:nvPr/>
        </p:nvSpPr>
        <p:spPr>
          <a:xfrm>
            <a:off x="1461300" y="1665250"/>
            <a:ext cx="622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chemeClr val="lt1"/>
                </a:solidFill>
                <a:latin typeface="DM Sans"/>
                <a:ea typeface="DM Sans"/>
                <a:cs typeface="DM Sans"/>
                <a:sym typeface="DM Sans"/>
              </a:rPr>
              <a:t>Semana 11</a:t>
            </a:r>
            <a:r>
              <a:rPr b="1" lang="es" sz="1800">
                <a:solidFill>
                  <a:schemeClr val="lt1"/>
                </a:solidFill>
                <a:latin typeface="DM Sans"/>
                <a:ea typeface="DM Sans"/>
                <a:cs typeface="DM Sans"/>
                <a:sym typeface="DM Sans"/>
              </a:rPr>
              <a:t>.</a:t>
            </a:r>
            <a:r>
              <a:rPr lang="es" sz="1800">
                <a:solidFill>
                  <a:schemeClr val="lt1"/>
                </a:solidFill>
                <a:latin typeface="DM Sans"/>
                <a:ea typeface="DM Sans"/>
                <a:cs typeface="DM Sans"/>
                <a:sym typeface="DM Sans"/>
              </a:rPr>
              <a:t> PYTHON</a:t>
            </a:r>
            <a:endParaRPr sz="1600">
              <a:solidFill>
                <a:schemeClr val="lt1"/>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chemeClr val="dk1"/>
                </a:solidFill>
                <a:latin typeface="DM Sans"/>
                <a:ea typeface="DM Sans"/>
                <a:cs typeface="DM Sans"/>
                <a:sym typeface="DM Sans"/>
              </a:rPr>
              <a:t>Ejemplo en vivo</a:t>
            </a:r>
            <a:endParaRPr b="1" i="0" sz="4000" u="none" cap="none" strike="noStrike">
              <a:solidFill>
                <a:schemeClr val="dk1"/>
              </a:solidFill>
              <a:latin typeface="DM Sans"/>
              <a:ea typeface="DM Sans"/>
              <a:cs typeface="DM Sans"/>
              <a:sym typeface="DM Sans"/>
            </a:endParaRPr>
          </a:p>
        </p:txBody>
      </p:sp>
      <p:sp>
        <p:nvSpPr>
          <p:cNvPr id="354" name="Google Shape;354;p45"/>
          <p:cNvSpPr txBox="1"/>
          <p:nvPr/>
        </p:nvSpPr>
        <p:spPr>
          <a:xfrm>
            <a:off x="4435925" y="1358425"/>
            <a:ext cx="39441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DM Sans"/>
                <a:ea typeface="DM Sans"/>
                <a:cs typeface="DM Sans"/>
                <a:sym typeface="DM Sans"/>
              </a:rPr>
              <a:t>¡Increíble! </a:t>
            </a:r>
            <a:br>
              <a:rPr b="0" i="0" lang="es" sz="1400" u="none" cap="none" strike="noStrike">
                <a:solidFill>
                  <a:schemeClr val="dk1"/>
                </a:solidFill>
                <a:latin typeface="DM Sans"/>
                <a:ea typeface="DM Sans"/>
                <a:cs typeface="DM Sans"/>
                <a:sym typeface="DM Sans"/>
              </a:rPr>
            </a:br>
            <a:r>
              <a:rPr b="0" i="0" lang="es" sz="1400" u="none" cap="none" strike="noStrike">
                <a:solidFill>
                  <a:schemeClr val="dk1"/>
                </a:solidFill>
                <a:latin typeface="DM Sans"/>
                <a:ea typeface="DM Sans"/>
                <a:cs typeface="DM Sans"/>
                <a:sym typeface="DM Sans"/>
              </a:rPr>
              <a:t>¿Sabrían que hemos conseguido? </a:t>
            </a:r>
            <a:endParaRPr b="0" i="0" sz="1400" u="none" cap="none" strike="noStrike">
              <a:solidFill>
                <a:schemeClr val="dk1"/>
              </a:solidFill>
              <a:latin typeface="DM Sans"/>
              <a:ea typeface="DM Sans"/>
              <a:cs typeface="DM Sans"/>
              <a:sym typeface="DM Sans"/>
            </a:endParaRPr>
          </a:p>
        </p:txBody>
      </p:sp>
      <p:pic>
        <p:nvPicPr>
          <p:cNvPr id="355" name="Google Shape;355;p45"/>
          <p:cNvPicPr preferRelativeResize="0"/>
          <p:nvPr/>
        </p:nvPicPr>
        <p:blipFill rotWithShape="1">
          <a:blip r:embed="rId3">
            <a:alphaModFix/>
          </a:blip>
          <a:srcRect b="0" l="0" r="0" t="0"/>
          <a:stretch/>
        </p:blipFill>
        <p:spPr>
          <a:xfrm>
            <a:off x="719900" y="1597938"/>
            <a:ext cx="3293550" cy="2100000"/>
          </a:xfrm>
          <a:prstGeom prst="rect">
            <a:avLst/>
          </a:prstGeom>
          <a:noFill/>
          <a:ln>
            <a:noFill/>
          </a:ln>
        </p:spPr>
      </p:pic>
      <p:pic>
        <p:nvPicPr>
          <p:cNvPr id="356" name="Google Shape;356;p45"/>
          <p:cNvPicPr preferRelativeResize="0"/>
          <p:nvPr/>
        </p:nvPicPr>
        <p:blipFill rotWithShape="1">
          <a:blip r:embed="rId4">
            <a:alphaModFix/>
          </a:blip>
          <a:srcRect b="0" l="0" r="0" t="0"/>
          <a:stretch/>
        </p:blipFill>
        <p:spPr>
          <a:xfrm>
            <a:off x="4519038" y="2115225"/>
            <a:ext cx="3777874" cy="2246849"/>
          </a:xfrm>
          <a:prstGeom prst="rect">
            <a:avLst/>
          </a:prstGeom>
          <a:noFill/>
          <a:ln>
            <a:noFill/>
          </a:ln>
        </p:spPr>
      </p:pic>
      <p:grpSp>
        <p:nvGrpSpPr>
          <p:cNvPr id="357" name="Google Shape;357;p45"/>
          <p:cNvGrpSpPr/>
          <p:nvPr/>
        </p:nvGrpSpPr>
        <p:grpSpPr>
          <a:xfrm>
            <a:off x="8298826" y="86798"/>
            <a:ext cx="738900" cy="738900"/>
            <a:chOff x="473351" y="619523"/>
            <a:chExt cx="738900" cy="738900"/>
          </a:xfrm>
        </p:grpSpPr>
        <p:sp>
          <p:nvSpPr>
            <p:cNvPr id="358" name="Google Shape;358;p45"/>
            <p:cNvSpPr/>
            <p:nvPr/>
          </p:nvSpPr>
          <p:spPr>
            <a:xfrm>
              <a:off x="473351" y="61952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45" title="ícono de ejemplo en vivo"/>
            <p:cNvPicPr preferRelativeResize="0"/>
            <p:nvPr/>
          </p:nvPicPr>
          <p:blipFill>
            <a:blip r:embed="rId5">
              <a:alphaModFix/>
            </a:blip>
            <a:stretch>
              <a:fillRect/>
            </a:stretch>
          </p:blipFill>
          <p:spPr>
            <a:xfrm>
              <a:off x="616475" y="762650"/>
              <a:ext cx="452650" cy="452650"/>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grpSp>
        <p:nvGrpSpPr>
          <p:cNvPr id="364" name="Google Shape;364;p46"/>
          <p:cNvGrpSpPr/>
          <p:nvPr/>
        </p:nvGrpSpPr>
        <p:grpSpPr>
          <a:xfrm>
            <a:off x="4202556" y="994173"/>
            <a:ext cx="738900" cy="738900"/>
            <a:chOff x="974706" y="2467173"/>
            <a:chExt cx="738900" cy="738900"/>
          </a:xfrm>
        </p:grpSpPr>
        <p:sp>
          <p:nvSpPr>
            <p:cNvPr id="365" name="Google Shape;365;p46"/>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46"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367" name="Google Shape;367;p46"/>
          <p:cNvSpPr txBox="1"/>
          <p:nvPr/>
        </p:nvSpPr>
        <p:spPr>
          <a:xfrm>
            <a:off x="1461300" y="2208625"/>
            <a:ext cx="62214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4000">
                <a:solidFill>
                  <a:schemeClr val="dk1"/>
                </a:solidFill>
                <a:latin typeface="DM Sans"/>
                <a:ea typeface="DM Sans"/>
                <a:cs typeface="DM Sans"/>
                <a:sym typeface="DM Sans"/>
              </a:rPr>
              <a:t>Agregar con un API form</a:t>
            </a:r>
            <a:endParaRPr b="1" sz="4000">
              <a:solidFill>
                <a:schemeClr val="dk1"/>
              </a:solidFill>
              <a:latin typeface="DM Sans"/>
              <a:ea typeface="DM Sans"/>
              <a:cs typeface="DM Sans"/>
              <a:sym typeface="DM Sans"/>
            </a:endParaRPr>
          </a:p>
        </p:txBody>
      </p:sp>
      <p:sp>
        <p:nvSpPr>
          <p:cNvPr id="368" name="Google Shape;368;p46"/>
          <p:cNvSpPr txBox="1"/>
          <p:nvPr/>
        </p:nvSpPr>
        <p:spPr>
          <a:xfrm>
            <a:off x="987263" y="3818588"/>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10 min</a:t>
            </a:r>
            <a:endParaRPr b="1" sz="2000">
              <a:solidFill>
                <a:schemeClr val="dk2"/>
              </a:solidFill>
              <a:latin typeface="DM Sans"/>
              <a:ea typeface="DM Sans"/>
              <a:cs typeface="DM Sans"/>
              <a:sym typeface="DM Sans"/>
            </a:endParaRPr>
          </a:p>
        </p:txBody>
      </p:sp>
      <p:sp>
        <p:nvSpPr>
          <p:cNvPr id="369" name="Google Shape;369;p46"/>
          <p:cNvSpPr txBox="1"/>
          <p:nvPr/>
        </p:nvSpPr>
        <p:spPr>
          <a:xfrm>
            <a:off x="987300" y="2947538"/>
            <a:ext cx="7169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 sz="2000">
                <a:solidFill>
                  <a:srgbClr val="999999"/>
                </a:solidFill>
                <a:latin typeface="DM Sans"/>
                <a:ea typeface="DM Sans"/>
                <a:cs typeface="DM Sans"/>
                <a:sym typeface="DM Sans"/>
              </a:rPr>
              <a:t>Agregar datos a una tabla de BD por medio de un Api Form.</a:t>
            </a:r>
            <a:endParaRPr sz="2000">
              <a:solidFill>
                <a:srgbClr val="999999"/>
              </a:solidFill>
              <a:latin typeface="DM Sans"/>
              <a:ea typeface="DM Sans"/>
              <a:cs typeface="DM Sans"/>
              <a:sym typeface="DM Sans"/>
            </a:endParaRPr>
          </a:p>
          <a:p>
            <a:pPr indent="0" lvl="0" marL="0" rtl="0" algn="ctr">
              <a:spcBef>
                <a:spcPts val="0"/>
              </a:spcBef>
              <a:spcAft>
                <a:spcPts val="0"/>
              </a:spcAft>
              <a:buNone/>
            </a:pPr>
            <a:r>
              <a:t/>
            </a:r>
            <a:endParaRPr sz="2000">
              <a:solidFill>
                <a:srgbClr val="999999"/>
              </a:solidFill>
              <a:latin typeface="DM Sans"/>
              <a:ea typeface="DM Sans"/>
              <a:cs typeface="DM Sans"/>
              <a:sym typeface="DM Sans"/>
            </a:endParaRPr>
          </a:p>
        </p:txBody>
      </p:sp>
      <p:grpSp>
        <p:nvGrpSpPr>
          <p:cNvPr id="370" name="Google Shape;370;p46"/>
          <p:cNvGrpSpPr/>
          <p:nvPr/>
        </p:nvGrpSpPr>
        <p:grpSpPr>
          <a:xfrm>
            <a:off x="0" y="-7400"/>
            <a:ext cx="9143925" cy="44400"/>
            <a:chOff x="0" y="-7400"/>
            <a:chExt cx="9143925" cy="44400"/>
          </a:xfrm>
        </p:grpSpPr>
        <p:sp>
          <p:nvSpPr>
            <p:cNvPr id="371" name="Google Shape;371;p46"/>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372" name="Google Shape;372;p46"/>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grpSp>
        <p:nvGrpSpPr>
          <p:cNvPr id="377" name="Google Shape;377;p47"/>
          <p:cNvGrpSpPr/>
          <p:nvPr/>
        </p:nvGrpSpPr>
        <p:grpSpPr>
          <a:xfrm>
            <a:off x="457347" y="468297"/>
            <a:ext cx="431074" cy="431074"/>
            <a:chOff x="974706" y="2467173"/>
            <a:chExt cx="738900" cy="738900"/>
          </a:xfrm>
        </p:grpSpPr>
        <p:sp>
          <p:nvSpPr>
            <p:cNvPr id="378" name="Google Shape;378;p47"/>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47"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380" name="Google Shape;380;p47"/>
          <p:cNvSpPr txBox="1"/>
          <p:nvPr/>
        </p:nvSpPr>
        <p:spPr>
          <a:xfrm>
            <a:off x="501450" y="1081750"/>
            <a:ext cx="49872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Agregar con un API form</a:t>
            </a:r>
            <a:endParaRPr b="1" sz="4000">
              <a:solidFill>
                <a:schemeClr val="dk1"/>
              </a:solidFill>
              <a:latin typeface="DM Sans"/>
              <a:ea typeface="DM Sans"/>
              <a:cs typeface="DM Sans"/>
              <a:sym typeface="DM Sans"/>
            </a:endParaRPr>
          </a:p>
        </p:txBody>
      </p:sp>
      <p:pic>
        <p:nvPicPr>
          <p:cNvPr id="381" name="Google Shape;381;p47"/>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382" name="Google Shape;382;p47"/>
          <p:cNvSpPr txBox="1"/>
          <p:nvPr/>
        </p:nvSpPr>
        <p:spPr>
          <a:xfrm>
            <a:off x="549525" y="2710950"/>
            <a:ext cx="72618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50">
                <a:latin typeface="DM Sans"/>
                <a:ea typeface="DM Sans"/>
                <a:cs typeface="DM Sans"/>
                <a:sym typeface="DM Sans"/>
              </a:rPr>
              <a:t>Descripción de la actividad. </a:t>
            </a:r>
            <a:endParaRPr b="1"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Crear un Api Form que permita insertar datos a la base de datos de tu proyecto. </a:t>
            </a:r>
            <a:endParaRPr sz="135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Una vez terminado, crear 2 instancias/objetos de ese modelo y verificar dichos datos en la BD. </a:t>
            </a:r>
            <a:endParaRPr sz="1350">
              <a:latin typeface="DM Sans"/>
              <a:ea typeface="DM Sans"/>
              <a:cs typeface="DM Sans"/>
              <a:sym typeface="DM Sans"/>
            </a:endParaRPr>
          </a:p>
        </p:txBody>
      </p:sp>
      <p:sp>
        <p:nvSpPr>
          <p:cNvPr id="383" name="Google Shape;383;p47"/>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ACTIVIDAD</a:t>
            </a:r>
            <a:endParaRPr>
              <a:latin typeface="DM Sans"/>
              <a:ea typeface="DM Sans"/>
              <a:cs typeface="DM Sans"/>
              <a:sym typeface="DM Sans"/>
            </a:endParaRPr>
          </a:p>
        </p:txBody>
      </p:sp>
      <p:pic>
        <p:nvPicPr>
          <p:cNvPr id="384" name="Google Shape;384;p47"/>
          <p:cNvPicPr preferRelativeResize="0"/>
          <p:nvPr/>
        </p:nvPicPr>
        <p:blipFill>
          <a:blip r:embed="rId4">
            <a:alphaModFix/>
          </a:blip>
          <a:stretch>
            <a:fillRect/>
          </a:stretch>
        </p:blipFill>
        <p:spPr>
          <a:xfrm>
            <a:off x="7811413" y="4692275"/>
            <a:ext cx="1150750" cy="267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48"/>
          <p:cNvPicPr preferRelativeResize="0"/>
          <p:nvPr/>
        </p:nvPicPr>
        <p:blipFill>
          <a:blip r:embed="rId3">
            <a:alphaModFix/>
          </a:blip>
          <a:stretch>
            <a:fillRect/>
          </a:stretch>
        </p:blipFill>
        <p:spPr>
          <a:xfrm>
            <a:off x="7811413" y="4692275"/>
            <a:ext cx="1150750" cy="267575"/>
          </a:xfrm>
          <a:prstGeom prst="rect">
            <a:avLst/>
          </a:prstGeom>
          <a:noFill/>
          <a:ln>
            <a:noFill/>
          </a:ln>
        </p:spPr>
      </p:pic>
      <p:grpSp>
        <p:nvGrpSpPr>
          <p:cNvPr id="390" name="Google Shape;390;p48"/>
          <p:cNvGrpSpPr/>
          <p:nvPr/>
        </p:nvGrpSpPr>
        <p:grpSpPr>
          <a:xfrm>
            <a:off x="4243306" y="1320073"/>
            <a:ext cx="738900" cy="738900"/>
            <a:chOff x="974706" y="2467173"/>
            <a:chExt cx="738900" cy="738900"/>
          </a:xfrm>
        </p:grpSpPr>
        <p:sp>
          <p:nvSpPr>
            <p:cNvPr id="391" name="Google Shape;391;p48"/>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2" name="Google Shape;392;p48" title="ícono de actividad en clase"/>
            <p:cNvPicPr preferRelativeResize="0"/>
            <p:nvPr/>
          </p:nvPicPr>
          <p:blipFill>
            <a:blip r:embed="rId4">
              <a:alphaModFix/>
            </a:blip>
            <a:stretch>
              <a:fillRect/>
            </a:stretch>
          </p:blipFill>
          <p:spPr>
            <a:xfrm>
              <a:off x="1109750" y="2610275"/>
              <a:ext cx="452650" cy="452650"/>
            </a:xfrm>
            <a:prstGeom prst="rect">
              <a:avLst/>
            </a:prstGeom>
            <a:noFill/>
            <a:ln>
              <a:noFill/>
            </a:ln>
          </p:spPr>
        </p:pic>
      </p:grpSp>
      <p:sp>
        <p:nvSpPr>
          <p:cNvPr id="393" name="Google Shape;393;p48"/>
          <p:cNvSpPr txBox="1"/>
          <p:nvPr/>
        </p:nvSpPr>
        <p:spPr>
          <a:xfrm>
            <a:off x="1502050" y="2406788"/>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Puesta en común</a:t>
            </a:r>
            <a:endParaRPr b="1" sz="4000">
              <a:solidFill>
                <a:schemeClr val="dk1"/>
              </a:solidFill>
              <a:highlight>
                <a:srgbClr val="EAFF6A"/>
              </a:highlight>
              <a:latin typeface="DM Sans"/>
              <a:ea typeface="DM Sans"/>
              <a:cs typeface="DM Sans"/>
              <a:sym typeface="DM Sans"/>
            </a:endParaRPr>
          </a:p>
        </p:txBody>
      </p:sp>
      <p:sp>
        <p:nvSpPr>
          <p:cNvPr id="394" name="Google Shape;394;p48"/>
          <p:cNvSpPr txBox="1"/>
          <p:nvPr/>
        </p:nvSpPr>
        <p:spPr>
          <a:xfrm>
            <a:off x="2179625" y="3493500"/>
            <a:ext cx="5061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5 min</a:t>
            </a:r>
            <a:endParaRPr b="1" sz="2000">
              <a:solidFill>
                <a:schemeClr val="dk2"/>
              </a:solidFill>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grpSp>
        <p:nvGrpSpPr>
          <p:cNvPr id="399" name="Google Shape;399;p49"/>
          <p:cNvGrpSpPr/>
          <p:nvPr/>
        </p:nvGrpSpPr>
        <p:grpSpPr>
          <a:xfrm>
            <a:off x="4202556" y="994173"/>
            <a:ext cx="738900" cy="738900"/>
            <a:chOff x="974706" y="2467173"/>
            <a:chExt cx="738900" cy="738900"/>
          </a:xfrm>
        </p:grpSpPr>
        <p:sp>
          <p:nvSpPr>
            <p:cNvPr id="400" name="Google Shape;400;p49"/>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1" name="Google Shape;401;p49"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402" name="Google Shape;402;p49"/>
          <p:cNvSpPr txBox="1"/>
          <p:nvPr/>
        </p:nvSpPr>
        <p:spPr>
          <a:xfrm>
            <a:off x="1461263" y="2301650"/>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Completemos</a:t>
            </a:r>
            <a:endParaRPr b="1" sz="4000">
              <a:solidFill>
                <a:schemeClr val="dk1"/>
              </a:solidFill>
              <a:latin typeface="DM Sans"/>
              <a:ea typeface="DM Sans"/>
              <a:cs typeface="DM Sans"/>
              <a:sym typeface="DM Sans"/>
            </a:endParaRPr>
          </a:p>
        </p:txBody>
      </p:sp>
      <p:sp>
        <p:nvSpPr>
          <p:cNvPr id="403" name="Google Shape;403;p49"/>
          <p:cNvSpPr txBox="1"/>
          <p:nvPr/>
        </p:nvSpPr>
        <p:spPr>
          <a:xfrm>
            <a:off x="987263" y="3818588"/>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15 min</a:t>
            </a:r>
            <a:endParaRPr b="1" sz="2000">
              <a:solidFill>
                <a:schemeClr val="dk2"/>
              </a:solidFill>
              <a:latin typeface="DM Sans"/>
              <a:ea typeface="DM Sans"/>
              <a:cs typeface="DM Sans"/>
              <a:sym typeface="DM Sans"/>
            </a:endParaRPr>
          </a:p>
        </p:txBody>
      </p:sp>
      <p:sp>
        <p:nvSpPr>
          <p:cNvPr id="404" name="Google Shape;404;p49"/>
          <p:cNvSpPr txBox="1"/>
          <p:nvPr/>
        </p:nvSpPr>
        <p:spPr>
          <a:xfrm>
            <a:off x="987300" y="2947538"/>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000">
              <a:solidFill>
                <a:srgbClr val="999999"/>
              </a:solidFill>
              <a:latin typeface="DM Sans"/>
              <a:ea typeface="DM Sans"/>
              <a:cs typeface="DM Sans"/>
              <a:sym typeface="DM Sans"/>
            </a:endParaRPr>
          </a:p>
        </p:txBody>
      </p:sp>
      <p:grpSp>
        <p:nvGrpSpPr>
          <p:cNvPr id="405" name="Google Shape;405;p49"/>
          <p:cNvGrpSpPr/>
          <p:nvPr/>
        </p:nvGrpSpPr>
        <p:grpSpPr>
          <a:xfrm>
            <a:off x="0" y="-7400"/>
            <a:ext cx="9143925" cy="44400"/>
            <a:chOff x="0" y="-7400"/>
            <a:chExt cx="9143925" cy="44400"/>
          </a:xfrm>
        </p:grpSpPr>
        <p:sp>
          <p:nvSpPr>
            <p:cNvPr id="406" name="Google Shape;406;p49"/>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407" name="Google Shape;407;p49"/>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grpSp>
        <p:nvGrpSpPr>
          <p:cNvPr id="412" name="Google Shape;412;p50"/>
          <p:cNvGrpSpPr/>
          <p:nvPr/>
        </p:nvGrpSpPr>
        <p:grpSpPr>
          <a:xfrm>
            <a:off x="457347" y="468297"/>
            <a:ext cx="431074" cy="431074"/>
            <a:chOff x="974706" y="2467173"/>
            <a:chExt cx="738900" cy="738900"/>
          </a:xfrm>
        </p:grpSpPr>
        <p:sp>
          <p:nvSpPr>
            <p:cNvPr id="413" name="Google Shape;413;p50"/>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50"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415" name="Google Shape;415;p50"/>
          <p:cNvSpPr txBox="1"/>
          <p:nvPr/>
        </p:nvSpPr>
        <p:spPr>
          <a:xfrm>
            <a:off x="501450" y="1081750"/>
            <a:ext cx="49872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Completemos</a:t>
            </a:r>
            <a:endParaRPr b="1" sz="4000">
              <a:solidFill>
                <a:schemeClr val="dk1"/>
              </a:solidFill>
              <a:latin typeface="DM Sans"/>
              <a:ea typeface="DM Sans"/>
              <a:cs typeface="DM Sans"/>
              <a:sym typeface="DM Sans"/>
            </a:endParaRPr>
          </a:p>
        </p:txBody>
      </p:sp>
      <p:pic>
        <p:nvPicPr>
          <p:cNvPr id="416" name="Google Shape;416;p50"/>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417" name="Google Shape;417;p50"/>
          <p:cNvSpPr txBox="1"/>
          <p:nvPr/>
        </p:nvSpPr>
        <p:spPr>
          <a:xfrm>
            <a:off x="501450" y="2352100"/>
            <a:ext cx="61743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50">
                <a:latin typeface="DM Sans"/>
                <a:ea typeface="DM Sans"/>
                <a:cs typeface="DM Sans"/>
                <a:sym typeface="DM Sans"/>
              </a:rPr>
              <a:t>Descripción de la actividad. </a:t>
            </a:r>
            <a:endParaRPr b="1"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solidFill>
                  <a:schemeClr val="dk1"/>
                </a:solidFill>
                <a:latin typeface="DM Sans"/>
                <a:ea typeface="DM Sans"/>
                <a:cs typeface="DM Sans"/>
                <a:sym typeface="DM Sans"/>
              </a:rPr>
              <a:t>Usando los formularios brindados por Django, agrega los templates y/o vistas de los modelos que resten (cursos, entregables, estudiantes, profesores).</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es" sz="1350">
                <a:solidFill>
                  <a:schemeClr val="dk1"/>
                </a:solidFill>
                <a:latin typeface="DM Sans"/>
                <a:ea typeface="DM Sans"/>
                <a:cs typeface="DM Sans"/>
                <a:sym typeface="DM Sans"/>
              </a:rPr>
              <a:t>Ten en cuenta no solo los formularios de creación sino también los de búsqueda.</a:t>
            </a:r>
            <a:endParaRPr sz="1350">
              <a:solidFill>
                <a:schemeClr val="dk1"/>
              </a:solidFill>
              <a:latin typeface="DM Sans"/>
              <a:ea typeface="DM Sans"/>
              <a:cs typeface="DM Sans"/>
              <a:sym typeface="DM Sans"/>
            </a:endParaRPr>
          </a:p>
        </p:txBody>
      </p:sp>
      <p:sp>
        <p:nvSpPr>
          <p:cNvPr id="418" name="Google Shape;418;p50"/>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ACTIVIDAD</a:t>
            </a:r>
            <a:endParaRPr>
              <a:latin typeface="DM Sans"/>
              <a:ea typeface="DM Sans"/>
              <a:cs typeface="DM Sans"/>
              <a:sym typeface="DM Sans"/>
            </a:endParaRPr>
          </a:p>
        </p:txBody>
      </p:sp>
      <p:pic>
        <p:nvPicPr>
          <p:cNvPr id="419" name="Google Shape;419;p50"/>
          <p:cNvPicPr preferRelativeResize="0"/>
          <p:nvPr/>
        </p:nvPicPr>
        <p:blipFill>
          <a:blip r:embed="rId4">
            <a:alphaModFix/>
          </a:blip>
          <a:stretch>
            <a:fillRect/>
          </a:stretch>
        </p:blipFill>
        <p:spPr>
          <a:xfrm>
            <a:off x="7811413" y="4692275"/>
            <a:ext cx="1150750" cy="267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51"/>
          <p:cNvPicPr preferRelativeResize="0"/>
          <p:nvPr/>
        </p:nvPicPr>
        <p:blipFill>
          <a:blip r:embed="rId3">
            <a:alphaModFix/>
          </a:blip>
          <a:stretch>
            <a:fillRect/>
          </a:stretch>
        </p:blipFill>
        <p:spPr>
          <a:xfrm>
            <a:off x="7811413" y="4692275"/>
            <a:ext cx="1150750" cy="267575"/>
          </a:xfrm>
          <a:prstGeom prst="rect">
            <a:avLst/>
          </a:prstGeom>
          <a:noFill/>
          <a:ln>
            <a:noFill/>
          </a:ln>
        </p:spPr>
      </p:pic>
      <p:grpSp>
        <p:nvGrpSpPr>
          <p:cNvPr id="425" name="Google Shape;425;p51"/>
          <p:cNvGrpSpPr/>
          <p:nvPr/>
        </p:nvGrpSpPr>
        <p:grpSpPr>
          <a:xfrm>
            <a:off x="4243306" y="1320073"/>
            <a:ext cx="738900" cy="738900"/>
            <a:chOff x="974706" y="2467173"/>
            <a:chExt cx="738900" cy="738900"/>
          </a:xfrm>
        </p:grpSpPr>
        <p:sp>
          <p:nvSpPr>
            <p:cNvPr id="426" name="Google Shape;426;p51"/>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7" name="Google Shape;427;p51" title="ícono de actividad en clase"/>
            <p:cNvPicPr preferRelativeResize="0"/>
            <p:nvPr/>
          </p:nvPicPr>
          <p:blipFill>
            <a:blip r:embed="rId4">
              <a:alphaModFix/>
            </a:blip>
            <a:stretch>
              <a:fillRect/>
            </a:stretch>
          </p:blipFill>
          <p:spPr>
            <a:xfrm>
              <a:off x="1109750" y="2610275"/>
              <a:ext cx="452650" cy="452650"/>
            </a:xfrm>
            <a:prstGeom prst="rect">
              <a:avLst/>
            </a:prstGeom>
            <a:noFill/>
            <a:ln>
              <a:noFill/>
            </a:ln>
          </p:spPr>
        </p:pic>
      </p:grpSp>
      <p:sp>
        <p:nvSpPr>
          <p:cNvPr id="428" name="Google Shape;428;p51"/>
          <p:cNvSpPr txBox="1"/>
          <p:nvPr/>
        </p:nvSpPr>
        <p:spPr>
          <a:xfrm>
            <a:off x="1502050" y="2406788"/>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Puesta en común</a:t>
            </a:r>
            <a:endParaRPr b="1" sz="4000">
              <a:solidFill>
                <a:schemeClr val="dk1"/>
              </a:solidFill>
              <a:highlight>
                <a:srgbClr val="EAFF6A"/>
              </a:highlight>
              <a:latin typeface="DM Sans"/>
              <a:ea typeface="DM Sans"/>
              <a:cs typeface="DM Sans"/>
              <a:sym typeface="DM Sans"/>
            </a:endParaRPr>
          </a:p>
        </p:txBody>
      </p:sp>
      <p:sp>
        <p:nvSpPr>
          <p:cNvPr id="429" name="Google Shape;429;p51"/>
          <p:cNvSpPr txBox="1"/>
          <p:nvPr/>
        </p:nvSpPr>
        <p:spPr>
          <a:xfrm>
            <a:off x="2179625" y="3493500"/>
            <a:ext cx="5061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5 min</a:t>
            </a:r>
            <a:endParaRPr b="1" sz="2000">
              <a:solidFill>
                <a:schemeClr val="dk2"/>
              </a:solidFill>
              <a:latin typeface="DM Sans"/>
              <a:ea typeface="DM Sans"/>
              <a:cs typeface="DM Sans"/>
              <a:sym typeface="DM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grpSp>
        <p:nvGrpSpPr>
          <p:cNvPr id="434" name="Google Shape;434;p52"/>
          <p:cNvGrpSpPr/>
          <p:nvPr/>
        </p:nvGrpSpPr>
        <p:grpSpPr>
          <a:xfrm>
            <a:off x="475520" y="468281"/>
            <a:ext cx="738900" cy="738900"/>
            <a:chOff x="475520" y="468281"/>
            <a:chExt cx="738900" cy="738900"/>
          </a:xfrm>
        </p:grpSpPr>
        <p:sp>
          <p:nvSpPr>
            <p:cNvPr id="435" name="Google Shape;435;p52"/>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6" name="Google Shape;436;p52"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437" name="Google Shape;437;p52"/>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438" name="Google Shape;438;p52"/>
          <p:cNvSpPr txBox="1"/>
          <p:nvPr/>
        </p:nvSpPr>
        <p:spPr>
          <a:xfrm>
            <a:off x="475500" y="1474950"/>
            <a:ext cx="81411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2500">
                <a:solidFill>
                  <a:schemeClr val="dk2"/>
                </a:solidFill>
                <a:latin typeface="DM Sans"/>
                <a:ea typeface="DM Sans"/>
                <a:cs typeface="DM Sans"/>
                <a:sym typeface="DM Sans"/>
              </a:rPr>
              <a:t>Teniendo en cuenta la forma en que hacemos las búsquedas hasta el momento.</a:t>
            </a:r>
            <a:endParaRPr sz="2500">
              <a:solidFill>
                <a:schemeClr val="dk2"/>
              </a:solidFill>
              <a:latin typeface="DM Sans"/>
              <a:ea typeface="DM Sans"/>
              <a:cs typeface="DM Sans"/>
              <a:sym typeface="DM Sans"/>
            </a:endParaRPr>
          </a:p>
          <a:p>
            <a:pPr indent="0" lvl="0" marL="0" rtl="0" algn="l">
              <a:spcBef>
                <a:spcPts val="0"/>
              </a:spcBef>
              <a:spcAft>
                <a:spcPts val="0"/>
              </a:spcAft>
              <a:buNone/>
            </a:pPr>
            <a:r>
              <a:rPr lang="es" sz="2500">
                <a:solidFill>
                  <a:schemeClr val="dk2"/>
                </a:solidFill>
                <a:latin typeface="DM Sans"/>
                <a:ea typeface="DM Sans"/>
                <a:cs typeface="DM Sans"/>
                <a:sym typeface="DM Sans"/>
              </a:rPr>
              <a:t>¿Cómo harías para usar el mismo HTML para buscar y para ver los resultados de la búsqueda? ¿Crees que es posible?</a:t>
            </a:r>
            <a:endParaRPr sz="2500">
              <a:solidFill>
                <a:schemeClr val="dk2"/>
              </a:solidFill>
              <a:latin typeface="DM Sans"/>
              <a:ea typeface="DM Sans"/>
              <a:cs typeface="DM Sans"/>
              <a:sym typeface="DM Sans"/>
            </a:endParaRPr>
          </a:p>
        </p:txBody>
      </p:sp>
      <p:sp>
        <p:nvSpPr>
          <p:cNvPr id="439" name="Google Shape;439;p52"/>
          <p:cNvSpPr txBox="1"/>
          <p:nvPr/>
        </p:nvSpPr>
        <p:spPr>
          <a:xfrm>
            <a:off x="475525" y="3647850"/>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2000">
                <a:solidFill>
                  <a:schemeClr val="dk1"/>
                </a:solidFill>
                <a:latin typeface="DM Sans"/>
                <a:ea typeface="DM Sans"/>
                <a:cs typeface="DM Sans"/>
                <a:sym typeface="DM Sans"/>
              </a:rPr>
              <a:t>Contesta mediante el chat de Zoom </a:t>
            </a:r>
            <a:endParaRPr sz="2000">
              <a:solidFill>
                <a:schemeClr val="dk1"/>
              </a:solidFill>
              <a:latin typeface="DM Sans"/>
              <a:ea typeface="DM Sans"/>
              <a:cs typeface="DM Sans"/>
              <a:sym typeface="DM Sans"/>
            </a:endParaRPr>
          </a:p>
        </p:txBody>
      </p:sp>
      <p:grpSp>
        <p:nvGrpSpPr>
          <p:cNvPr id="440" name="Google Shape;440;p52"/>
          <p:cNvGrpSpPr/>
          <p:nvPr/>
        </p:nvGrpSpPr>
        <p:grpSpPr>
          <a:xfrm>
            <a:off x="0" y="-7400"/>
            <a:ext cx="9143925" cy="44400"/>
            <a:chOff x="0" y="-7400"/>
            <a:chExt cx="9143925" cy="44400"/>
          </a:xfrm>
        </p:grpSpPr>
        <p:sp>
          <p:nvSpPr>
            <p:cNvPr id="441" name="Google Shape;441;p52"/>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442" name="Google Shape;442;p52"/>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3"/>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chemeClr val="dk1"/>
                </a:solidFill>
                <a:latin typeface="DM Sans"/>
                <a:ea typeface="DM Sans"/>
                <a:cs typeface="DM Sans"/>
                <a:sym typeface="DM Sans"/>
              </a:rPr>
              <a:t>Respuesta</a:t>
            </a:r>
            <a:endParaRPr b="1" i="0" sz="4000" u="none" cap="none" strike="noStrike">
              <a:solidFill>
                <a:schemeClr val="dk1"/>
              </a:solidFill>
              <a:latin typeface="DM Sans"/>
              <a:ea typeface="DM Sans"/>
              <a:cs typeface="DM Sans"/>
              <a:sym typeface="DM Sans"/>
            </a:endParaRPr>
          </a:p>
        </p:txBody>
      </p:sp>
      <p:sp>
        <p:nvSpPr>
          <p:cNvPr id="448" name="Google Shape;448;p53"/>
          <p:cNvSpPr txBox="1"/>
          <p:nvPr/>
        </p:nvSpPr>
        <p:spPr>
          <a:xfrm>
            <a:off x="473350" y="1690075"/>
            <a:ext cx="62409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¡Claro que sí! </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Solo resta hacer que la misma plantilla resuelva los POST afirmativos, nulos o incorrectos, así se podría modificar.</a:t>
            </a:r>
            <a:endParaRPr b="0" i="0" sz="1350" u="none" cap="none" strike="noStrike">
              <a:solidFill>
                <a:srgbClr val="000000"/>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DM Sans"/>
              <a:ea typeface="DM Sans"/>
              <a:cs typeface="DM Sans"/>
              <a:sym typeface="DM Sans"/>
            </a:endParaRPr>
          </a:p>
        </p:txBody>
      </p:sp>
      <p:pic>
        <p:nvPicPr>
          <p:cNvPr id="449" name="Google Shape;449;p53"/>
          <p:cNvPicPr preferRelativeResize="0"/>
          <p:nvPr/>
        </p:nvPicPr>
        <p:blipFill rotWithShape="1">
          <a:blip r:embed="rId3">
            <a:alphaModFix/>
          </a:blip>
          <a:srcRect b="0" l="0" r="0" t="0"/>
          <a:stretch/>
        </p:blipFill>
        <p:spPr>
          <a:xfrm>
            <a:off x="786850" y="2679775"/>
            <a:ext cx="2109800" cy="1978400"/>
          </a:xfrm>
          <a:prstGeom prst="rect">
            <a:avLst/>
          </a:prstGeom>
          <a:noFill/>
          <a:ln>
            <a:noFill/>
          </a:ln>
        </p:spPr>
      </p:pic>
      <p:pic>
        <p:nvPicPr>
          <p:cNvPr id="450" name="Google Shape;450;p53"/>
          <p:cNvPicPr preferRelativeResize="0"/>
          <p:nvPr/>
        </p:nvPicPr>
        <p:blipFill rotWithShape="1">
          <a:blip r:embed="rId4">
            <a:alphaModFix/>
          </a:blip>
          <a:srcRect b="0" l="0" r="0" t="0"/>
          <a:stretch/>
        </p:blipFill>
        <p:spPr>
          <a:xfrm>
            <a:off x="3494725" y="2705875"/>
            <a:ext cx="4245976" cy="1926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4"/>
          <p:cNvSpPr txBox="1"/>
          <p:nvPr/>
        </p:nvSpPr>
        <p:spPr>
          <a:xfrm>
            <a:off x="1461300" y="178672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¿Preguntas?</a:t>
            </a:r>
            <a:endParaRPr b="1" sz="4000">
              <a:solidFill>
                <a:srgbClr val="EAFF6A"/>
              </a:solidFill>
              <a:latin typeface="DM Sans"/>
              <a:ea typeface="DM Sans"/>
              <a:cs typeface="DM Sans"/>
              <a:sym typeface="DM Sans"/>
            </a:endParaRPr>
          </a:p>
        </p:txBody>
      </p:sp>
      <p:sp>
        <p:nvSpPr>
          <p:cNvPr id="456" name="Google Shape;456;p54"/>
          <p:cNvSpPr txBox="1"/>
          <p:nvPr/>
        </p:nvSpPr>
        <p:spPr>
          <a:xfrm>
            <a:off x="2998200" y="2556375"/>
            <a:ext cx="31476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s" sz="2000">
                <a:solidFill>
                  <a:srgbClr val="FFFFFF"/>
                </a:solidFill>
                <a:latin typeface="DM Sans"/>
                <a:ea typeface="DM Sans"/>
                <a:cs typeface="DM Sans"/>
                <a:sym typeface="DM Sans"/>
              </a:rPr>
              <a:t>Te invitamos a dejar tu pregunta a través de/del</a:t>
            </a:r>
            <a:r>
              <a:rPr lang="es" sz="2000">
                <a:solidFill>
                  <a:srgbClr val="83AEFB"/>
                </a:solidFill>
                <a:latin typeface="DM Sans"/>
                <a:ea typeface="DM Sans"/>
                <a:cs typeface="DM Sans"/>
                <a:sym typeface="DM Sans"/>
              </a:rPr>
              <a:t> </a:t>
            </a:r>
            <a:r>
              <a:rPr lang="es" sz="2000" u="sng">
                <a:solidFill>
                  <a:srgbClr val="83AEFB"/>
                </a:solidFill>
                <a:latin typeface="DM Sans"/>
                <a:ea typeface="DM Sans"/>
                <a:cs typeface="DM Sans"/>
                <a:sym typeface="DM Sans"/>
              </a:rPr>
              <a:t>chat</a:t>
            </a:r>
            <a:endParaRPr b="0" i="0" sz="2000" u="sng" cap="none" strike="noStrike">
              <a:solidFill>
                <a:srgbClr val="83AEFB"/>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9"/>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AFF6A"/>
                </a:solidFill>
                <a:latin typeface="DM Sans"/>
                <a:ea typeface="DM Sans"/>
                <a:cs typeface="DM Sans"/>
                <a:sym typeface="DM Sans"/>
              </a:rPr>
              <a:t>Objetivos de la clase</a:t>
            </a:r>
            <a:endParaRPr b="1" i="0" sz="3000" u="none" cap="none" strike="noStrike">
              <a:solidFill>
                <a:srgbClr val="EAFF6A"/>
              </a:solidFill>
              <a:latin typeface="DM Sans"/>
              <a:ea typeface="DM Sans"/>
              <a:cs typeface="DM Sans"/>
              <a:sym typeface="DM Sans"/>
            </a:endParaRPr>
          </a:p>
        </p:txBody>
      </p:sp>
      <p:pic>
        <p:nvPicPr>
          <p:cNvPr id="67" name="Google Shape;67;p19"/>
          <p:cNvPicPr preferRelativeResize="0"/>
          <p:nvPr/>
        </p:nvPicPr>
        <p:blipFill rotWithShape="1">
          <a:blip r:embed="rId3">
            <a:alphaModFix/>
          </a:blip>
          <a:srcRect b="0" l="0" r="0" t="0"/>
          <a:stretch/>
        </p:blipFill>
        <p:spPr>
          <a:xfrm>
            <a:off x="2172438" y="1545313"/>
            <a:ext cx="196975" cy="196975"/>
          </a:xfrm>
          <a:prstGeom prst="rect">
            <a:avLst/>
          </a:prstGeom>
          <a:noFill/>
          <a:ln>
            <a:noFill/>
          </a:ln>
        </p:spPr>
      </p:pic>
      <p:sp>
        <p:nvSpPr>
          <p:cNvPr id="68" name="Google Shape;68;p19"/>
          <p:cNvSpPr txBox="1"/>
          <p:nvPr/>
        </p:nvSpPr>
        <p:spPr>
          <a:xfrm>
            <a:off x="2690549" y="1451625"/>
            <a:ext cx="4841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350"/>
              <a:buFont typeface="Arial"/>
              <a:buNone/>
            </a:pPr>
            <a:r>
              <a:rPr b="1" lang="es" sz="1350">
                <a:solidFill>
                  <a:schemeClr val="lt1"/>
                </a:solidFill>
                <a:latin typeface="DM Sans"/>
                <a:ea typeface="DM Sans"/>
                <a:cs typeface="DM Sans"/>
                <a:sym typeface="DM Sans"/>
              </a:rPr>
              <a:t>Heredar </a:t>
            </a:r>
            <a:r>
              <a:rPr lang="es" sz="1350">
                <a:solidFill>
                  <a:schemeClr val="lt1"/>
                </a:solidFill>
                <a:latin typeface="DM Sans"/>
                <a:ea typeface="DM Sans"/>
                <a:cs typeface="DM Sans"/>
                <a:sym typeface="DM Sans"/>
              </a:rPr>
              <a:t>templates.</a:t>
            </a:r>
            <a:endParaRPr b="1" sz="1350">
              <a:solidFill>
                <a:schemeClr val="lt1"/>
              </a:solidFill>
              <a:latin typeface="DM Sans"/>
              <a:ea typeface="DM Sans"/>
              <a:cs typeface="DM Sans"/>
              <a:sym typeface="DM Sans"/>
            </a:endParaRPr>
          </a:p>
        </p:txBody>
      </p:sp>
      <p:pic>
        <p:nvPicPr>
          <p:cNvPr id="69" name="Google Shape;69;p19"/>
          <p:cNvPicPr preferRelativeResize="0"/>
          <p:nvPr/>
        </p:nvPicPr>
        <p:blipFill rotWithShape="1">
          <a:blip r:embed="rId3">
            <a:alphaModFix/>
          </a:blip>
          <a:srcRect b="0" l="0" r="0" t="0"/>
          <a:stretch/>
        </p:blipFill>
        <p:spPr>
          <a:xfrm>
            <a:off x="2172138" y="2178713"/>
            <a:ext cx="196975" cy="196975"/>
          </a:xfrm>
          <a:prstGeom prst="rect">
            <a:avLst/>
          </a:prstGeom>
          <a:noFill/>
          <a:ln>
            <a:noFill/>
          </a:ln>
        </p:spPr>
      </p:pic>
      <p:sp>
        <p:nvSpPr>
          <p:cNvPr id="70" name="Google Shape;70;p19"/>
          <p:cNvSpPr txBox="1"/>
          <p:nvPr/>
        </p:nvSpPr>
        <p:spPr>
          <a:xfrm>
            <a:off x="2690547" y="2054750"/>
            <a:ext cx="5569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350"/>
              <a:buFont typeface="Arial"/>
              <a:buNone/>
            </a:pPr>
            <a:r>
              <a:rPr b="1" lang="es" sz="1350">
                <a:solidFill>
                  <a:schemeClr val="lt1"/>
                </a:solidFill>
                <a:latin typeface="DM Sans"/>
                <a:ea typeface="DM Sans"/>
                <a:cs typeface="DM Sans"/>
                <a:sym typeface="DM Sans"/>
              </a:rPr>
              <a:t>Procesar </a:t>
            </a:r>
            <a:r>
              <a:rPr lang="es" sz="1350">
                <a:solidFill>
                  <a:schemeClr val="lt1"/>
                </a:solidFill>
                <a:latin typeface="DM Sans"/>
                <a:ea typeface="DM Sans"/>
                <a:cs typeface="DM Sans"/>
                <a:sym typeface="DM Sans"/>
              </a:rPr>
              <a:t>contextos.</a:t>
            </a:r>
            <a:endParaRPr b="1" sz="1350">
              <a:solidFill>
                <a:schemeClr val="lt1"/>
              </a:solidFill>
              <a:latin typeface="DM Sans"/>
              <a:ea typeface="DM Sans"/>
              <a:cs typeface="DM Sans"/>
              <a:sym typeface="DM Sans"/>
            </a:endParaRPr>
          </a:p>
          <a:p>
            <a:pPr indent="0" lvl="0" marL="0" rtl="0" algn="l">
              <a:spcBef>
                <a:spcPts val="0"/>
              </a:spcBef>
              <a:spcAft>
                <a:spcPts val="0"/>
              </a:spcAft>
              <a:buClr>
                <a:schemeClr val="dk1"/>
              </a:buClr>
              <a:buSzPts val="1350"/>
              <a:buFont typeface="Arial"/>
              <a:buNone/>
            </a:pPr>
            <a:r>
              <a:t/>
            </a:r>
            <a:endParaRPr b="1" sz="1350">
              <a:solidFill>
                <a:schemeClr val="lt1"/>
              </a:solidFill>
              <a:latin typeface="DM Sans"/>
              <a:ea typeface="DM Sans"/>
              <a:cs typeface="DM Sans"/>
              <a:sym typeface="DM Sans"/>
            </a:endParaRPr>
          </a:p>
        </p:txBody>
      </p:sp>
      <p:pic>
        <p:nvPicPr>
          <p:cNvPr id="71" name="Google Shape;71;p19"/>
          <p:cNvPicPr preferRelativeResize="0"/>
          <p:nvPr/>
        </p:nvPicPr>
        <p:blipFill rotWithShape="1">
          <a:blip r:embed="rId3">
            <a:alphaModFix/>
          </a:blip>
          <a:srcRect b="0" l="0" r="0" t="0"/>
          <a:stretch/>
        </p:blipFill>
        <p:spPr>
          <a:xfrm>
            <a:off x="2172138" y="2705138"/>
            <a:ext cx="196975" cy="196975"/>
          </a:xfrm>
          <a:prstGeom prst="rect">
            <a:avLst/>
          </a:prstGeom>
          <a:noFill/>
          <a:ln>
            <a:noFill/>
          </a:ln>
        </p:spPr>
      </p:pic>
      <p:sp>
        <p:nvSpPr>
          <p:cNvPr id="72" name="Google Shape;72;p19"/>
          <p:cNvSpPr txBox="1"/>
          <p:nvPr/>
        </p:nvSpPr>
        <p:spPr>
          <a:xfrm>
            <a:off x="2690561" y="2607413"/>
            <a:ext cx="42813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350"/>
              <a:buFont typeface="Arial"/>
              <a:buNone/>
            </a:pPr>
            <a:r>
              <a:rPr b="1" lang="es" sz="1350">
                <a:solidFill>
                  <a:schemeClr val="lt1"/>
                </a:solidFill>
                <a:latin typeface="DM Sans"/>
                <a:ea typeface="DM Sans"/>
                <a:cs typeface="DM Sans"/>
                <a:sym typeface="DM Sans"/>
              </a:rPr>
              <a:t>Crear </a:t>
            </a:r>
            <a:r>
              <a:rPr lang="es" sz="1350">
                <a:solidFill>
                  <a:schemeClr val="lt1"/>
                </a:solidFill>
                <a:latin typeface="DM Sans"/>
                <a:ea typeface="DM Sans"/>
                <a:cs typeface="DM Sans"/>
                <a:sym typeface="DM Sans"/>
              </a:rPr>
              <a:t>formularios para insertar datos.</a:t>
            </a:r>
            <a:endParaRPr b="1" sz="1350">
              <a:solidFill>
                <a:schemeClr val="lt1"/>
              </a:solidFill>
              <a:latin typeface="DM Sans"/>
              <a:ea typeface="DM Sans"/>
              <a:cs typeface="DM Sans"/>
              <a:sym typeface="DM Sans"/>
            </a:endParaRPr>
          </a:p>
        </p:txBody>
      </p:sp>
      <p:cxnSp>
        <p:nvCxnSpPr>
          <p:cNvPr id="73" name="Google Shape;73;p19"/>
          <p:cNvCxnSpPr>
            <a:stCxn id="67" idx="2"/>
            <a:endCxn id="69" idx="0"/>
          </p:cNvCxnSpPr>
          <p:nvPr/>
        </p:nvCxnSpPr>
        <p:spPr>
          <a:xfrm flipH="1" rot="-5400000">
            <a:off x="2052975" y="1960238"/>
            <a:ext cx="436500" cy="600"/>
          </a:xfrm>
          <a:prstGeom prst="bentConnector3">
            <a:avLst>
              <a:gd fmla="val 49991" name="adj1"/>
            </a:avLst>
          </a:prstGeom>
          <a:noFill/>
          <a:ln cap="flat" cmpd="sng" w="9525">
            <a:solidFill>
              <a:srgbClr val="EAFF6A"/>
            </a:solidFill>
            <a:prstDash val="solid"/>
            <a:round/>
            <a:headEnd len="sm" w="sm" type="none"/>
            <a:tailEnd len="sm" w="sm" type="none"/>
          </a:ln>
        </p:spPr>
      </p:cxnSp>
      <p:cxnSp>
        <p:nvCxnSpPr>
          <p:cNvPr id="74" name="Google Shape;74;p19"/>
          <p:cNvCxnSpPr>
            <a:stCxn id="69" idx="2"/>
          </p:cNvCxnSpPr>
          <p:nvPr/>
        </p:nvCxnSpPr>
        <p:spPr>
          <a:xfrm flipH="1" rot="-5400000">
            <a:off x="2083275" y="2563038"/>
            <a:ext cx="379800" cy="5100"/>
          </a:xfrm>
          <a:prstGeom prst="bentConnector3">
            <a:avLst>
              <a:gd fmla="val 50000" name="adj1"/>
            </a:avLst>
          </a:prstGeom>
          <a:noFill/>
          <a:ln cap="flat" cmpd="sng" w="9525">
            <a:solidFill>
              <a:srgbClr val="EAFF6A"/>
            </a:solidFill>
            <a:prstDash val="solid"/>
            <a:round/>
            <a:headEnd len="sm" w="sm" type="none"/>
            <a:tailEnd len="sm" w="sm" type="none"/>
          </a:ln>
        </p:spPr>
      </p:cxnSp>
      <p:pic>
        <p:nvPicPr>
          <p:cNvPr id="75" name="Google Shape;75;p19"/>
          <p:cNvPicPr preferRelativeResize="0"/>
          <p:nvPr/>
        </p:nvPicPr>
        <p:blipFill rotWithShape="1">
          <a:blip r:embed="rId3">
            <a:alphaModFix/>
          </a:blip>
          <a:srcRect b="0" l="0" r="0" t="0"/>
          <a:stretch/>
        </p:blipFill>
        <p:spPr>
          <a:xfrm>
            <a:off x="2172138" y="3238538"/>
            <a:ext cx="196975" cy="196975"/>
          </a:xfrm>
          <a:prstGeom prst="rect">
            <a:avLst/>
          </a:prstGeom>
          <a:noFill/>
          <a:ln>
            <a:noFill/>
          </a:ln>
        </p:spPr>
      </p:pic>
      <p:sp>
        <p:nvSpPr>
          <p:cNvPr id="76" name="Google Shape;76;p19"/>
          <p:cNvSpPr txBox="1"/>
          <p:nvPr/>
        </p:nvSpPr>
        <p:spPr>
          <a:xfrm>
            <a:off x="2690561" y="3140813"/>
            <a:ext cx="42813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350"/>
              <a:buFont typeface="Arial"/>
              <a:buNone/>
            </a:pPr>
            <a:r>
              <a:rPr b="1" lang="es" sz="1350">
                <a:solidFill>
                  <a:schemeClr val="lt1"/>
                </a:solidFill>
                <a:latin typeface="DM Sans"/>
                <a:ea typeface="DM Sans"/>
                <a:cs typeface="DM Sans"/>
                <a:sym typeface="DM Sans"/>
              </a:rPr>
              <a:t>Crear</a:t>
            </a:r>
            <a:r>
              <a:rPr lang="es" sz="1350">
                <a:solidFill>
                  <a:schemeClr val="lt1"/>
                </a:solidFill>
                <a:latin typeface="DM Sans"/>
                <a:ea typeface="DM Sans"/>
                <a:cs typeface="DM Sans"/>
                <a:sym typeface="DM Sans"/>
              </a:rPr>
              <a:t> formularios de búsqueda en la BD. </a:t>
            </a:r>
            <a:endParaRPr b="1" sz="1350">
              <a:solidFill>
                <a:schemeClr val="lt1"/>
              </a:solidFill>
              <a:latin typeface="DM Sans"/>
              <a:ea typeface="DM Sans"/>
              <a:cs typeface="DM Sans"/>
              <a:sym typeface="DM Sans"/>
            </a:endParaRPr>
          </a:p>
        </p:txBody>
      </p:sp>
      <p:cxnSp>
        <p:nvCxnSpPr>
          <p:cNvPr id="77" name="Google Shape;77;p19"/>
          <p:cNvCxnSpPr/>
          <p:nvPr/>
        </p:nvCxnSpPr>
        <p:spPr>
          <a:xfrm flipH="1" rot="-5400000">
            <a:off x="2003038" y="3169425"/>
            <a:ext cx="535200" cy="600"/>
          </a:xfrm>
          <a:prstGeom prst="bentConnector3">
            <a:avLst>
              <a:gd fmla="val 50013" name="adj1"/>
            </a:avLst>
          </a:prstGeom>
          <a:noFill/>
          <a:ln cap="flat" cmpd="sng" w="9525">
            <a:solidFill>
              <a:srgbClr val="EAFF6A"/>
            </a:solidFill>
            <a:prstDash val="solid"/>
            <a:round/>
            <a:headEnd len="sm" w="sm" type="none"/>
            <a:tailEnd len="sm" w="sm"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grpSp>
        <p:nvGrpSpPr>
          <p:cNvPr id="461" name="Google Shape;461;p55"/>
          <p:cNvGrpSpPr/>
          <p:nvPr/>
        </p:nvGrpSpPr>
        <p:grpSpPr>
          <a:xfrm>
            <a:off x="4202552" y="1088764"/>
            <a:ext cx="738900" cy="738974"/>
            <a:chOff x="3137108" y="2467173"/>
            <a:chExt cx="738900" cy="738900"/>
          </a:xfrm>
        </p:grpSpPr>
        <p:sp>
          <p:nvSpPr>
            <p:cNvPr id="462" name="Google Shape;462;p55"/>
            <p:cNvSpPr/>
            <p:nvPr/>
          </p:nvSpPr>
          <p:spPr>
            <a:xfrm>
              <a:off x="3137108"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3" name="Google Shape;463;p55" title="ícono de desafío entregable"/>
            <p:cNvPicPr preferRelativeResize="0"/>
            <p:nvPr/>
          </p:nvPicPr>
          <p:blipFill>
            <a:blip r:embed="rId3">
              <a:alphaModFix/>
            </a:blip>
            <a:stretch>
              <a:fillRect/>
            </a:stretch>
          </p:blipFill>
          <p:spPr>
            <a:xfrm>
              <a:off x="3284109" y="2622263"/>
              <a:ext cx="428721" cy="428726"/>
            </a:xfrm>
            <a:prstGeom prst="rect">
              <a:avLst/>
            </a:prstGeom>
            <a:noFill/>
            <a:ln>
              <a:noFill/>
            </a:ln>
          </p:spPr>
        </p:pic>
      </p:grpSp>
      <p:sp>
        <p:nvSpPr>
          <p:cNvPr id="464" name="Google Shape;464;p55"/>
          <p:cNvSpPr txBox="1"/>
          <p:nvPr/>
        </p:nvSpPr>
        <p:spPr>
          <a:xfrm>
            <a:off x="1461300" y="210917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Pre-entrega </a:t>
            </a:r>
            <a:r>
              <a:rPr b="1" lang="es" sz="4000">
                <a:solidFill>
                  <a:schemeClr val="dk1"/>
                </a:solidFill>
                <a:latin typeface="DM Sans"/>
                <a:ea typeface="DM Sans"/>
                <a:cs typeface="DM Sans"/>
                <a:sym typeface="DM Sans"/>
              </a:rPr>
              <a:t>3</a:t>
            </a:r>
            <a:endParaRPr b="1" sz="4000">
              <a:solidFill>
                <a:schemeClr val="dk1"/>
              </a:solidFill>
              <a:latin typeface="DM Sans"/>
              <a:ea typeface="DM Sans"/>
              <a:cs typeface="DM Sans"/>
              <a:sym typeface="DM Sans"/>
            </a:endParaRPr>
          </a:p>
        </p:txBody>
      </p:sp>
      <p:sp>
        <p:nvSpPr>
          <p:cNvPr id="465" name="Google Shape;465;p55"/>
          <p:cNvSpPr txBox="1"/>
          <p:nvPr/>
        </p:nvSpPr>
        <p:spPr>
          <a:xfrm>
            <a:off x="987300" y="2848075"/>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 sz="2000">
                <a:solidFill>
                  <a:schemeClr val="dk2"/>
                </a:solidFill>
                <a:latin typeface="DM Sans"/>
                <a:ea typeface="DM Sans"/>
                <a:cs typeface="DM Sans"/>
                <a:sym typeface="DM Sans"/>
              </a:rPr>
              <a:t>Tu primera página</a:t>
            </a:r>
            <a:endParaRPr sz="2000">
              <a:solidFill>
                <a:schemeClr val="dk2"/>
              </a:solidFill>
              <a:latin typeface="DM Sans"/>
              <a:ea typeface="DM Sans"/>
              <a:cs typeface="DM Sans"/>
              <a:sym typeface="DM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grpSp>
        <p:nvGrpSpPr>
          <p:cNvPr id="470" name="Google Shape;470;p56"/>
          <p:cNvGrpSpPr/>
          <p:nvPr/>
        </p:nvGrpSpPr>
        <p:grpSpPr>
          <a:xfrm>
            <a:off x="475504" y="468259"/>
            <a:ext cx="431074" cy="431148"/>
            <a:chOff x="3137108" y="2467173"/>
            <a:chExt cx="738900" cy="738900"/>
          </a:xfrm>
        </p:grpSpPr>
        <p:sp>
          <p:nvSpPr>
            <p:cNvPr id="471" name="Google Shape;471;p56"/>
            <p:cNvSpPr/>
            <p:nvPr/>
          </p:nvSpPr>
          <p:spPr>
            <a:xfrm>
              <a:off x="3137108"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2" name="Google Shape;472;p56" title="ícono de desafío entregable"/>
            <p:cNvPicPr preferRelativeResize="0"/>
            <p:nvPr/>
          </p:nvPicPr>
          <p:blipFill>
            <a:blip r:embed="rId3">
              <a:alphaModFix/>
            </a:blip>
            <a:stretch>
              <a:fillRect/>
            </a:stretch>
          </p:blipFill>
          <p:spPr>
            <a:xfrm>
              <a:off x="3284109" y="2622263"/>
              <a:ext cx="428721" cy="428726"/>
            </a:xfrm>
            <a:prstGeom prst="rect">
              <a:avLst/>
            </a:prstGeom>
            <a:noFill/>
            <a:ln>
              <a:noFill/>
            </a:ln>
          </p:spPr>
        </p:pic>
      </p:grpSp>
      <p:sp>
        <p:nvSpPr>
          <p:cNvPr id="473" name="Google Shape;473;p56"/>
          <p:cNvSpPr txBox="1"/>
          <p:nvPr/>
        </p:nvSpPr>
        <p:spPr>
          <a:xfrm>
            <a:off x="501450" y="1081750"/>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Tu primera página</a:t>
            </a:r>
            <a:endParaRPr b="1" sz="4000">
              <a:solidFill>
                <a:schemeClr val="dk1"/>
              </a:solidFill>
              <a:latin typeface="DM Sans"/>
              <a:ea typeface="DM Sans"/>
              <a:cs typeface="DM Sans"/>
              <a:sym typeface="DM Sans"/>
            </a:endParaRPr>
          </a:p>
        </p:txBody>
      </p:sp>
      <p:pic>
        <p:nvPicPr>
          <p:cNvPr id="474" name="Google Shape;474;p56"/>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475" name="Google Shape;475;p56"/>
          <p:cNvSpPr txBox="1"/>
          <p:nvPr/>
        </p:nvSpPr>
        <p:spPr>
          <a:xfrm>
            <a:off x="930550" y="468275"/>
            <a:ext cx="418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PRE-ENTREGA N° 2</a:t>
            </a:r>
            <a:endParaRPr>
              <a:latin typeface="DM Sans"/>
              <a:ea typeface="DM Sans"/>
              <a:cs typeface="DM Sans"/>
              <a:sym typeface="DM Sans"/>
            </a:endParaRPr>
          </a:p>
        </p:txBody>
      </p:sp>
      <p:sp>
        <p:nvSpPr>
          <p:cNvPr id="476" name="Google Shape;476;p56"/>
          <p:cNvSpPr txBox="1"/>
          <p:nvPr/>
        </p:nvSpPr>
        <p:spPr>
          <a:xfrm>
            <a:off x="4390825" y="3199200"/>
            <a:ext cx="4329900" cy="10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50">
                <a:latin typeface="DM Sans"/>
                <a:ea typeface="DM Sans"/>
                <a:cs typeface="DM Sans"/>
                <a:sym typeface="DM Sans"/>
              </a:rPr>
              <a:t>Formato</a:t>
            </a:r>
            <a:endParaRPr b="1" sz="1350">
              <a:latin typeface="DM Sans"/>
              <a:ea typeface="DM Sans"/>
              <a:cs typeface="DM Sans"/>
              <a:sym typeface="DM Sans"/>
            </a:endParaRPr>
          </a:p>
          <a:p>
            <a:pPr indent="0" lvl="0" marL="0" rtl="0" algn="l">
              <a:lnSpc>
                <a:spcPct val="30000"/>
              </a:lnSpc>
              <a:spcBef>
                <a:spcPts val="0"/>
              </a:spcBef>
              <a:spcAft>
                <a:spcPts val="0"/>
              </a:spcAft>
              <a:buNone/>
            </a:pPr>
            <a:r>
              <a:t/>
            </a:r>
            <a:endParaRPr b="1" sz="1350">
              <a:latin typeface="DM Sans"/>
              <a:ea typeface="DM Sans"/>
              <a:cs typeface="DM Sans"/>
              <a:sym typeface="DM Sans"/>
            </a:endParaRPr>
          </a:p>
          <a:p>
            <a:pPr indent="-314325" lvl="0" marL="457200" rtl="0" algn="l">
              <a:spcBef>
                <a:spcPts val="0"/>
              </a:spcBef>
              <a:spcAft>
                <a:spcPts val="0"/>
              </a:spcAft>
              <a:buClr>
                <a:srgbClr val="82DB91"/>
              </a:buClr>
              <a:buSzPts val="1350"/>
              <a:buFont typeface="DM Sans"/>
              <a:buChar char="✓"/>
            </a:pPr>
            <a:r>
              <a:rPr b="1" lang="es" sz="1350">
                <a:solidFill>
                  <a:schemeClr val="dk1"/>
                </a:solidFill>
                <a:latin typeface="DM Sans"/>
                <a:ea typeface="DM Sans"/>
                <a:cs typeface="DM Sans"/>
                <a:sym typeface="DM Sans"/>
              </a:rPr>
              <a:t>Link al repositorio de GitHub</a:t>
            </a:r>
            <a:r>
              <a:rPr lang="es" sz="1350">
                <a:solidFill>
                  <a:schemeClr val="dk1"/>
                </a:solidFill>
                <a:latin typeface="DM Sans"/>
                <a:ea typeface="DM Sans"/>
                <a:cs typeface="DM Sans"/>
                <a:sym typeface="DM Sans"/>
              </a:rPr>
              <a:t> con el nombre “</a:t>
            </a:r>
            <a:r>
              <a:rPr b="1" lang="es" sz="1350">
                <a:solidFill>
                  <a:schemeClr val="dk1"/>
                </a:solidFill>
                <a:latin typeface="DM Sans"/>
                <a:ea typeface="DM Sans"/>
                <a:cs typeface="DM Sans"/>
                <a:sym typeface="DM Sans"/>
              </a:rPr>
              <a:t>TuPrimeraPagina+Apellido</a:t>
            </a:r>
            <a:r>
              <a:rPr lang="es" sz="1350">
                <a:solidFill>
                  <a:schemeClr val="dk1"/>
                </a:solidFill>
                <a:latin typeface="DM Sans"/>
                <a:ea typeface="DM Sans"/>
                <a:cs typeface="DM Sans"/>
                <a:sym typeface="DM Sans"/>
              </a:rPr>
              <a:t>”  por ejemplo “TuPrimeraPagina+Fernandez”</a:t>
            </a:r>
            <a:endParaRPr sz="1350">
              <a:solidFill>
                <a:srgbClr val="999999"/>
              </a:solidFill>
              <a:latin typeface="DM Sans"/>
              <a:ea typeface="DM Sans"/>
              <a:cs typeface="DM Sans"/>
              <a:sym typeface="DM Sans"/>
            </a:endParaRPr>
          </a:p>
        </p:txBody>
      </p:sp>
      <p:sp>
        <p:nvSpPr>
          <p:cNvPr id="477" name="Google Shape;477;p56"/>
          <p:cNvSpPr txBox="1"/>
          <p:nvPr/>
        </p:nvSpPr>
        <p:spPr>
          <a:xfrm>
            <a:off x="501450" y="3287900"/>
            <a:ext cx="3834600" cy="870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s" sz="1350">
                <a:latin typeface="DM Sans"/>
                <a:ea typeface="DM Sans"/>
                <a:cs typeface="DM Sans"/>
                <a:sym typeface="DM Sans"/>
              </a:rPr>
              <a:t>Objetivos </a:t>
            </a:r>
            <a:endParaRPr b="1" sz="1350">
              <a:latin typeface="DM Sans"/>
              <a:ea typeface="DM Sans"/>
              <a:cs typeface="DM Sans"/>
              <a:sym typeface="DM Sans"/>
            </a:endParaRPr>
          </a:p>
          <a:p>
            <a:pPr indent="0" lvl="0" marL="0" rtl="0" algn="l">
              <a:lnSpc>
                <a:spcPct val="30000"/>
              </a:lnSpc>
              <a:spcBef>
                <a:spcPts val="0"/>
              </a:spcBef>
              <a:spcAft>
                <a:spcPts val="0"/>
              </a:spcAft>
              <a:buNone/>
            </a:pPr>
            <a:r>
              <a:t/>
            </a:r>
            <a:endParaRPr b="1" sz="1350">
              <a:latin typeface="DM Sans"/>
              <a:ea typeface="DM Sans"/>
              <a:cs typeface="DM Sans"/>
              <a:sym typeface="DM Sans"/>
            </a:endParaRPr>
          </a:p>
          <a:p>
            <a:pPr indent="-314325" lvl="0" marL="457200" rtl="0" algn="l">
              <a:spcBef>
                <a:spcPts val="0"/>
              </a:spcBef>
              <a:spcAft>
                <a:spcPts val="1000"/>
              </a:spcAft>
              <a:buClr>
                <a:srgbClr val="82DB91"/>
              </a:buClr>
              <a:buSzPts val="1350"/>
              <a:buFont typeface="DM Sans"/>
              <a:buChar char="✓"/>
            </a:pPr>
            <a:r>
              <a:rPr lang="es" sz="1350">
                <a:solidFill>
                  <a:schemeClr val="dk1"/>
                </a:solidFill>
                <a:latin typeface="DM Sans"/>
                <a:ea typeface="DM Sans"/>
                <a:cs typeface="DM Sans"/>
                <a:sym typeface="DM Sans"/>
              </a:rPr>
              <a:t>Desarrollar tu primer  WEB en Django utilizando  patrón MVT</a:t>
            </a:r>
            <a:endParaRPr sz="1350">
              <a:solidFill>
                <a:schemeClr val="dk1"/>
              </a:solidFill>
              <a:latin typeface="DM Sans"/>
              <a:ea typeface="DM Sans"/>
              <a:cs typeface="DM Sans"/>
              <a:sym typeface="DM Sans"/>
            </a:endParaRPr>
          </a:p>
        </p:txBody>
      </p:sp>
      <p:sp>
        <p:nvSpPr>
          <p:cNvPr id="478" name="Google Shape;478;p56"/>
          <p:cNvSpPr txBox="1"/>
          <p:nvPr/>
        </p:nvSpPr>
        <p:spPr>
          <a:xfrm>
            <a:off x="702050" y="1767600"/>
            <a:ext cx="7596900" cy="1431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s" sz="1350">
                <a:latin typeface="DM Sans"/>
                <a:ea typeface="DM Sans"/>
                <a:cs typeface="DM Sans"/>
                <a:sym typeface="DM Sans"/>
              </a:rPr>
              <a:t>Crea una web en Django utilizando Herencia de plantillas, con un modelo de por lo menos 3 clases, un formulario para ingresar datos a las 3 clases y un formulario para buscar algo en la BD, no hace falta que sea sobre las tres clases, con realizar búsqueda sobre una alcanzará.</a:t>
            </a:r>
            <a:endParaRPr sz="1350">
              <a:latin typeface="DM Sans"/>
              <a:ea typeface="DM Sans"/>
              <a:cs typeface="DM Sans"/>
              <a:sym typeface="DM Sans"/>
            </a:endParaRPr>
          </a:p>
          <a:p>
            <a:pPr indent="0" lvl="0" marL="0" rtl="0" algn="l">
              <a:lnSpc>
                <a:spcPct val="100000"/>
              </a:lnSpc>
              <a:spcBef>
                <a:spcPts val="0"/>
              </a:spcBef>
              <a:spcAft>
                <a:spcPts val="0"/>
              </a:spcAft>
              <a:buClr>
                <a:schemeClr val="dk1"/>
              </a:buClr>
              <a:buSzPts val="1100"/>
              <a:buFont typeface="Arial"/>
              <a:buNone/>
            </a:pPr>
            <a:r>
              <a:rPr lang="es" sz="1350">
                <a:latin typeface="DM Sans"/>
                <a:ea typeface="DM Sans"/>
                <a:cs typeface="DM Sans"/>
                <a:sym typeface="DM Sans"/>
              </a:rPr>
              <a:t>Te sugerimos que hagas  una web estilo blog para ir preparando en la entrega final. </a:t>
            </a:r>
            <a:endParaRPr sz="1350">
              <a:latin typeface="DM Sans"/>
              <a:ea typeface="DM Sans"/>
              <a:cs typeface="DM Sans"/>
              <a:sym typeface="DM Sans"/>
            </a:endParaRPr>
          </a:p>
          <a:p>
            <a:pPr indent="0" lvl="0" marL="0" rtl="0" algn="l">
              <a:lnSpc>
                <a:spcPct val="100000"/>
              </a:lnSpc>
              <a:spcBef>
                <a:spcPts val="0"/>
              </a:spcBef>
              <a:spcAft>
                <a:spcPts val="0"/>
              </a:spcAft>
              <a:buClr>
                <a:schemeClr val="dk1"/>
              </a:buClr>
              <a:buSzPts val="1100"/>
              <a:buFont typeface="Arial"/>
              <a:buNone/>
            </a:pPr>
            <a:r>
              <a:rPr lang="es" sz="1350">
                <a:solidFill>
                  <a:srgbClr val="000000"/>
                </a:solidFill>
                <a:latin typeface="DM Sans"/>
                <a:ea typeface="DM Sans"/>
                <a:cs typeface="DM Sans"/>
                <a:sym typeface="DM Sans"/>
              </a:rPr>
              <a:t>.</a:t>
            </a:r>
            <a:endParaRPr sz="1350">
              <a:solidFill>
                <a:srgbClr val="000000"/>
              </a:solidFill>
              <a:latin typeface="DM Sans"/>
              <a:ea typeface="DM Sans"/>
              <a:cs typeface="DM Sans"/>
              <a:sym typeface="DM Sans"/>
            </a:endParaRPr>
          </a:p>
          <a:p>
            <a:pPr indent="0" lvl="0" marL="0" rtl="0" algn="l">
              <a:lnSpc>
                <a:spcPct val="100000"/>
              </a:lnSpc>
              <a:spcBef>
                <a:spcPts val="0"/>
              </a:spcBef>
              <a:spcAft>
                <a:spcPts val="0"/>
              </a:spcAft>
              <a:buClr>
                <a:srgbClr val="000000"/>
              </a:buClr>
              <a:buSzPts val="1100"/>
              <a:buFont typeface="Arial"/>
              <a:buNone/>
            </a:pPr>
            <a:r>
              <a:rPr lang="es" sz="1350">
                <a:latin typeface="DM Sans"/>
                <a:ea typeface="DM Sans"/>
                <a:cs typeface="DM Sans"/>
                <a:sym typeface="DM Sans"/>
              </a:rPr>
              <a:t>Debes entrar al link para acceder a la </a:t>
            </a:r>
            <a:r>
              <a:rPr b="1" lang="es" sz="1350" u="sng">
                <a:solidFill>
                  <a:schemeClr val="hlink"/>
                </a:solidFill>
                <a:latin typeface="DM Sans"/>
                <a:ea typeface="DM Sans"/>
                <a:cs typeface="DM Sans"/>
                <a:sym typeface="DM Sans"/>
                <a:hlinkClick r:id="rId5"/>
              </a:rPr>
              <a:t>consigna completa</a:t>
            </a:r>
            <a:r>
              <a:rPr b="1" lang="es" sz="1350">
                <a:latin typeface="DM Sans"/>
                <a:ea typeface="DM Sans"/>
                <a:cs typeface="DM Sans"/>
                <a:sym typeface="DM Sans"/>
              </a:rPr>
              <a:t>.</a:t>
            </a:r>
            <a:endParaRPr b="1" sz="1350">
              <a:latin typeface="DM Sans"/>
              <a:ea typeface="DM Sans"/>
              <a:cs typeface="DM Sans"/>
              <a:sym typeface="DM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grpSp>
        <p:nvGrpSpPr>
          <p:cNvPr id="483" name="Google Shape;483;p57"/>
          <p:cNvGrpSpPr/>
          <p:nvPr/>
        </p:nvGrpSpPr>
        <p:grpSpPr>
          <a:xfrm>
            <a:off x="475504" y="468259"/>
            <a:ext cx="431074" cy="431148"/>
            <a:chOff x="3137108" y="2467173"/>
            <a:chExt cx="738900" cy="738900"/>
          </a:xfrm>
        </p:grpSpPr>
        <p:sp>
          <p:nvSpPr>
            <p:cNvPr id="484" name="Google Shape;484;p57"/>
            <p:cNvSpPr/>
            <p:nvPr/>
          </p:nvSpPr>
          <p:spPr>
            <a:xfrm>
              <a:off x="3137108"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5" name="Google Shape;485;p57" title="ícono de desafío entregable"/>
            <p:cNvPicPr preferRelativeResize="0"/>
            <p:nvPr/>
          </p:nvPicPr>
          <p:blipFill>
            <a:blip r:embed="rId3">
              <a:alphaModFix/>
            </a:blip>
            <a:stretch>
              <a:fillRect/>
            </a:stretch>
          </p:blipFill>
          <p:spPr>
            <a:xfrm>
              <a:off x="3284109" y="2622263"/>
              <a:ext cx="428721" cy="428726"/>
            </a:xfrm>
            <a:prstGeom prst="rect">
              <a:avLst/>
            </a:prstGeom>
            <a:noFill/>
            <a:ln>
              <a:noFill/>
            </a:ln>
          </p:spPr>
        </p:pic>
      </p:grpSp>
      <p:pic>
        <p:nvPicPr>
          <p:cNvPr id="486" name="Google Shape;486;p57"/>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487" name="Google Shape;487;p57"/>
          <p:cNvSpPr txBox="1"/>
          <p:nvPr/>
        </p:nvSpPr>
        <p:spPr>
          <a:xfrm>
            <a:off x="930550" y="468275"/>
            <a:ext cx="418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PRE-ENTREGA N° 3</a:t>
            </a:r>
            <a:endParaRPr>
              <a:latin typeface="DM Sans"/>
              <a:ea typeface="DM Sans"/>
              <a:cs typeface="DM Sans"/>
              <a:sym typeface="DM Sans"/>
            </a:endParaRPr>
          </a:p>
        </p:txBody>
      </p:sp>
      <p:pic>
        <p:nvPicPr>
          <p:cNvPr id="488" name="Google Shape;488;p57" title="🎥 Explicación Pre-entrega #3: Tu primera página">
            <a:hlinkClick r:id="rId5"/>
          </p:cNvPr>
          <p:cNvPicPr preferRelativeResize="0"/>
          <p:nvPr/>
        </p:nvPicPr>
        <p:blipFill>
          <a:blip r:embed="rId6">
            <a:alphaModFix/>
          </a:blip>
          <a:stretch>
            <a:fillRect/>
          </a:stretch>
        </p:blipFill>
        <p:spPr>
          <a:xfrm>
            <a:off x="906576" y="912400"/>
            <a:ext cx="7008077" cy="37668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8"/>
          <p:cNvSpPr txBox="1"/>
          <p:nvPr/>
        </p:nvSpPr>
        <p:spPr>
          <a:xfrm>
            <a:off x="1652825" y="168067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¿Preguntas?</a:t>
            </a:r>
            <a:endParaRPr b="1" sz="4000">
              <a:solidFill>
                <a:srgbClr val="EAFF6A"/>
              </a:solidFill>
              <a:latin typeface="DM Sans"/>
              <a:ea typeface="DM Sans"/>
              <a:cs typeface="DM Sans"/>
              <a:sym typeface="DM Sans"/>
            </a:endParaRPr>
          </a:p>
        </p:txBody>
      </p:sp>
      <p:sp>
        <p:nvSpPr>
          <p:cNvPr id="494" name="Google Shape;494;p58"/>
          <p:cNvSpPr txBox="1"/>
          <p:nvPr/>
        </p:nvSpPr>
        <p:spPr>
          <a:xfrm>
            <a:off x="2733275" y="2925725"/>
            <a:ext cx="40605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s" sz="2000">
                <a:solidFill>
                  <a:srgbClr val="FFFFFF"/>
                </a:solidFill>
                <a:latin typeface="DM Sans"/>
                <a:ea typeface="DM Sans"/>
                <a:cs typeface="DM Sans"/>
                <a:sym typeface="DM Sans"/>
              </a:rPr>
              <a:t>Te invitamos a dejar tu pregunta a través del</a:t>
            </a:r>
            <a:r>
              <a:rPr lang="es" sz="2000">
                <a:solidFill>
                  <a:srgbClr val="83AEFB"/>
                </a:solidFill>
                <a:latin typeface="DM Sans"/>
                <a:ea typeface="DM Sans"/>
                <a:cs typeface="DM Sans"/>
                <a:sym typeface="DM Sans"/>
              </a:rPr>
              <a:t> </a:t>
            </a:r>
            <a:r>
              <a:rPr lang="es" sz="2000" u="sng">
                <a:solidFill>
                  <a:srgbClr val="83AEFB"/>
                </a:solidFill>
                <a:latin typeface="DM Sans"/>
                <a:ea typeface="DM Sans"/>
                <a:cs typeface="DM Sans"/>
                <a:sym typeface="DM Sans"/>
              </a:rPr>
              <a:t>chat</a:t>
            </a:r>
            <a:endParaRPr b="0" i="0" sz="2000" u="sng" cap="none" strike="noStrike">
              <a:solidFill>
                <a:srgbClr val="83AEFB"/>
              </a:solidFill>
              <a:latin typeface="DM Sans"/>
              <a:ea typeface="DM Sans"/>
              <a:cs typeface="DM Sans"/>
              <a:sym typeface="DM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9"/>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4000">
                <a:solidFill>
                  <a:srgbClr val="EAFF6A"/>
                </a:solidFill>
                <a:latin typeface="DM Sans"/>
                <a:ea typeface="DM Sans"/>
                <a:cs typeface="DM Sans"/>
                <a:sym typeface="DM Sans"/>
              </a:rPr>
              <a:t>Resumen</a:t>
            </a:r>
            <a:r>
              <a:rPr b="1" lang="es"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es" sz="4000">
                <a:solidFill>
                  <a:schemeClr val="lt1"/>
                </a:solidFill>
                <a:latin typeface="DM Sans"/>
                <a:ea typeface="DM Sans"/>
                <a:cs typeface="DM Sans"/>
                <a:sym typeface="DM Sans"/>
              </a:rPr>
              <a:t>de la clase hoy</a:t>
            </a:r>
            <a:endParaRPr sz="4000">
              <a:solidFill>
                <a:schemeClr val="lt1"/>
              </a:solidFill>
              <a:latin typeface="DM Sans"/>
              <a:ea typeface="DM Sans"/>
              <a:cs typeface="DM Sans"/>
              <a:sym typeface="DM Sans"/>
            </a:endParaRPr>
          </a:p>
        </p:txBody>
      </p:sp>
      <p:sp>
        <p:nvSpPr>
          <p:cNvPr id="500" name="Google Shape;500;p59"/>
          <p:cNvSpPr txBox="1"/>
          <p:nvPr/>
        </p:nvSpPr>
        <p:spPr>
          <a:xfrm>
            <a:off x="2191218" y="2242438"/>
            <a:ext cx="4925700" cy="24090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chemeClr val="accent6"/>
              </a:buClr>
              <a:buSzPts val="1350"/>
              <a:buFont typeface="DM Sans"/>
              <a:buChar char="✓"/>
            </a:pPr>
            <a:r>
              <a:rPr lang="es" sz="1350">
                <a:solidFill>
                  <a:schemeClr val="lt1"/>
                </a:solidFill>
                <a:latin typeface="DM Sans"/>
                <a:ea typeface="DM Sans"/>
                <a:cs typeface="DM Sans"/>
                <a:sym typeface="DM Sans"/>
              </a:rPr>
              <a:t>Heredar contextos entre HTML</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chemeClr val="accent6"/>
              </a:buClr>
              <a:buSzPts val="1350"/>
              <a:buFont typeface="DM Sans"/>
              <a:buChar char="✓"/>
            </a:pPr>
            <a:r>
              <a:rPr lang="es" sz="1350">
                <a:solidFill>
                  <a:schemeClr val="lt1"/>
                </a:solidFill>
                <a:latin typeface="DM Sans"/>
                <a:ea typeface="DM Sans"/>
                <a:cs typeface="DM Sans"/>
                <a:sym typeface="DM Sans"/>
              </a:rPr>
              <a:t>Navegar entre distintos  .html</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chemeClr val="accent6"/>
              </a:buClr>
              <a:buSzPts val="1350"/>
              <a:buFont typeface="DM Sans"/>
              <a:buChar char="✓"/>
            </a:pPr>
            <a:r>
              <a:rPr lang="es" sz="1350">
                <a:solidFill>
                  <a:schemeClr val="lt1"/>
                </a:solidFill>
                <a:latin typeface="DM Sans"/>
                <a:ea typeface="DM Sans"/>
                <a:cs typeface="DM Sans"/>
                <a:sym typeface="DM Sans"/>
              </a:rPr>
              <a:t>Ingresar al panel de admin </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chemeClr val="accent6"/>
              </a:buClr>
              <a:buSzPts val="1350"/>
              <a:buFont typeface="DM Sans"/>
              <a:buChar char="✓"/>
            </a:pPr>
            <a:r>
              <a:rPr lang="es" sz="1350">
                <a:solidFill>
                  <a:schemeClr val="lt1"/>
                </a:solidFill>
                <a:latin typeface="DM Sans"/>
                <a:ea typeface="DM Sans"/>
                <a:cs typeface="DM Sans"/>
                <a:sym typeface="DM Sans"/>
              </a:rPr>
              <a:t>Cargar datos desde el panel</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chemeClr val="accent6"/>
              </a:buClr>
              <a:buSzPts val="1350"/>
              <a:buFont typeface="DM Sans"/>
              <a:buChar char="✓"/>
            </a:pPr>
            <a:r>
              <a:rPr lang="es" sz="1350">
                <a:solidFill>
                  <a:schemeClr val="lt1"/>
                </a:solidFill>
                <a:latin typeface="DM Sans"/>
                <a:ea typeface="DM Sans"/>
                <a:cs typeface="DM Sans"/>
                <a:sym typeface="DM Sans"/>
              </a:rPr>
              <a:t>Formularios de alta de BD.</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chemeClr val="accent6"/>
              </a:buClr>
              <a:buSzPts val="1350"/>
              <a:buFont typeface="DM Sans"/>
              <a:buChar char="✓"/>
            </a:pPr>
            <a:r>
              <a:rPr lang="es" sz="1350">
                <a:solidFill>
                  <a:schemeClr val="lt1"/>
                </a:solidFill>
                <a:latin typeface="DM Sans"/>
                <a:ea typeface="DM Sans"/>
                <a:cs typeface="DM Sans"/>
                <a:sym typeface="DM Sans"/>
              </a:rPr>
              <a:t>Formularios de búsqueda.</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chemeClr val="accent6"/>
              </a:buClr>
              <a:buSzPts val="1350"/>
              <a:buFont typeface="DM Sans"/>
              <a:buChar char="✓"/>
            </a:pPr>
            <a:r>
              <a:rPr lang="es" sz="1350">
                <a:solidFill>
                  <a:schemeClr val="lt1"/>
                </a:solidFill>
                <a:latin typeface="DM Sans"/>
                <a:ea typeface="DM Sans"/>
                <a:cs typeface="DM Sans"/>
                <a:sym typeface="DM Sans"/>
              </a:rPr>
              <a:t>Formularios en HTML heredados.</a:t>
            </a:r>
            <a:endParaRPr sz="1350">
              <a:solidFill>
                <a:schemeClr val="lt1"/>
              </a:solidFill>
              <a:latin typeface="DM Sans"/>
              <a:ea typeface="DM Sans"/>
              <a:cs typeface="DM Sans"/>
              <a:sym typeface="DM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pSp>
        <p:nvGrpSpPr>
          <p:cNvPr id="505" name="Google Shape;505;p60"/>
          <p:cNvGrpSpPr/>
          <p:nvPr/>
        </p:nvGrpSpPr>
        <p:grpSpPr>
          <a:xfrm>
            <a:off x="4829358" y="1735959"/>
            <a:ext cx="431100" cy="431100"/>
            <a:chOff x="674858" y="2943959"/>
            <a:chExt cx="431100" cy="431100"/>
          </a:xfrm>
        </p:grpSpPr>
        <p:sp>
          <p:nvSpPr>
            <p:cNvPr id="506" name="Google Shape;506;p60"/>
            <p:cNvSpPr/>
            <p:nvPr/>
          </p:nvSpPr>
          <p:spPr>
            <a:xfrm>
              <a:off x="674858" y="2943959"/>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60"/>
            <p:cNvPicPr preferRelativeResize="0"/>
            <p:nvPr/>
          </p:nvPicPr>
          <p:blipFill>
            <a:blip r:embed="rId3">
              <a:alphaModFix/>
            </a:blip>
            <a:stretch>
              <a:fillRect/>
            </a:stretch>
          </p:blipFill>
          <p:spPr>
            <a:xfrm>
              <a:off x="728875" y="3008475"/>
              <a:ext cx="323050" cy="323050"/>
            </a:xfrm>
            <a:prstGeom prst="rect">
              <a:avLst/>
            </a:prstGeom>
            <a:noFill/>
            <a:ln>
              <a:noFill/>
            </a:ln>
          </p:spPr>
        </p:pic>
      </p:grpSp>
      <p:grpSp>
        <p:nvGrpSpPr>
          <p:cNvPr id="508" name="Google Shape;508;p60"/>
          <p:cNvGrpSpPr/>
          <p:nvPr/>
        </p:nvGrpSpPr>
        <p:grpSpPr>
          <a:xfrm>
            <a:off x="475508" y="1751409"/>
            <a:ext cx="431100" cy="431100"/>
            <a:chOff x="664733" y="656834"/>
            <a:chExt cx="431100" cy="431100"/>
          </a:xfrm>
        </p:grpSpPr>
        <p:sp>
          <p:nvSpPr>
            <p:cNvPr id="509" name="Google Shape;509;p60"/>
            <p:cNvSpPr/>
            <p:nvPr/>
          </p:nvSpPr>
          <p:spPr>
            <a:xfrm>
              <a:off x="664733" y="656834"/>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0" name="Google Shape;510;p60"/>
            <p:cNvPicPr preferRelativeResize="0"/>
            <p:nvPr/>
          </p:nvPicPr>
          <p:blipFill>
            <a:blip r:embed="rId4">
              <a:alphaModFix/>
            </a:blip>
            <a:stretch>
              <a:fillRect/>
            </a:stretch>
          </p:blipFill>
          <p:spPr>
            <a:xfrm>
              <a:off x="718750" y="710875"/>
              <a:ext cx="323050" cy="323050"/>
            </a:xfrm>
            <a:prstGeom prst="rect">
              <a:avLst/>
            </a:prstGeom>
            <a:noFill/>
            <a:ln>
              <a:noFill/>
            </a:ln>
          </p:spPr>
        </p:pic>
      </p:grpSp>
      <p:sp>
        <p:nvSpPr>
          <p:cNvPr id="511" name="Google Shape;511;p60"/>
          <p:cNvSpPr txBox="1"/>
          <p:nvPr/>
        </p:nvSpPr>
        <p:spPr>
          <a:xfrm>
            <a:off x="1529550" y="374113"/>
            <a:ext cx="60849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La </a:t>
            </a:r>
            <a:r>
              <a:rPr b="1" lang="es" sz="4000">
                <a:solidFill>
                  <a:schemeClr val="accent6"/>
                </a:solidFill>
                <a:latin typeface="DM Sans"/>
                <a:ea typeface="DM Sans"/>
                <a:cs typeface="DM Sans"/>
                <a:sym typeface="DM Sans"/>
              </a:rPr>
              <a:t>próxima </a:t>
            </a:r>
            <a:r>
              <a:rPr b="1" lang="es" sz="4000">
                <a:solidFill>
                  <a:schemeClr val="lt1"/>
                </a:solidFill>
                <a:latin typeface="DM Sans"/>
                <a:ea typeface="DM Sans"/>
                <a:cs typeface="DM Sans"/>
                <a:sym typeface="DM Sans"/>
              </a:rPr>
              <a:t>semana</a:t>
            </a:r>
            <a:endParaRPr b="1" sz="4000">
              <a:solidFill>
                <a:schemeClr val="lt1"/>
              </a:solidFill>
              <a:latin typeface="DM Sans"/>
              <a:ea typeface="DM Sans"/>
              <a:cs typeface="DM Sans"/>
              <a:sym typeface="DM Sans"/>
            </a:endParaRPr>
          </a:p>
        </p:txBody>
      </p:sp>
      <p:sp>
        <p:nvSpPr>
          <p:cNvPr id="512" name="Google Shape;512;p60"/>
          <p:cNvSpPr txBox="1"/>
          <p:nvPr/>
        </p:nvSpPr>
        <p:spPr>
          <a:xfrm>
            <a:off x="1309200" y="1113013"/>
            <a:ext cx="6186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300">
                <a:solidFill>
                  <a:schemeClr val="lt1"/>
                </a:solidFill>
                <a:latin typeface="DM Sans"/>
                <a:ea typeface="DM Sans"/>
                <a:cs typeface="DM Sans"/>
                <a:sym typeface="DM Sans"/>
              </a:rPr>
              <a:t>Los próximos temas que vamos a ver</a:t>
            </a:r>
            <a:endParaRPr/>
          </a:p>
        </p:txBody>
      </p:sp>
      <p:sp>
        <p:nvSpPr>
          <p:cNvPr id="513" name="Google Shape;513;p60"/>
          <p:cNvSpPr txBox="1"/>
          <p:nvPr/>
        </p:nvSpPr>
        <p:spPr>
          <a:xfrm>
            <a:off x="966300" y="1766850"/>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DM Sans"/>
                <a:ea typeface="DM Sans"/>
                <a:cs typeface="DM Sans"/>
                <a:sym typeface="DM Sans"/>
              </a:rPr>
              <a:t>C</a:t>
            </a:r>
            <a:r>
              <a:rPr b="1" lang="es">
                <a:solidFill>
                  <a:schemeClr val="lt1"/>
                </a:solidFill>
                <a:latin typeface="DM Sans"/>
                <a:ea typeface="DM Sans"/>
                <a:cs typeface="DM Sans"/>
                <a:sym typeface="DM Sans"/>
              </a:rPr>
              <a:t>ontenido Pregrabado</a:t>
            </a:r>
            <a:endParaRPr b="1">
              <a:solidFill>
                <a:schemeClr val="lt1"/>
              </a:solidFill>
              <a:latin typeface="DM Sans"/>
              <a:ea typeface="DM Sans"/>
              <a:cs typeface="DM Sans"/>
              <a:sym typeface="DM Sans"/>
            </a:endParaRPr>
          </a:p>
        </p:txBody>
      </p:sp>
      <p:sp>
        <p:nvSpPr>
          <p:cNvPr id="514" name="Google Shape;514;p60"/>
          <p:cNvSpPr txBox="1"/>
          <p:nvPr/>
        </p:nvSpPr>
        <p:spPr>
          <a:xfrm>
            <a:off x="501450" y="2328275"/>
            <a:ext cx="37614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12.1 - CRUD</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12.2 - Clases basadas en vistas</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12.3 - Login - registro -logout</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Microdesafío - Listame</a:t>
            </a:r>
            <a:endParaRPr sz="1200">
              <a:solidFill>
                <a:schemeClr val="lt1"/>
              </a:solidFill>
              <a:latin typeface="DM Sans"/>
              <a:ea typeface="DM Sans"/>
              <a:cs typeface="DM Sans"/>
              <a:sym typeface="DM Sans"/>
            </a:endParaRPr>
          </a:p>
        </p:txBody>
      </p:sp>
      <p:sp>
        <p:nvSpPr>
          <p:cNvPr id="515" name="Google Shape;515;p60"/>
          <p:cNvSpPr txBox="1"/>
          <p:nvPr/>
        </p:nvSpPr>
        <p:spPr>
          <a:xfrm>
            <a:off x="5284625" y="1751400"/>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FFFFFF"/>
                </a:solidFill>
                <a:latin typeface="DM Sans"/>
                <a:ea typeface="DM Sans"/>
                <a:cs typeface="DM Sans"/>
                <a:sym typeface="DM Sans"/>
              </a:rPr>
              <a:t>Clase en vivo </a:t>
            </a:r>
            <a:r>
              <a:rPr lang="es">
                <a:solidFill>
                  <a:srgbClr val="FFFFFF"/>
                </a:solidFill>
                <a:latin typeface="DM Sans"/>
                <a:ea typeface="DM Sans"/>
                <a:cs typeface="DM Sans"/>
                <a:sym typeface="DM Sans"/>
              </a:rPr>
              <a:t>(2h)</a:t>
            </a:r>
            <a:endParaRPr>
              <a:solidFill>
                <a:srgbClr val="FFFFFF"/>
              </a:solidFill>
              <a:latin typeface="DM Sans"/>
              <a:ea typeface="DM Sans"/>
              <a:cs typeface="DM Sans"/>
              <a:sym typeface="DM Sans"/>
            </a:endParaRPr>
          </a:p>
        </p:txBody>
      </p:sp>
      <p:sp>
        <p:nvSpPr>
          <p:cNvPr id="516" name="Google Shape;516;p60"/>
          <p:cNvSpPr txBox="1"/>
          <p:nvPr/>
        </p:nvSpPr>
        <p:spPr>
          <a:xfrm>
            <a:off x="4829350" y="2328275"/>
            <a:ext cx="3700200" cy="938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Actividad individual: Mejor con CBV</a:t>
            </a:r>
            <a:endParaRPr sz="1100">
              <a:solidFill>
                <a:srgbClr val="FFFFFF"/>
              </a:solidFill>
              <a:latin typeface="DM Sans"/>
              <a:ea typeface="DM Sans"/>
              <a:cs typeface="DM Sans"/>
              <a:sym typeface="DM Sans"/>
            </a:endParaRPr>
          </a:p>
          <a:p>
            <a:pPr indent="-298450" lvl="0" marL="457200" rtl="0" algn="l">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Mixin y decoradores</a:t>
            </a:r>
            <a:endParaRPr sz="1100">
              <a:solidFill>
                <a:srgbClr val="FFFFFF"/>
              </a:solidFill>
              <a:latin typeface="DM Sans"/>
              <a:ea typeface="DM Sans"/>
              <a:cs typeface="DM Sans"/>
              <a:sym typeface="DM Sans"/>
            </a:endParaRPr>
          </a:p>
          <a:p>
            <a:pPr indent="-298450" lvl="0" marL="457200" rtl="0" algn="l">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Actividad individual: Realizar CRUD</a:t>
            </a:r>
            <a:endParaRPr sz="1100">
              <a:solidFill>
                <a:srgbClr val="FFFFFF"/>
              </a:solidFill>
              <a:latin typeface="DM Sans"/>
              <a:ea typeface="DM Sans"/>
              <a:cs typeface="DM Sans"/>
              <a:sym typeface="DM Sans"/>
            </a:endParaRPr>
          </a:p>
          <a:p>
            <a:pPr indent="-298450" lvl="0" marL="457200" rtl="0" algn="l">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Actividad individual: Agregar login</a:t>
            </a:r>
            <a:endParaRPr sz="1100">
              <a:solidFill>
                <a:srgbClr val="FFFFFF"/>
              </a:solidFill>
              <a:latin typeface="DM Sans"/>
              <a:ea typeface="DM Sans"/>
              <a:cs typeface="DM Sans"/>
              <a:sym typeface="DM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1"/>
          <p:cNvSpPr/>
          <p:nvPr/>
        </p:nvSpPr>
        <p:spPr>
          <a:xfrm>
            <a:off x="1050750" y="1701325"/>
            <a:ext cx="7042500" cy="1920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1"/>
          <p:cNvSpPr txBox="1"/>
          <p:nvPr/>
        </p:nvSpPr>
        <p:spPr>
          <a:xfrm>
            <a:off x="1529550" y="374113"/>
            <a:ext cx="60849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La </a:t>
            </a:r>
            <a:r>
              <a:rPr b="1" lang="es" sz="4000">
                <a:solidFill>
                  <a:schemeClr val="accent6"/>
                </a:solidFill>
                <a:latin typeface="DM Sans"/>
                <a:ea typeface="DM Sans"/>
                <a:cs typeface="DM Sans"/>
                <a:sym typeface="DM Sans"/>
              </a:rPr>
              <a:t>próxima </a:t>
            </a:r>
            <a:r>
              <a:rPr b="1" lang="es" sz="4000">
                <a:solidFill>
                  <a:schemeClr val="lt1"/>
                </a:solidFill>
                <a:latin typeface="DM Sans"/>
                <a:ea typeface="DM Sans"/>
                <a:cs typeface="DM Sans"/>
                <a:sym typeface="DM Sans"/>
              </a:rPr>
              <a:t>semana</a:t>
            </a:r>
            <a:endParaRPr b="1" sz="4000">
              <a:solidFill>
                <a:schemeClr val="lt1"/>
              </a:solidFill>
              <a:latin typeface="DM Sans"/>
              <a:ea typeface="DM Sans"/>
              <a:cs typeface="DM Sans"/>
              <a:sym typeface="DM Sans"/>
            </a:endParaRPr>
          </a:p>
        </p:txBody>
      </p:sp>
      <p:sp>
        <p:nvSpPr>
          <p:cNvPr id="523" name="Google Shape;523;p61"/>
          <p:cNvSpPr txBox="1"/>
          <p:nvPr/>
        </p:nvSpPr>
        <p:spPr>
          <a:xfrm>
            <a:off x="1529550" y="1916575"/>
            <a:ext cx="60849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 sz="2000">
                <a:solidFill>
                  <a:schemeClr val="lt1"/>
                </a:solidFill>
                <a:latin typeface="DM Sans"/>
                <a:ea typeface="DM Sans"/>
                <a:cs typeface="DM Sans"/>
                <a:sym typeface="DM Sans"/>
              </a:rPr>
              <a:t>Recuerda que, a partir de ahora, tienes disponible el </a:t>
            </a:r>
            <a:r>
              <a:rPr b="1" lang="es" sz="2000" u="sng">
                <a:solidFill>
                  <a:schemeClr val="lt1"/>
                </a:solidFill>
                <a:latin typeface="DM Sans"/>
                <a:ea typeface="DM Sans"/>
                <a:cs typeface="DM Sans"/>
                <a:sym typeface="DM Sans"/>
              </a:rPr>
              <a:t>contenido pregrabado</a:t>
            </a:r>
            <a:r>
              <a:rPr b="1" lang="es" sz="2000">
                <a:solidFill>
                  <a:schemeClr val="lt1"/>
                </a:solidFill>
                <a:latin typeface="DM Sans"/>
                <a:ea typeface="DM Sans"/>
                <a:cs typeface="DM Sans"/>
                <a:sym typeface="DM Sans"/>
              </a:rPr>
              <a:t> en la plataforma y que </a:t>
            </a:r>
            <a:r>
              <a:rPr b="1" lang="es" sz="2000">
                <a:solidFill>
                  <a:schemeClr val="accent6"/>
                </a:solidFill>
                <a:latin typeface="DM Sans"/>
                <a:ea typeface="DM Sans"/>
                <a:cs typeface="DM Sans"/>
                <a:sym typeface="DM Sans"/>
              </a:rPr>
              <a:t>es necesario que lo veas en forma previa a </a:t>
            </a:r>
            <a:r>
              <a:rPr b="1" lang="es" sz="2000">
                <a:solidFill>
                  <a:schemeClr val="accent6"/>
                </a:solidFill>
                <a:latin typeface="DM Sans"/>
                <a:ea typeface="DM Sans"/>
                <a:cs typeface="DM Sans"/>
                <a:sym typeface="DM Sans"/>
              </a:rPr>
              <a:t>la próxima clase</a:t>
            </a:r>
            <a:r>
              <a:rPr b="1" lang="es" sz="2000">
                <a:solidFill>
                  <a:schemeClr val="lt1"/>
                </a:solidFill>
                <a:latin typeface="DM Sans"/>
                <a:ea typeface="DM Sans"/>
                <a:cs typeface="DM Sans"/>
                <a:sym typeface="DM Sans"/>
              </a:rPr>
              <a:t>.</a:t>
            </a:r>
            <a:endParaRPr b="1" sz="2000">
              <a:solidFill>
                <a:srgbClr val="DEFC52"/>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2"/>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Opina y valora</a:t>
            </a:r>
            <a:r>
              <a:rPr b="1" lang="es"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esta clase</a:t>
            </a:r>
            <a:endParaRPr b="1" sz="4000">
              <a:solidFill>
                <a:schemeClr val="lt1"/>
              </a:solidFill>
              <a:latin typeface="DM Sans"/>
              <a:ea typeface="DM Sans"/>
              <a:cs typeface="DM Sans"/>
              <a:sym typeface="DM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3"/>
          <p:cNvSpPr txBox="1"/>
          <p:nvPr/>
        </p:nvSpPr>
        <p:spPr>
          <a:xfrm>
            <a:off x="2382900" y="2171550"/>
            <a:ext cx="4378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4000">
                <a:solidFill>
                  <a:srgbClr val="FFFFFF"/>
                </a:solidFill>
                <a:latin typeface="DM Sans"/>
                <a:ea typeface="DM Sans"/>
                <a:cs typeface="DM Sans"/>
                <a:sym typeface="DM Sans"/>
              </a:rPr>
              <a:t>Muchas gracias</a:t>
            </a:r>
            <a:r>
              <a:rPr b="1" lang="es" sz="4000">
                <a:solidFill>
                  <a:srgbClr val="EAFF6A"/>
                </a:solidFill>
                <a:latin typeface="DM Sans"/>
                <a:ea typeface="DM Sans"/>
                <a:cs typeface="DM Sans"/>
                <a:sym typeface="DM Sans"/>
              </a:rPr>
              <a:t>.</a:t>
            </a:r>
            <a:endParaRPr sz="4000">
              <a:solidFill>
                <a:srgbClr val="EAFF6A"/>
              </a:solidFill>
              <a:latin typeface="DM Sans"/>
              <a:ea typeface="DM Sans"/>
              <a:cs typeface="DM Sans"/>
              <a:sym typeface="DM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4"/>
          <p:cNvSpPr txBox="1"/>
          <p:nvPr/>
        </p:nvSpPr>
        <p:spPr>
          <a:xfrm>
            <a:off x="475500" y="2287050"/>
            <a:ext cx="81930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3100">
                <a:solidFill>
                  <a:schemeClr val="accent6"/>
                </a:solidFill>
                <a:latin typeface="DM Sans"/>
                <a:ea typeface="DM Sans"/>
                <a:cs typeface="DM Sans"/>
                <a:sym typeface="DM Sans"/>
              </a:rPr>
              <a:t>#</a:t>
            </a:r>
            <a:r>
              <a:rPr b="1" lang="es" sz="3100">
                <a:solidFill>
                  <a:schemeClr val="lt1"/>
                </a:solidFill>
                <a:latin typeface="DM Sans"/>
                <a:ea typeface="DM Sans"/>
                <a:cs typeface="DM Sans"/>
                <a:sym typeface="DM Sans"/>
              </a:rPr>
              <a:t>DemocratizandoLaEducación</a:t>
            </a:r>
            <a:endParaRPr b="1" sz="3100">
              <a:solidFill>
                <a:schemeClr val="lt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grpSp>
        <p:nvGrpSpPr>
          <p:cNvPr id="82" name="Google Shape;82;p20"/>
          <p:cNvGrpSpPr/>
          <p:nvPr/>
        </p:nvGrpSpPr>
        <p:grpSpPr>
          <a:xfrm>
            <a:off x="4200279" y="1120432"/>
            <a:ext cx="743346" cy="743346"/>
            <a:chOff x="4616400" y="1950761"/>
            <a:chExt cx="431100" cy="431100"/>
          </a:xfrm>
        </p:grpSpPr>
        <p:sp>
          <p:nvSpPr>
            <p:cNvPr id="83" name="Google Shape;83;p20"/>
            <p:cNvSpPr/>
            <p:nvPr/>
          </p:nvSpPr>
          <p:spPr>
            <a:xfrm>
              <a:off x="4616400" y="1950761"/>
              <a:ext cx="431100" cy="431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20" title="ícono para recordar"/>
            <p:cNvPicPr preferRelativeResize="0"/>
            <p:nvPr/>
          </p:nvPicPr>
          <p:blipFill>
            <a:blip r:embed="rId3">
              <a:alphaModFix/>
            </a:blip>
            <a:stretch>
              <a:fillRect/>
            </a:stretch>
          </p:blipFill>
          <p:spPr>
            <a:xfrm>
              <a:off x="4699911" y="2034249"/>
              <a:ext cx="264076" cy="264076"/>
            </a:xfrm>
            <a:prstGeom prst="rect">
              <a:avLst/>
            </a:prstGeom>
            <a:noFill/>
            <a:ln>
              <a:noFill/>
            </a:ln>
          </p:spPr>
        </p:pic>
      </p:grpSp>
      <p:sp>
        <p:nvSpPr>
          <p:cNvPr id="85" name="Google Shape;85;p20"/>
          <p:cNvSpPr txBox="1"/>
          <p:nvPr/>
        </p:nvSpPr>
        <p:spPr>
          <a:xfrm>
            <a:off x="1461300" y="1945600"/>
            <a:ext cx="6221400" cy="71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800">
                <a:solidFill>
                  <a:schemeClr val="dk1"/>
                </a:solidFill>
                <a:latin typeface="DM Sans"/>
                <a:ea typeface="DM Sans"/>
                <a:cs typeface="DM Sans"/>
                <a:sym typeface="DM Sans"/>
              </a:rPr>
              <a:t>¡Recuerda esto!</a:t>
            </a:r>
            <a:endParaRPr b="1" sz="3800">
              <a:solidFill>
                <a:schemeClr val="dk1"/>
              </a:solidFill>
              <a:latin typeface="DM Sans"/>
              <a:ea typeface="DM Sans"/>
              <a:cs typeface="DM Sans"/>
              <a:sym typeface="DM Sans"/>
            </a:endParaRPr>
          </a:p>
        </p:txBody>
      </p:sp>
      <p:sp>
        <p:nvSpPr>
          <p:cNvPr id="86" name="Google Shape;86;p20"/>
          <p:cNvSpPr txBox="1"/>
          <p:nvPr/>
        </p:nvSpPr>
        <p:spPr>
          <a:xfrm>
            <a:off x="2210850" y="2852575"/>
            <a:ext cx="4722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 sz="2100">
                <a:solidFill>
                  <a:schemeClr val="dk1"/>
                </a:solidFill>
                <a:latin typeface="DM Sans"/>
                <a:ea typeface="DM Sans"/>
                <a:cs typeface="DM Sans"/>
                <a:sym typeface="DM Sans"/>
              </a:rPr>
              <a:t>Antes de iniciar esta clase, </a:t>
            </a:r>
            <a:endParaRPr sz="2100">
              <a:solidFill>
                <a:schemeClr val="dk1"/>
              </a:solidFill>
              <a:latin typeface="DM Sans"/>
              <a:ea typeface="DM Sans"/>
              <a:cs typeface="DM Sans"/>
              <a:sym typeface="DM Sans"/>
            </a:endParaRPr>
          </a:p>
          <a:p>
            <a:pPr indent="0" lvl="0" marL="0" rtl="0" algn="ctr">
              <a:spcBef>
                <a:spcPts val="0"/>
              </a:spcBef>
              <a:spcAft>
                <a:spcPts val="0"/>
              </a:spcAft>
              <a:buNone/>
            </a:pPr>
            <a:r>
              <a:rPr lang="es" sz="2100">
                <a:solidFill>
                  <a:schemeClr val="dk1"/>
                </a:solidFill>
                <a:latin typeface="DM Sans"/>
                <a:ea typeface="DM Sans"/>
                <a:cs typeface="DM Sans"/>
                <a:sym typeface="DM Sans"/>
              </a:rPr>
              <a:t>debes abrir VSC.</a:t>
            </a:r>
            <a:endParaRPr sz="2100">
              <a:solidFill>
                <a:schemeClr val="dk1"/>
              </a:solidFill>
              <a:latin typeface="DM Sans"/>
              <a:ea typeface="DM Sans"/>
              <a:cs typeface="DM Sans"/>
              <a:sym typeface="DM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5"/>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¡Gracias por estudiar con nosotros!</a:t>
            </a:r>
            <a:r>
              <a:rPr b="1" lang="es" sz="4000">
                <a:solidFill>
                  <a:schemeClr val="dk1"/>
                </a:solidFill>
                <a:latin typeface="DM Sans"/>
                <a:ea typeface="DM Sans"/>
                <a:cs typeface="DM Sans"/>
                <a:sym typeface="DM Sans"/>
              </a:rPr>
              <a:t> </a:t>
            </a:r>
            <a:r>
              <a:rPr b="1" lang="es" sz="2500">
                <a:solidFill>
                  <a:schemeClr val="dk1"/>
                </a:solidFill>
                <a:latin typeface="DM Sans"/>
                <a:ea typeface="DM Sans"/>
                <a:cs typeface="DM Sans"/>
                <a:sym typeface="DM Sans"/>
              </a:rPr>
              <a:t>✨</a:t>
            </a:r>
            <a:endParaRPr b="1" sz="4000">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1"/>
          <p:cNvSpPr/>
          <p:nvPr/>
        </p:nvSpPr>
        <p:spPr>
          <a:xfrm>
            <a:off x="588525" y="701375"/>
            <a:ext cx="296100" cy="1209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21" title="ícono de mapa de contenidos"/>
          <p:cNvPicPr preferRelativeResize="0"/>
          <p:nvPr/>
        </p:nvPicPr>
        <p:blipFill>
          <a:blip r:embed="rId3">
            <a:alphaModFix/>
          </a:blip>
          <a:stretch>
            <a:fillRect/>
          </a:stretch>
        </p:blipFill>
        <p:spPr>
          <a:xfrm>
            <a:off x="586275" y="533519"/>
            <a:ext cx="300599" cy="300618"/>
          </a:xfrm>
          <a:prstGeom prst="rect">
            <a:avLst/>
          </a:prstGeom>
          <a:noFill/>
          <a:ln>
            <a:noFill/>
          </a:ln>
        </p:spPr>
      </p:pic>
      <p:sp>
        <p:nvSpPr>
          <p:cNvPr id="93" name="Google Shape;93;p21"/>
          <p:cNvSpPr txBox="1"/>
          <p:nvPr/>
        </p:nvSpPr>
        <p:spPr>
          <a:xfrm>
            <a:off x="884625" y="468275"/>
            <a:ext cx="246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MAPA DE CONCEPTOS</a:t>
            </a:r>
            <a:endParaRPr>
              <a:latin typeface="DM Sans"/>
              <a:ea typeface="DM Sans"/>
              <a:cs typeface="DM Sans"/>
              <a:sym typeface="DM Sans"/>
            </a:endParaRPr>
          </a:p>
        </p:txBody>
      </p:sp>
      <p:sp>
        <p:nvSpPr>
          <p:cNvPr id="94" name="Google Shape;94;p21"/>
          <p:cNvSpPr/>
          <p:nvPr/>
        </p:nvSpPr>
        <p:spPr>
          <a:xfrm>
            <a:off x="5055675" y="1483168"/>
            <a:ext cx="1399200" cy="580200"/>
          </a:xfrm>
          <a:prstGeom prst="rect">
            <a:avLst/>
          </a:prstGeom>
          <a:solidFill>
            <a:srgbClr val="393B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DM Sans"/>
                <a:ea typeface="DM Sans"/>
                <a:cs typeface="DM Sans"/>
                <a:sym typeface="DM Sans"/>
              </a:rPr>
              <a:t>Herencia templates</a:t>
            </a:r>
            <a:endParaRPr sz="1200">
              <a:solidFill>
                <a:srgbClr val="FFFFFF"/>
              </a:solidFill>
              <a:latin typeface="DM Sans"/>
              <a:ea typeface="DM Sans"/>
              <a:cs typeface="DM Sans"/>
              <a:sym typeface="DM Sans"/>
            </a:endParaRPr>
          </a:p>
        </p:txBody>
      </p:sp>
      <p:sp>
        <p:nvSpPr>
          <p:cNvPr id="95" name="Google Shape;95;p21"/>
          <p:cNvSpPr/>
          <p:nvPr/>
        </p:nvSpPr>
        <p:spPr>
          <a:xfrm>
            <a:off x="7128250" y="1483168"/>
            <a:ext cx="1399200" cy="580200"/>
          </a:xfrm>
          <a:prstGeom prst="rect">
            <a:avLst/>
          </a:prstGeom>
          <a:solidFill>
            <a:srgbClr val="393B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DM Sans"/>
                <a:ea typeface="DM Sans"/>
                <a:cs typeface="DM Sans"/>
                <a:sym typeface="DM Sans"/>
              </a:rPr>
              <a:t>Admin</a:t>
            </a:r>
            <a:endParaRPr sz="1200">
              <a:solidFill>
                <a:srgbClr val="FFFFFF"/>
              </a:solidFill>
              <a:latin typeface="DM Sans"/>
              <a:ea typeface="DM Sans"/>
              <a:cs typeface="DM Sans"/>
              <a:sym typeface="DM Sans"/>
            </a:endParaRPr>
          </a:p>
        </p:txBody>
      </p:sp>
      <p:cxnSp>
        <p:nvCxnSpPr>
          <p:cNvPr id="96" name="Google Shape;96;p21"/>
          <p:cNvCxnSpPr>
            <a:stCxn id="94" idx="2"/>
            <a:endCxn id="97" idx="0"/>
          </p:cNvCxnSpPr>
          <p:nvPr/>
        </p:nvCxnSpPr>
        <p:spPr>
          <a:xfrm>
            <a:off x="5755275" y="2063368"/>
            <a:ext cx="0" cy="331800"/>
          </a:xfrm>
          <a:prstGeom prst="straightConnector1">
            <a:avLst/>
          </a:prstGeom>
          <a:noFill/>
          <a:ln cap="flat" cmpd="sng" w="9525">
            <a:solidFill>
              <a:srgbClr val="CCCCCC"/>
            </a:solidFill>
            <a:prstDash val="solid"/>
            <a:round/>
            <a:headEnd len="med" w="med" type="none"/>
            <a:tailEnd len="med" w="med" type="none"/>
          </a:ln>
        </p:spPr>
      </p:cxnSp>
      <p:sp>
        <p:nvSpPr>
          <p:cNvPr id="97" name="Google Shape;97;p21"/>
          <p:cNvSpPr/>
          <p:nvPr/>
        </p:nvSpPr>
        <p:spPr>
          <a:xfrm>
            <a:off x="5055662" y="2395085"/>
            <a:ext cx="1399200" cy="580200"/>
          </a:xfrm>
          <a:prstGeom prst="rect">
            <a:avLst/>
          </a:prstGeom>
          <a:solidFill>
            <a:srgbClr val="FFFFFF"/>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222222"/>
                </a:solidFill>
                <a:latin typeface="DM Sans"/>
                <a:ea typeface="DM Sans"/>
                <a:cs typeface="DM Sans"/>
                <a:sym typeface="DM Sans"/>
              </a:rPr>
              <a:t>extend, block</a:t>
            </a:r>
            <a:endParaRPr sz="1200">
              <a:solidFill>
                <a:srgbClr val="222222"/>
              </a:solidFill>
              <a:latin typeface="DM Sans"/>
              <a:ea typeface="DM Sans"/>
              <a:cs typeface="DM Sans"/>
              <a:sym typeface="DM Sans"/>
            </a:endParaRPr>
          </a:p>
        </p:txBody>
      </p:sp>
      <p:cxnSp>
        <p:nvCxnSpPr>
          <p:cNvPr id="98" name="Google Shape;98;p21"/>
          <p:cNvCxnSpPr>
            <a:stCxn id="95" idx="2"/>
            <a:endCxn id="99" idx="0"/>
          </p:cNvCxnSpPr>
          <p:nvPr/>
        </p:nvCxnSpPr>
        <p:spPr>
          <a:xfrm>
            <a:off x="7827850" y="2063368"/>
            <a:ext cx="0" cy="331800"/>
          </a:xfrm>
          <a:prstGeom prst="straightConnector1">
            <a:avLst/>
          </a:prstGeom>
          <a:noFill/>
          <a:ln cap="flat" cmpd="sng" w="9525">
            <a:solidFill>
              <a:srgbClr val="CCCCCC"/>
            </a:solidFill>
            <a:prstDash val="solid"/>
            <a:round/>
            <a:headEnd len="med" w="med" type="none"/>
            <a:tailEnd len="med" w="med" type="none"/>
          </a:ln>
        </p:spPr>
      </p:cxnSp>
      <p:sp>
        <p:nvSpPr>
          <p:cNvPr id="99" name="Google Shape;99;p21"/>
          <p:cNvSpPr/>
          <p:nvPr/>
        </p:nvSpPr>
        <p:spPr>
          <a:xfrm>
            <a:off x="7128237" y="2395160"/>
            <a:ext cx="1399200" cy="580200"/>
          </a:xfrm>
          <a:prstGeom prst="rect">
            <a:avLst/>
          </a:prstGeom>
          <a:solidFill>
            <a:srgbClr val="FFFFFF"/>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222222"/>
                </a:solidFill>
                <a:latin typeface="DM Sans"/>
                <a:ea typeface="DM Sans"/>
                <a:cs typeface="DM Sans"/>
                <a:sym typeface="DM Sans"/>
              </a:rPr>
              <a:t>register, superuser</a:t>
            </a:r>
            <a:endParaRPr sz="1200">
              <a:solidFill>
                <a:srgbClr val="222222"/>
              </a:solidFill>
              <a:latin typeface="DM Sans"/>
              <a:ea typeface="DM Sans"/>
              <a:cs typeface="DM Sans"/>
              <a:sym typeface="DM Sans"/>
            </a:endParaRPr>
          </a:p>
        </p:txBody>
      </p:sp>
      <p:cxnSp>
        <p:nvCxnSpPr>
          <p:cNvPr id="100" name="Google Shape;100;p21"/>
          <p:cNvCxnSpPr>
            <a:stCxn id="101" idx="2"/>
            <a:endCxn id="102" idx="0"/>
          </p:cNvCxnSpPr>
          <p:nvPr/>
        </p:nvCxnSpPr>
        <p:spPr>
          <a:xfrm flipH="1" rot="-5400000">
            <a:off x="3157550" y="1415680"/>
            <a:ext cx="398100" cy="1560600"/>
          </a:xfrm>
          <a:prstGeom prst="bentConnector3">
            <a:avLst>
              <a:gd fmla="val 50017" name="adj1"/>
            </a:avLst>
          </a:prstGeom>
          <a:noFill/>
          <a:ln cap="flat" cmpd="sng" w="9525">
            <a:solidFill>
              <a:srgbClr val="CCCCCC"/>
            </a:solidFill>
            <a:prstDash val="solid"/>
            <a:round/>
            <a:headEnd len="med" w="med" type="none"/>
            <a:tailEnd len="med" w="med" type="oval"/>
          </a:ln>
        </p:spPr>
      </p:cxnSp>
      <p:cxnSp>
        <p:nvCxnSpPr>
          <p:cNvPr id="103" name="Google Shape;103;p21"/>
          <p:cNvCxnSpPr>
            <a:stCxn id="101" idx="2"/>
            <a:endCxn id="104" idx="0"/>
          </p:cNvCxnSpPr>
          <p:nvPr/>
        </p:nvCxnSpPr>
        <p:spPr>
          <a:xfrm rot="5400000">
            <a:off x="1596800" y="1415830"/>
            <a:ext cx="398400" cy="1560600"/>
          </a:xfrm>
          <a:prstGeom prst="bentConnector3">
            <a:avLst>
              <a:gd fmla="val 49982" name="adj1"/>
            </a:avLst>
          </a:prstGeom>
          <a:noFill/>
          <a:ln cap="flat" cmpd="sng" w="9525">
            <a:solidFill>
              <a:srgbClr val="CCCCCC"/>
            </a:solidFill>
            <a:prstDash val="solid"/>
            <a:round/>
            <a:headEnd len="med" w="med" type="none"/>
            <a:tailEnd len="med" w="med" type="oval"/>
          </a:ln>
        </p:spPr>
      </p:cxnSp>
      <p:sp>
        <p:nvSpPr>
          <p:cNvPr id="102" name="Google Shape;102;p21"/>
          <p:cNvSpPr/>
          <p:nvPr/>
        </p:nvSpPr>
        <p:spPr>
          <a:xfrm>
            <a:off x="3437412" y="2395168"/>
            <a:ext cx="1399200" cy="580200"/>
          </a:xfrm>
          <a:prstGeom prst="rect">
            <a:avLst/>
          </a:prstGeom>
          <a:solidFill>
            <a:srgbClr val="393B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DM Sans"/>
                <a:ea typeface="DM Sans"/>
                <a:cs typeface="DM Sans"/>
                <a:sym typeface="DM Sans"/>
              </a:rPr>
              <a:t>Django Forms</a:t>
            </a:r>
            <a:endParaRPr sz="1200">
              <a:solidFill>
                <a:srgbClr val="FFFFFF"/>
              </a:solidFill>
              <a:latin typeface="DM Sans"/>
              <a:ea typeface="DM Sans"/>
              <a:cs typeface="DM Sans"/>
              <a:sym typeface="DM Sans"/>
            </a:endParaRPr>
          </a:p>
        </p:txBody>
      </p:sp>
      <p:sp>
        <p:nvSpPr>
          <p:cNvPr id="104" name="Google Shape;104;p21"/>
          <p:cNvSpPr/>
          <p:nvPr/>
        </p:nvSpPr>
        <p:spPr>
          <a:xfrm>
            <a:off x="316012" y="2395185"/>
            <a:ext cx="1399200" cy="580200"/>
          </a:xfrm>
          <a:prstGeom prst="rect">
            <a:avLst/>
          </a:prstGeom>
          <a:solidFill>
            <a:srgbClr val="FFFFFF"/>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222222"/>
                </a:solidFill>
                <a:latin typeface="DM Sans"/>
                <a:ea typeface="DM Sans"/>
                <a:cs typeface="DM Sans"/>
                <a:sym typeface="DM Sans"/>
              </a:rPr>
              <a:t>get, formularios de busqueda</a:t>
            </a:r>
            <a:endParaRPr sz="1200">
              <a:solidFill>
                <a:srgbClr val="222222"/>
              </a:solidFill>
              <a:latin typeface="DM Sans"/>
              <a:ea typeface="DM Sans"/>
              <a:cs typeface="DM Sans"/>
              <a:sym typeface="DM Sans"/>
            </a:endParaRPr>
          </a:p>
        </p:txBody>
      </p:sp>
      <p:sp>
        <p:nvSpPr>
          <p:cNvPr id="101" name="Google Shape;101;p21"/>
          <p:cNvSpPr/>
          <p:nvPr/>
        </p:nvSpPr>
        <p:spPr>
          <a:xfrm>
            <a:off x="1876700" y="1416730"/>
            <a:ext cx="1399200" cy="580200"/>
          </a:xfrm>
          <a:prstGeom prst="rect">
            <a:avLst/>
          </a:prstGeom>
          <a:solidFill>
            <a:srgbClr val="393B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DM Sans"/>
                <a:ea typeface="DM Sans"/>
                <a:cs typeface="DM Sans"/>
                <a:sym typeface="DM Sans"/>
              </a:rPr>
              <a:t>Formularios</a:t>
            </a:r>
            <a:endParaRPr sz="1200">
              <a:solidFill>
                <a:srgbClr val="FFFFFF"/>
              </a:solidFill>
              <a:latin typeface="DM Sans"/>
              <a:ea typeface="DM Sans"/>
              <a:cs typeface="DM Sans"/>
              <a:sym typeface="DM Sans"/>
            </a:endParaRPr>
          </a:p>
        </p:txBody>
      </p:sp>
      <p:cxnSp>
        <p:nvCxnSpPr>
          <p:cNvPr id="105" name="Google Shape;105;p21"/>
          <p:cNvCxnSpPr>
            <a:stCxn id="101" idx="2"/>
            <a:endCxn id="106" idx="0"/>
          </p:cNvCxnSpPr>
          <p:nvPr/>
        </p:nvCxnSpPr>
        <p:spPr>
          <a:xfrm flipH="1" rot="-5400000">
            <a:off x="2377400" y="2195830"/>
            <a:ext cx="398400" cy="600"/>
          </a:xfrm>
          <a:prstGeom prst="bentConnector3">
            <a:avLst>
              <a:gd fmla="val 49982" name="adj1"/>
            </a:avLst>
          </a:prstGeom>
          <a:noFill/>
          <a:ln cap="flat" cmpd="sng" w="9525">
            <a:solidFill>
              <a:srgbClr val="CCCCCC"/>
            </a:solidFill>
            <a:prstDash val="solid"/>
            <a:round/>
            <a:headEnd len="med" w="med" type="none"/>
            <a:tailEnd len="med" w="med" type="oval"/>
          </a:ln>
        </p:spPr>
      </p:cxnSp>
      <p:sp>
        <p:nvSpPr>
          <p:cNvPr id="106" name="Google Shape;106;p21"/>
          <p:cNvSpPr/>
          <p:nvPr/>
        </p:nvSpPr>
        <p:spPr>
          <a:xfrm>
            <a:off x="1876712" y="2395185"/>
            <a:ext cx="1399200" cy="580200"/>
          </a:xfrm>
          <a:prstGeom prst="rect">
            <a:avLst/>
          </a:prstGeom>
          <a:solidFill>
            <a:srgbClr val="FFFFFF"/>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222222"/>
                </a:solidFill>
                <a:latin typeface="DM Sans"/>
                <a:ea typeface="DM Sans"/>
                <a:cs typeface="DM Sans"/>
                <a:sym typeface="DM Sans"/>
              </a:rPr>
              <a:t>post, csrf_token</a:t>
            </a:r>
            <a:endParaRPr sz="1200">
              <a:solidFill>
                <a:srgbClr val="222222"/>
              </a:solidFill>
              <a:latin typeface="DM Sans"/>
              <a:ea typeface="DM Sans"/>
              <a:cs typeface="DM Sans"/>
              <a:sym typeface="DM Sans"/>
            </a:endParaRPr>
          </a:p>
        </p:txBody>
      </p:sp>
      <p:cxnSp>
        <p:nvCxnSpPr>
          <p:cNvPr id="107" name="Google Shape;107;p21"/>
          <p:cNvCxnSpPr>
            <a:stCxn id="102" idx="2"/>
            <a:endCxn id="108" idx="0"/>
          </p:cNvCxnSpPr>
          <p:nvPr/>
        </p:nvCxnSpPr>
        <p:spPr>
          <a:xfrm>
            <a:off x="4137012" y="2975368"/>
            <a:ext cx="0" cy="276600"/>
          </a:xfrm>
          <a:prstGeom prst="straightConnector1">
            <a:avLst/>
          </a:prstGeom>
          <a:noFill/>
          <a:ln cap="flat" cmpd="sng" w="9525">
            <a:solidFill>
              <a:srgbClr val="CCCCCC"/>
            </a:solidFill>
            <a:prstDash val="solid"/>
            <a:round/>
            <a:headEnd len="med" w="med" type="none"/>
            <a:tailEnd len="med" w="med" type="none"/>
          </a:ln>
        </p:spPr>
      </p:cxnSp>
      <p:sp>
        <p:nvSpPr>
          <p:cNvPr id="108" name="Google Shape;108;p21"/>
          <p:cNvSpPr/>
          <p:nvPr/>
        </p:nvSpPr>
        <p:spPr>
          <a:xfrm>
            <a:off x="3437412" y="3251985"/>
            <a:ext cx="1399200" cy="580200"/>
          </a:xfrm>
          <a:prstGeom prst="rect">
            <a:avLst/>
          </a:prstGeom>
          <a:solidFill>
            <a:srgbClr val="FFFFFF"/>
          </a:solid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222222"/>
                </a:solidFill>
                <a:latin typeface="DM Sans"/>
                <a:ea typeface="DM Sans"/>
                <a:cs typeface="DM Sans"/>
                <a:sym typeface="DM Sans"/>
              </a:rPr>
              <a:t>forms.py, forms.Form</a:t>
            </a:r>
            <a:endParaRPr sz="1200">
              <a:solidFill>
                <a:srgbClr val="222222"/>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nvSpPr>
        <p:spPr>
          <a:xfrm>
            <a:off x="1404863" y="194137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Repasemos…</a:t>
            </a:r>
            <a:endParaRPr b="1" sz="4000">
              <a:solidFill>
                <a:srgbClr val="EAFF6A"/>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23"/>
          <p:cNvGrpSpPr/>
          <p:nvPr/>
        </p:nvGrpSpPr>
        <p:grpSpPr>
          <a:xfrm>
            <a:off x="457372" y="468290"/>
            <a:ext cx="431074" cy="431074"/>
            <a:chOff x="473351" y="619523"/>
            <a:chExt cx="738900" cy="738900"/>
          </a:xfrm>
        </p:grpSpPr>
        <p:sp>
          <p:nvSpPr>
            <p:cNvPr id="119" name="Google Shape;119;p23"/>
            <p:cNvSpPr/>
            <p:nvPr/>
          </p:nvSpPr>
          <p:spPr>
            <a:xfrm>
              <a:off x="473351" y="619523"/>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23" title="ícono de repas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121" name="Google Shape;121;p23"/>
          <p:cNvSpPr txBox="1"/>
          <p:nvPr/>
        </p:nvSpPr>
        <p:spPr>
          <a:xfrm>
            <a:off x="570125" y="1012850"/>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rgbClr val="EAFF6A"/>
                </a:solidFill>
                <a:latin typeface="DM Sans"/>
                <a:ea typeface="DM Sans"/>
                <a:cs typeface="DM Sans"/>
                <a:sym typeface="DM Sans"/>
              </a:rPr>
              <a:t>Semana 11</a:t>
            </a:r>
            <a:endParaRPr b="1" sz="3500">
              <a:solidFill>
                <a:srgbClr val="EAFF6A"/>
              </a:solidFill>
              <a:latin typeface="DM Sans"/>
              <a:ea typeface="DM Sans"/>
              <a:cs typeface="DM Sans"/>
              <a:sym typeface="DM Sans"/>
            </a:endParaRPr>
          </a:p>
        </p:txBody>
      </p:sp>
      <p:sp>
        <p:nvSpPr>
          <p:cNvPr id="122" name="Google Shape;122;p23"/>
          <p:cNvSpPr txBox="1"/>
          <p:nvPr/>
        </p:nvSpPr>
        <p:spPr>
          <a:xfrm>
            <a:off x="473350" y="1682450"/>
            <a:ext cx="3834600" cy="196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solidFill>
                  <a:schemeClr val="lt1"/>
                </a:solidFill>
                <a:latin typeface="DM Sans"/>
                <a:ea typeface="DM Sans"/>
                <a:cs typeface="DM Sans"/>
                <a:sym typeface="DM Sans"/>
              </a:rPr>
              <a:t>En los videos de esta semana aprendiste sobre:</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5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Herencia de templates, extends, block </a:t>
            </a:r>
            <a:endParaRPr sz="1350">
              <a:solidFill>
                <a:schemeClr val="lt1"/>
              </a:solidFill>
              <a:latin typeface="DM Sans"/>
              <a:ea typeface="DM Sans"/>
              <a:cs typeface="DM Sans"/>
              <a:sym typeface="DM Sans"/>
            </a:endParaRPr>
          </a:p>
          <a:p>
            <a:pPr indent="-314325" lvl="0" marL="457200" rtl="0" algn="l">
              <a:lnSpc>
                <a:spcPct val="150000"/>
              </a:lnSpc>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Apartado de admin, register, superuser</a:t>
            </a:r>
            <a:endParaRPr sz="1350">
              <a:solidFill>
                <a:schemeClr val="lt1"/>
              </a:solidFill>
              <a:latin typeface="DM Sans"/>
              <a:ea typeface="DM Sans"/>
              <a:cs typeface="DM Sans"/>
              <a:sym typeface="DM Sans"/>
            </a:endParaRPr>
          </a:p>
          <a:p>
            <a:pPr indent="-314325" lvl="0" marL="457200" rtl="0" algn="l">
              <a:lnSpc>
                <a:spcPct val="150000"/>
              </a:lnSpc>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Django Forms</a:t>
            </a:r>
            <a:endParaRPr sz="1350">
              <a:solidFill>
                <a:schemeClr val="lt1"/>
              </a:solidFill>
              <a:latin typeface="DM Sans"/>
              <a:ea typeface="DM Sans"/>
              <a:cs typeface="DM Sans"/>
              <a:sym typeface="DM Sans"/>
            </a:endParaRPr>
          </a:p>
          <a:p>
            <a:pPr indent="-314325" lvl="0" marL="457200" rtl="0" algn="l">
              <a:lnSpc>
                <a:spcPct val="150000"/>
              </a:lnSpc>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ventajas, validación</a:t>
            </a:r>
            <a:endParaRPr sz="1350">
              <a:solidFill>
                <a:schemeClr val="lt1"/>
              </a:solidFill>
              <a:latin typeface="DM Sans"/>
              <a:ea typeface="DM Sans"/>
              <a:cs typeface="DM Sans"/>
              <a:sym typeface="DM Sans"/>
            </a:endParaRPr>
          </a:p>
        </p:txBody>
      </p:sp>
      <p:sp>
        <p:nvSpPr>
          <p:cNvPr id="123" name="Google Shape;123;p23"/>
          <p:cNvSpPr txBox="1"/>
          <p:nvPr/>
        </p:nvSpPr>
        <p:spPr>
          <a:xfrm>
            <a:off x="4605425" y="1580513"/>
            <a:ext cx="3834600" cy="1260000"/>
          </a:xfrm>
          <a:prstGeom prst="rect">
            <a:avLst/>
          </a:prstGeom>
          <a:noFill/>
          <a:ln>
            <a:noFill/>
          </a:ln>
        </p:spPr>
        <p:txBody>
          <a:bodyPr anchorCtr="0" anchor="t" bIns="91425" lIns="91425" spcFirstLastPara="1" rIns="91425" wrap="square" tIns="91425">
            <a:spAutoFit/>
          </a:bodyPr>
          <a:lstStyle/>
          <a:p>
            <a:pPr indent="-314325" lvl="0" marL="457200" rtl="0" algn="l">
              <a:lnSpc>
                <a:spcPct val="100000"/>
              </a:lnSpc>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Formularios html</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get, post, csrf_token</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Acceso a la info desde la vista</a:t>
            </a:r>
            <a:endParaRPr sz="1350">
              <a:solidFill>
                <a:schemeClr val="lt1"/>
              </a:solidFill>
              <a:latin typeface="DM Sans"/>
              <a:ea typeface="DM Sans"/>
              <a:cs typeface="DM Sans"/>
              <a:sym typeface="DM Sans"/>
            </a:endParaRPr>
          </a:p>
        </p:txBody>
      </p:sp>
      <p:sp>
        <p:nvSpPr>
          <p:cNvPr id="124" name="Google Shape;124;p23"/>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REPASO</a:t>
            </a:r>
            <a:endParaRPr>
              <a:solidFill>
                <a:schemeClr val="lt1"/>
              </a:solidFill>
              <a:latin typeface="DM Sans"/>
              <a:ea typeface="DM Sans"/>
              <a:cs typeface="DM Sans"/>
              <a:sym typeface="DM Sans"/>
            </a:endParaRPr>
          </a:p>
        </p:txBody>
      </p:sp>
      <p:sp>
        <p:nvSpPr>
          <p:cNvPr id="125" name="Google Shape;125;p23"/>
          <p:cNvSpPr txBox="1"/>
          <p:nvPr/>
        </p:nvSpPr>
        <p:spPr>
          <a:xfrm>
            <a:off x="4605425" y="2840525"/>
            <a:ext cx="3834600" cy="392400"/>
          </a:xfrm>
          <a:prstGeom prst="rect">
            <a:avLst/>
          </a:prstGeom>
          <a:noFill/>
          <a:ln>
            <a:noFill/>
          </a:ln>
        </p:spPr>
        <p:txBody>
          <a:bodyPr anchorCtr="0" anchor="t" bIns="91425" lIns="91425" spcFirstLastPara="1" rIns="91425" wrap="square" tIns="91425">
            <a:spAutoFit/>
          </a:bodyPr>
          <a:lstStyle/>
          <a:p>
            <a:pPr indent="-314325" lvl="0" marL="457200" rtl="0" algn="l">
              <a:lnSpc>
                <a:spcPct val="100000"/>
              </a:lnSpc>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Formularios de búsqueda</a:t>
            </a:r>
            <a:endParaRPr sz="1350">
              <a:solidFill>
                <a:schemeClr val="lt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nvSpPr>
        <p:spPr>
          <a:xfrm>
            <a:off x="475500" y="971050"/>
            <a:ext cx="48495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Recuperamos el tema visto</a:t>
            </a:r>
            <a:endParaRPr b="1" sz="4000">
              <a:solidFill>
                <a:schemeClr val="dk1"/>
              </a:solidFill>
              <a:latin typeface="DM Sans"/>
              <a:ea typeface="DM Sans"/>
              <a:cs typeface="DM Sans"/>
              <a:sym typeface="DM Sans"/>
            </a:endParaRPr>
          </a:p>
        </p:txBody>
      </p:sp>
      <p:pic>
        <p:nvPicPr>
          <p:cNvPr id="131" name="Google Shape;131;p24"/>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32" name="Google Shape;132;p24"/>
          <p:cNvSpPr txBox="1"/>
          <p:nvPr/>
        </p:nvSpPr>
        <p:spPr>
          <a:xfrm>
            <a:off x="486250" y="2154550"/>
            <a:ext cx="50886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Al igual que con las clases </a:t>
            </a:r>
            <a:r>
              <a:rPr b="1" lang="es">
                <a:solidFill>
                  <a:schemeClr val="dk1"/>
                </a:solidFill>
                <a:latin typeface="DM Sans"/>
                <a:ea typeface="DM Sans"/>
                <a:cs typeface="DM Sans"/>
                <a:sym typeface="DM Sans"/>
              </a:rPr>
              <a:t>podemos utilizar la herencia en los templates</a:t>
            </a:r>
            <a:r>
              <a:rPr lang="es">
                <a:solidFill>
                  <a:schemeClr val="dk1"/>
                </a:solidFill>
                <a:latin typeface="DM Sans"/>
                <a:ea typeface="DM Sans"/>
                <a:cs typeface="DM Sans"/>
                <a:sym typeface="DM Sans"/>
              </a:rPr>
              <a:t>, permitiéndonos ahorrarnos el uso de código repetido.</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Para esto, en el template que queremos usar como padre, debemos generar el bloque que queremos que sea accesible para los demás templates. Y, por medio del extends, hacer uso del template padre.</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Recuerda que el load static es necesario utilizarlo en el template que utilice alguno de los archivos que se encuentren en static solamente.</a:t>
            </a:r>
            <a:endParaRPr>
              <a:solidFill>
                <a:schemeClr val="dk1"/>
              </a:solidFill>
              <a:latin typeface="DM Sans"/>
              <a:ea typeface="DM Sans"/>
              <a:cs typeface="DM Sans"/>
              <a:sym typeface="DM Sans"/>
            </a:endParaRPr>
          </a:p>
        </p:txBody>
      </p:sp>
      <p:sp>
        <p:nvSpPr>
          <p:cNvPr id="133" name="Google Shape;133;p24"/>
          <p:cNvSpPr txBox="1"/>
          <p:nvPr/>
        </p:nvSpPr>
        <p:spPr>
          <a:xfrm>
            <a:off x="930550" y="468275"/>
            <a:ext cx="38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pic>
        <p:nvPicPr>
          <p:cNvPr id="134" name="Google Shape;134;p24"/>
          <p:cNvPicPr preferRelativeResize="0"/>
          <p:nvPr/>
        </p:nvPicPr>
        <p:blipFill>
          <a:blip r:embed="rId4">
            <a:alphaModFix/>
          </a:blip>
          <a:stretch>
            <a:fillRect/>
          </a:stretch>
        </p:blipFill>
        <p:spPr>
          <a:xfrm>
            <a:off x="5673600" y="0"/>
            <a:ext cx="3470406" cy="5143500"/>
          </a:xfrm>
          <a:prstGeom prst="rect">
            <a:avLst/>
          </a:prstGeom>
          <a:noFill/>
          <a:ln>
            <a:noFill/>
          </a:ln>
        </p:spPr>
      </p:pic>
      <p:pic>
        <p:nvPicPr>
          <p:cNvPr id="135" name="Google Shape;135;p24"/>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36" name="Google Shape;136;p24"/>
          <p:cNvSpPr txBox="1"/>
          <p:nvPr/>
        </p:nvSpPr>
        <p:spPr>
          <a:xfrm>
            <a:off x="930550" y="468275"/>
            <a:ext cx="42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VIDEO N°11.1 - HERENCIA DE TEMPLATES</a:t>
            </a:r>
            <a:endParaRPr>
              <a:solidFill>
                <a:schemeClr val="dk1"/>
              </a:solidFill>
              <a:latin typeface="DM Sans"/>
              <a:ea typeface="DM Sans"/>
              <a:cs typeface="DM Sans"/>
              <a:sym typeface="DM Sans"/>
            </a:endParaRPr>
          </a:p>
        </p:txBody>
      </p:sp>
      <p:grpSp>
        <p:nvGrpSpPr>
          <p:cNvPr id="137" name="Google Shape;137;p24"/>
          <p:cNvGrpSpPr/>
          <p:nvPr/>
        </p:nvGrpSpPr>
        <p:grpSpPr>
          <a:xfrm>
            <a:off x="475509" y="468284"/>
            <a:ext cx="431100" cy="431100"/>
            <a:chOff x="1620134" y="2715534"/>
            <a:chExt cx="431100" cy="431100"/>
          </a:xfrm>
        </p:grpSpPr>
        <p:sp>
          <p:nvSpPr>
            <p:cNvPr id="138" name="Google Shape;138;p24"/>
            <p:cNvSpPr/>
            <p:nvPr/>
          </p:nvSpPr>
          <p:spPr>
            <a:xfrm>
              <a:off x="1620134" y="2715534"/>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300">
                <a:latin typeface="DM Sans"/>
                <a:ea typeface="DM Sans"/>
                <a:cs typeface="DM Sans"/>
                <a:sym typeface="DM Sans"/>
              </a:endParaRPr>
            </a:p>
          </p:txBody>
        </p:sp>
        <p:sp>
          <p:nvSpPr>
            <p:cNvPr id="139" name="Google Shape;139;p24"/>
            <p:cNvSpPr txBox="1"/>
            <p:nvPr/>
          </p:nvSpPr>
          <p:spPr>
            <a:xfrm>
              <a:off x="1648707" y="2746418"/>
              <a:ext cx="251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chemeClr val="dk1"/>
                  </a:solidFill>
                  <a:latin typeface="DM Sans"/>
                  <a:ea typeface="DM Sans"/>
                  <a:cs typeface="DM Sans"/>
                  <a:sym typeface="DM Sans"/>
                </a:rPr>
                <a:t>🎥</a:t>
              </a:r>
              <a:endParaRPr sz="1200">
                <a:latin typeface="DM Sans"/>
                <a:ea typeface="DM Sans"/>
                <a:cs typeface="DM Sans"/>
                <a:sym typeface="DM Sans"/>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