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5143500" type="screen16x9"/>
  <p:notesSz cx="6858000" cy="9144000"/>
  <p:embeddedFontLst>
    <p:embeddedFont>
      <p:font typeface="Didact Gothic" panose="00000500000000000000" pitchFamily="2" charset="0"/>
      <p:regular r:id="rId66"/>
    </p:embeddedFont>
    <p:embeddedFont>
      <p:font typeface="DM Sans" pitchFamily="2" charset="0"/>
      <p:regular r:id="rId67"/>
      <p:bold r:id="rId68"/>
      <p:italic r:id="rId69"/>
      <p:boldItalic r:id="rId70"/>
    </p:embeddedFont>
    <p:embeddedFont>
      <p:font typeface="Helvetica Neue" panose="020B0604020202020204" charset="0"/>
      <p:regular r:id="rId71"/>
      <p:bold r:id="rId72"/>
      <p:italic r:id="rId73"/>
      <p:boldItalic r:id="rId74"/>
    </p:embeddedFont>
    <p:embeddedFont>
      <p:font typeface="Helvetica Neue Light" panose="020B0604020202020204"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5">
          <p15:clr>
            <a:srgbClr val="A4A3A4"/>
          </p15:clr>
        </p15:guide>
        <p15:guide id="2" pos="5460">
          <p15:clr>
            <a:srgbClr val="A4A3A4"/>
          </p15:clr>
        </p15:guide>
        <p15:guide id="3" pos="300">
          <p15:clr>
            <a:srgbClr val="9AA0A6"/>
          </p15:clr>
        </p15:guide>
        <p15:guide id="4" orient="horz" pos="32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793591-9A93-4C56-8101-166282DCC721}">
  <a:tblStyle styleId="{DA793591-9A93-4C56-8101-166282DCC721}"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295"/>
        <p:guide pos="5460"/>
        <p:guide pos="300"/>
        <p:guide orient="horz" pos="32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113c9d1b815_1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113c9d1b815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e19a1cab3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e19a1cab3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highlight>
                  <a:srgbClr val="EAFF6A"/>
                </a:highlight>
                <a:latin typeface="DM Sans"/>
                <a:ea typeface="DM Sans"/>
                <a:cs typeface="DM Sans"/>
                <a:sym typeface="DM Sans"/>
              </a:rPr>
              <a:t>Para profes/tutores</a:t>
            </a:r>
            <a:r>
              <a:rPr lang="es">
                <a:solidFill>
                  <a:schemeClr val="dk1"/>
                </a:solidFill>
                <a:latin typeface="DM Sans"/>
                <a:ea typeface="DM Sans"/>
                <a:cs typeface="DM Sans"/>
                <a:sym typeface="DM Sans"/>
              </a:rPr>
              <a:t>: Buscamos que esto sea un repaso breve donde solo se nombren los temas más relevantes de cada video, para que siempre el foco de la clase esté puesto en la práctica. A medida que vayan desarrollando los ejercicios, pueden retomar contenido del video para darle marco teórico.</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e19a1cab38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e19a1cab3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highlight>
                  <a:srgbClr val="EAFF6A"/>
                </a:highlight>
                <a:latin typeface="DM Sans"/>
                <a:ea typeface="DM Sans"/>
                <a:cs typeface="DM Sans"/>
                <a:sym typeface="DM Sans"/>
              </a:rPr>
              <a:t>Para profes/tutores</a:t>
            </a:r>
            <a:r>
              <a:rPr lang="es">
                <a:solidFill>
                  <a:schemeClr val="dk1"/>
                </a:solidFill>
                <a:latin typeface="DM Sans"/>
                <a:ea typeface="DM Sans"/>
                <a:cs typeface="DM Sans"/>
                <a:sym typeface="DM Sans"/>
              </a:rPr>
              <a:t>: Buscamos que esto sea un repaso breve donde solo se nombren los temas más relevantes de cada video, para que siempre el foco de la clase esté puesto en la práctica. A medida que vayan desarrollando los ejercicios, pueden retomar contenido del video para darle marco teórico.</a:t>
            </a: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3b561f10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3b561f10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e19a1cab38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e19a1cab3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highlight>
                  <a:srgbClr val="EA90FF"/>
                </a:highlight>
                <a:latin typeface="DM Sans"/>
                <a:ea typeface="DM Sans"/>
                <a:cs typeface="DM Sans"/>
                <a:sym typeface="DM Sans"/>
              </a:rPr>
              <a:t>(Probar si se puede hacer con Kahoot y de lo contrario que hagan preguntas activando micrófono o por chat).</a:t>
            </a:r>
            <a:endParaRPr>
              <a:highlight>
                <a:srgbClr val="EA90FF"/>
              </a:highlight>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e19a1cab38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e19a1cab3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highlight>
                  <a:srgbClr val="DEFC52"/>
                </a:highlight>
                <a:latin typeface="DM Sans"/>
                <a:ea typeface="DM Sans"/>
                <a:cs typeface="DM Sans"/>
                <a:sym typeface="DM Sans"/>
              </a:rPr>
              <a:t>(OPCIÓN DASH)</a:t>
            </a:r>
            <a:endParaRPr>
              <a:highlight>
                <a:srgbClr val="DEFC52"/>
              </a:highlight>
              <a:latin typeface="DM Sans"/>
              <a:ea typeface="DM Sans"/>
              <a:cs typeface="DM Sans"/>
              <a:sym typeface="DM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e19a1cab38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e19a1cab3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latin typeface="DM Sans"/>
                <a:ea typeface="DM Sans"/>
                <a:cs typeface="DM Sans"/>
                <a:sym typeface="DM Sans"/>
              </a:rPr>
              <a:t>Por ejemplo se puede agregar en el texto: </a:t>
            </a:r>
            <a:r>
              <a:rPr lang="es" sz="1000">
                <a:solidFill>
                  <a:schemeClr val="dk1"/>
                </a:solidFill>
                <a:latin typeface="DM Sans"/>
                <a:ea typeface="DM Sans"/>
                <a:cs typeface="DM Sans"/>
                <a:sym typeface="DM Sans"/>
              </a:rPr>
              <a:t>En este microdesafío te invitamos a practicar distintos tipos de sentencias Join. Específicamente: Inner, Left y Right.</a:t>
            </a:r>
            <a:endParaRPr sz="1000">
              <a:solidFill>
                <a:schemeClr val="dk1"/>
              </a:solidFill>
              <a:latin typeface="DM Sans"/>
              <a:ea typeface="DM Sans"/>
              <a:cs typeface="DM Sans"/>
              <a:sym typeface="DM Sans"/>
            </a:endParaRPr>
          </a:p>
          <a:p>
            <a:pPr marL="457200" lvl="0" indent="-292100" algn="l" rtl="0">
              <a:spcBef>
                <a:spcPts val="0"/>
              </a:spcBef>
              <a:spcAft>
                <a:spcPts val="0"/>
              </a:spcAft>
              <a:buClr>
                <a:srgbClr val="9DF4E2"/>
              </a:buClr>
              <a:buSzPts val="1000"/>
              <a:buFont typeface="DM Sans"/>
              <a:buChar char="✓"/>
            </a:pPr>
            <a:r>
              <a:rPr lang="es" sz="1000">
                <a:solidFill>
                  <a:schemeClr val="dk1"/>
                </a:solidFill>
                <a:latin typeface="DM Sans"/>
                <a:ea typeface="DM Sans"/>
                <a:cs typeface="DM Sans"/>
                <a:sym typeface="DM Sans"/>
              </a:rPr>
              <a:t>¿Cuál supuso un mayor desafío? </a:t>
            </a:r>
            <a:endParaRPr sz="1000">
              <a:solidFill>
                <a:schemeClr val="dk1"/>
              </a:solidFill>
              <a:latin typeface="DM Sans"/>
              <a:ea typeface="DM Sans"/>
              <a:cs typeface="DM Sans"/>
              <a:sym typeface="DM Sans"/>
            </a:endParaRPr>
          </a:p>
          <a:p>
            <a:pPr marL="457200" lvl="0" indent="-292100" algn="l" rtl="0">
              <a:spcBef>
                <a:spcPts val="0"/>
              </a:spcBef>
              <a:spcAft>
                <a:spcPts val="0"/>
              </a:spcAft>
              <a:buClr>
                <a:srgbClr val="9DF4E2"/>
              </a:buClr>
              <a:buSzPts val="1000"/>
              <a:buFont typeface="DM Sans"/>
              <a:buChar char="✓"/>
            </a:pPr>
            <a:r>
              <a:rPr lang="es" sz="1000">
                <a:solidFill>
                  <a:schemeClr val="dk1"/>
                </a:solidFill>
                <a:latin typeface="DM Sans"/>
                <a:ea typeface="DM Sans"/>
                <a:cs typeface="DM Sans"/>
                <a:sym typeface="DM Sans"/>
              </a:rPr>
              <a:t>¿Cómo lograste resolverlo?</a:t>
            </a:r>
            <a:endParaRPr sz="1000">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e19a1cab38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e19a1cab3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3da4ce5b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3da4ce5b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Utilizar esta slide para hacer un repaso de visto en el ejemplo en vivo.</a:t>
            </a:r>
            <a:endParaRPr>
              <a:latin typeface="DM Sans"/>
              <a:ea typeface="DM Sans"/>
              <a:cs typeface="DM Sans"/>
              <a:sym typeface="DM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3da4ce5b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3da4ce5b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highlight>
                  <a:srgbClr val="EA90FF"/>
                </a:highlight>
                <a:latin typeface="DM Sans"/>
                <a:ea typeface="DM Sans"/>
                <a:cs typeface="DM Sans"/>
                <a:sym typeface="DM Sans"/>
              </a:rPr>
              <a:t>(Probar si se puede hacer con Kahoot y de lo contrario que hagan preguntas activando micrófono o por chat).</a:t>
            </a:r>
            <a:endParaRPr>
              <a:highlight>
                <a:srgbClr val="EA90FF"/>
              </a:highlight>
              <a:latin typeface="DM Sans"/>
              <a:ea typeface="DM Sans"/>
              <a:cs typeface="DM Sans"/>
              <a:sym typeface="DM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3b6c7318f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3b6c7318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Font typeface="DM Sans"/>
              <a:buChar char="-"/>
            </a:pPr>
            <a:endParaRPr>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1635c457ec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21635c457e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3b6c7318f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3b6c7318f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3b723c8638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3b723c8638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1200">
                <a:solidFill>
                  <a:schemeClr val="dk1"/>
                </a:solidFill>
                <a:latin typeface="Helvetica Neue Light"/>
                <a:ea typeface="Helvetica Neue Light"/>
                <a:cs typeface="Helvetica Neue Light"/>
                <a:sym typeface="Helvetica Neue Light"/>
              </a:rPr>
              <a:t>En el trabajo con Git una de las características más útiles es el trabajo con ramas. Las ramas son caminos que puede tomar cualquier desarrollador dentro del proyecto, algo que ocurre naturalmente para resolver problemas o crear nuevas funcionalidades. </a:t>
            </a:r>
            <a:br>
              <a:rPr lang="es" sz="1200">
                <a:solidFill>
                  <a:schemeClr val="dk1"/>
                </a:solidFill>
                <a:latin typeface="Helvetica Neue Light"/>
                <a:ea typeface="Helvetica Neue Light"/>
                <a:cs typeface="Helvetica Neue Light"/>
                <a:sym typeface="Helvetica Neue Light"/>
              </a:rPr>
            </a:br>
            <a:r>
              <a:rPr lang="es" sz="1200">
                <a:solidFill>
                  <a:schemeClr val="dk1"/>
                </a:solidFill>
                <a:latin typeface="Helvetica Neue Light"/>
                <a:ea typeface="Helvetica Neue Light"/>
                <a:cs typeface="Helvetica Neue Light"/>
                <a:sym typeface="Helvetica Neue Light"/>
              </a:rPr>
              <a:t>Hemos estado sobre "Master" (la rama principal de nuestro proyecto), podríamos crear ramas para que otros desarrolladores del equipo trabajen sobre el proyecto en nuevas funcionalidades.</a:t>
            </a:r>
            <a:br>
              <a:rPr lang="es" sz="1200">
                <a:solidFill>
                  <a:schemeClr val="dk1"/>
                </a:solidFill>
                <a:latin typeface="Helvetica Neue Light"/>
                <a:ea typeface="Helvetica Neue Light"/>
                <a:cs typeface="Helvetica Neue Light"/>
                <a:sym typeface="Helvetica Neue Light"/>
              </a:rPr>
            </a:br>
            <a:r>
              <a:rPr lang="es" sz="1200">
                <a:solidFill>
                  <a:schemeClr val="dk1"/>
                </a:solidFill>
                <a:latin typeface="Helvetica Neue Light"/>
                <a:ea typeface="Helvetica Neue Light"/>
                <a:cs typeface="Helvetica Neue Light"/>
                <a:sym typeface="Helvetica Neue Light"/>
              </a:rPr>
              <a:t>Llegará un momento en el que, quizás, aquellos cambios experimentales los quieras subir a producción. Entonces harás un proceso de fusionado entre la rama experimental (branch) y la rama original, operación que se conoce como merge en Git</a:t>
            </a:r>
            <a:r>
              <a:rPr lang="es">
                <a:solidFill>
                  <a:schemeClr val="dk1"/>
                </a:solidFill>
                <a:latin typeface="Helvetica Neue Light"/>
                <a:ea typeface="Helvetica Neue Light"/>
                <a:cs typeface="Helvetica Neue Light"/>
                <a:sym typeface="Helvetica Neue Light"/>
              </a:rPr>
              <a:t>. </a:t>
            </a:r>
            <a:endParaRPr>
              <a:solidFill>
                <a:schemeClr val="dk1"/>
              </a:solidFill>
              <a:latin typeface="Helvetica Neue Light"/>
              <a:ea typeface="Helvetica Neue Light"/>
              <a:cs typeface="Helvetica Neue Light"/>
              <a:sym typeface="Helvetica Neue Light"/>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3b723c8638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3b723c863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3b723c8638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3b723c8638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3b723c8638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3b723c8638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3b723c863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3b723c8638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3b723c8638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3b723c8638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3b723c8638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3b723c8638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3b723c8638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3b723c8638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1200">
                <a:solidFill>
                  <a:schemeClr val="dk1"/>
                </a:solidFill>
                <a:latin typeface="Helvetica Neue Light"/>
                <a:ea typeface="Helvetica Neue Light"/>
                <a:cs typeface="Helvetica Neue Light"/>
                <a:sym typeface="Helvetica Neue Light"/>
              </a:rPr>
              <a:t>Como podemos ver estamos ahora sobre el commit seleccionado (el HEAD está ahora) y podríamos sacar una nueva rama desde ahi, lo que hicimos fue movernos en el tiempo para posicionarnos sobre ese commit pasado.</a:t>
            </a: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3b723c8638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3b723c8638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55a413f5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55a413f5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3b723c8638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3b723c8638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3b723c8638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3b723c8638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3b723c8638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3b723c8638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b="1">
                <a:solidFill>
                  <a:schemeClr val="dk1"/>
                </a:solidFill>
                <a:latin typeface="DM Sans"/>
                <a:ea typeface="DM Sans"/>
                <a:cs typeface="DM Sans"/>
                <a:sym typeface="DM Sans"/>
              </a:rPr>
              <a:t>“Ejemplo en vivo”</a:t>
            </a:r>
            <a:endParaRPr b="1">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El docente realizará una tarea compartiendo la pantalla en vivo. Se centrará en los pasos y los aspectos a tener en cuenta.</a:t>
            </a:r>
            <a:endParaRPr>
              <a:latin typeface="DM Sans"/>
              <a:ea typeface="DM Sans"/>
              <a:cs typeface="DM Sans"/>
              <a:sym typeface="DM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3b723c8638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3b723c8638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sólo texto con instancias a destacar.</a:t>
            </a:r>
            <a:endParaRPr>
              <a:latin typeface="DM Sans"/>
              <a:ea typeface="DM Sans"/>
              <a:cs typeface="DM Sans"/>
              <a:sym typeface="DM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3b723c8638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3b723c8638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sólo texto con instancias a destacar.</a:t>
            </a:r>
            <a:endParaRPr>
              <a:latin typeface="DM Sans"/>
              <a:ea typeface="DM Sans"/>
              <a:cs typeface="DM Sans"/>
              <a:sym typeface="DM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3b723c8638_1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3b723c8638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sólo texto con instancias a destacar.</a:t>
            </a:r>
            <a:endParaRPr>
              <a:latin typeface="DM Sans"/>
              <a:ea typeface="DM Sans"/>
              <a:cs typeface="DM Sans"/>
              <a:sym typeface="DM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3b723c8638_1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3b723c8638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b723c8638_1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b723c8638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e19a1cab38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e19a1cab38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3b723c8638_1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3b723c8638_1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e19a1caf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1e19a1caf7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b="1">
              <a:solidFill>
                <a:schemeClr val="dk1"/>
              </a:solidFill>
              <a:latin typeface="DM Sans"/>
              <a:ea typeface="DM Sans"/>
              <a:cs typeface="DM Sans"/>
              <a:sym typeface="DM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3b723c8638_1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3b723c8638_1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42b6c7856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42b6c785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3b723c8638_1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3b723c8638_1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3b723c8638_1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3b723c8638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3b723c8638_1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3b723c8638_1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3b723c8638_1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23b723c8638_1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3b723c8638_1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3b723c8638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3b723c8638_1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3b723c8638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3b723c863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23b723c86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3b723c863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3b723c863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e19a1cab3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e19a1cab3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latin typeface="DM Sans"/>
                <a:ea typeface="DM Sans"/>
                <a:cs typeface="DM Sans"/>
                <a:sym typeface="DM Sans"/>
              </a:rPr>
              <a:t>Se sugiere utilizar esta slide en el comienzo de la clase para que abran la aplicación a utilizar previo a las actividades.</a:t>
            </a:r>
            <a:endParaRPr>
              <a:latin typeface="DM Sans"/>
              <a:ea typeface="DM Sans"/>
              <a:cs typeface="DM Sans"/>
              <a:sym typeface="DM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3b723c863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3b723c863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3b723c863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3b723c863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483a4f694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2483a4f694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3b723c8638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3b723c863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3ad191e9b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3ad191e9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highlight>
                  <a:srgbClr val="EA90FF"/>
                </a:highlight>
                <a:latin typeface="DM Sans"/>
                <a:ea typeface="DM Sans"/>
                <a:cs typeface="DM Sans"/>
                <a:sym typeface="DM Sans"/>
              </a:rPr>
              <a:t>(Probar si se puede hacer con Kahoot y de lo contrario que hagan preguntas activando micrófono o por chat).</a:t>
            </a:r>
            <a:endParaRPr>
              <a:highlight>
                <a:srgbClr val="EA90FF"/>
              </a:highlight>
              <a:latin typeface="DM Sans"/>
              <a:ea typeface="DM Sans"/>
              <a:cs typeface="DM Sans"/>
              <a:sym typeface="DM San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3bbc910f27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13bbc910f27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b="1">
                <a:solidFill>
                  <a:schemeClr val="dk1"/>
                </a:solidFill>
                <a:latin typeface="DM Sans"/>
                <a:ea typeface="DM Sans"/>
                <a:cs typeface="DM Sans"/>
                <a:sym typeface="DM Sans"/>
              </a:rPr>
              <a:t>Colocar el link de los recursos en el nombre de cada uno.</a:t>
            </a:r>
            <a:endParaRPr b="1">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que los estudiantes puedan explorar en sus casas los recursos vistos en clase: libros, artículos, herramientas, websites, videos (ajenos a Coder).</a:t>
            </a: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endParaRPr>
              <a:solidFill>
                <a:schemeClr val="accent1"/>
              </a:solidFill>
              <a:latin typeface="DM Sans"/>
              <a:ea typeface="DM Sans"/>
              <a:cs typeface="DM Sans"/>
              <a:sym typeface="DM San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3bbc910f27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13bbc910f27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3bbc910f27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3bbc910f2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3786299dcf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3786299dcf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modelo para cuando hay una entrega prevista para la siguiente clase</a:t>
            </a:r>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2cc883c9d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22cc883c9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modelo para cuando hay una entrega prevista para la siguiente clase</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ba3944084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ba394408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En metodología Flex este mapa es OPCIONAL</a:t>
            </a: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Se puede usar para dar cuenta de los conceptos abordados en la semana. La información de este slide es de relleno. </a:t>
            </a: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b="1">
                <a:solidFill>
                  <a:schemeClr val="dk1"/>
                </a:solidFill>
                <a:latin typeface="DM Sans"/>
                <a:ea typeface="DM Sans"/>
                <a:cs typeface="DM Sans"/>
                <a:sym typeface="DM Sans"/>
              </a:rPr>
              <a:t>Recurso: </a:t>
            </a:r>
            <a:r>
              <a:rPr lang="es" b="1">
                <a:solidFill>
                  <a:schemeClr val="dk1"/>
                </a:solidFill>
                <a:highlight>
                  <a:srgbClr val="EAFF6A"/>
                </a:highlight>
                <a:latin typeface="DM Sans"/>
                <a:ea typeface="DM Sans"/>
                <a:cs typeface="DM Sans"/>
                <a:sym typeface="DM Sans"/>
              </a:rPr>
              <a:t>Mapa de conceptos jerárquico</a:t>
            </a:r>
            <a:endParaRPr b="1">
              <a:solidFill>
                <a:schemeClr val="dk1"/>
              </a:solidFill>
              <a:highlight>
                <a:srgbClr val="EAFF6A"/>
              </a:highlight>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Muestra rápidamente los contenidos de la clase y cómo se relacionan. Ayuda a los estudiantes a evitar “perderse” durante la clase, al avanzar en un sentido lineal una diapositiva tras otra. </a:t>
            </a: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b="1">
                <a:solidFill>
                  <a:schemeClr val="dk1"/>
                </a:solidFill>
                <a:latin typeface="DM Sans"/>
                <a:ea typeface="DM Sans"/>
                <a:cs typeface="DM Sans"/>
                <a:sym typeface="DM Sans"/>
              </a:rPr>
              <a:t>Sugerencia</a:t>
            </a:r>
            <a:r>
              <a:rPr lang="es">
                <a:solidFill>
                  <a:schemeClr val="dk1"/>
                </a:solidFill>
                <a:latin typeface="DM Sans"/>
                <a:ea typeface="DM Sans"/>
                <a:cs typeface="DM Sans"/>
                <a:sym typeface="DM Sans"/>
              </a:rPr>
              <a:t>: </a:t>
            </a:r>
            <a:br>
              <a:rPr lang="es">
                <a:solidFill>
                  <a:schemeClr val="dk1"/>
                </a:solidFill>
                <a:latin typeface="DM Sans"/>
                <a:ea typeface="DM Sans"/>
                <a:cs typeface="DM Sans"/>
                <a:sym typeface="DM Sans"/>
              </a:rPr>
            </a:br>
            <a:r>
              <a:rPr lang="es">
                <a:solidFill>
                  <a:schemeClr val="dk1"/>
                </a:solidFill>
                <a:latin typeface="DM Sans"/>
                <a:ea typeface="DM Sans"/>
                <a:cs typeface="DM Sans"/>
                <a:sym typeface="DM Sans"/>
              </a:rPr>
              <a:t>-También se pueden mostrar con un menor énfasis o colores apagados, aquellos contenidos de clases anteriores y que se vinculen con la actual. </a:t>
            </a:r>
            <a:endParaRPr>
              <a:solidFill>
                <a:schemeClr val="dk1"/>
              </a:solidFill>
              <a:latin typeface="DM Sans"/>
              <a:ea typeface="DM Sans"/>
              <a:cs typeface="DM Sans"/>
              <a:sym typeface="DM Sans"/>
            </a:endParaRPr>
          </a:p>
          <a:p>
            <a:pPr marL="0" lvl="0" indent="0" algn="l" rtl="0">
              <a:spcBef>
                <a:spcPts val="0"/>
              </a:spcBef>
              <a:spcAft>
                <a:spcPts val="0"/>
              </a:spcAft>
              <a:buNone/>
            </a:pPr>
            <a:r>
              <a:rPr lang="es">
                <a:solidFill>
                  <a:schemeClr val="dk1"/>
                </a:solidFill>
                <a:latin typeface="DM Sans"/>
                <a:ea typeface="DM Sans"/>
                <a:cs typeface="DM Sans"/>
                <a:sym typeface="DM Sans"/>
              </a:rPr>
              <a:t>-Resaltar con color los temas que se abordan en la clase.</a:t>
            </a:r>
            <a:endParaRPr>
              <a:solidFill>
                <a:schemeClr val="dk1"/>
              </a:solidFill>
              <a:latin typeface="DM Sans"/>
              <a:ea typeface="DM Sans"/>
              <a:cs typeface="DM Sans"/>
              <a:sym typeface="DM Sans"/>
            </a:endParaRPr>
          </a:p>
          <a:p>
            <a:pPr marL="0" lvl="0" indent="0" algn="l" rtl="0">
              <a:spcBef>
                <a:spcPts val="0"/>
              </a:spcBef>
              <a:spcAft>
                <a:spcPts val="0"/>
              </a:spcAft>
              <a:buNone/>
            </a:pPr>
            <a:endParaRPr>
              <a:solidFill>
                <a:schemeClr val="dk1"/>
              </a:solidFill>
              <a:latin typeface="DM Sans"/>
              <a:ea typeface="DM Sans"/>
              <a:cs typeface="DM Sans"/>
              <a:sym typeface="DM Sans"/>
            </a:endParaRPr>
          </a:p>
          <a:p>
            <a:pPr marL="0" lvl="0" indent="0" algn="l" rtl="0">
              <a:spcBef>
                <a:spcPts val="0"/>
              </a:spcBef>
              <a:spcAft>
                <a:spcPts val="0"/>
              </a:spcAft>
              <a:buNone/>
            </a:pPr>
            <a:r>
              <a:rPr lang="es">
                <a:solidFill>
                  <a:schemeClr val="dk1"/>
                </a:solidFill>
                <a:latin typeface="DM Sans"/>
                <a:ea typeface="DM Sans"/>
                <a:cs typeface="DM Sans"/>
                <a:sym typeface="DM Sans"/>
              </a:rPr>
              <a:t>Colores</a:t>
            </a:r>
            <a:endParaRPr>
              <a:solidFill>
                <a:schemeClr val="dk1"/>
              </a:solidFill>
              <a:latin typeface="DM Sans"/>
              <a:ea typeface="DM Sans"/>
              <a:cs typeface="DM Sans"/>
              <a:sym typeface="DM Sans"/>
            </a:endParaRPr>
          </a:p>
          <a:p>
            <a:pPr marL="0" lvl="0" indent="0" algn="l" rtl="0">
              <a:spcBef>
                <a:spcPts val="0"/>
              </a:spcBef>
              <a:spcAft>
                <a:spcPts val="0"/>
              </a:spcAft>
              <a:buNone/>
            </a:pPr>
            <a:r>
              <a:rPr lang="es">
                <a:solidFill>
                  <a:schemeClr val="dk1"/>
                </a:solidFill>
                <a:latin typeface="DM Sans"/>
                <a:ea typeface="DM Sans"/>
                <a:cs typeface="DM Sans"/>
                <a:sym typeface="DM Sans"/>
              </a:rPr>
              <a:t>Categorías principales: Pleno en #27282d con texto en blanco.</a:t>
            </a:r>
            <a:endParaRPr>
              <a:solidFill>
                <a:schemeClr val="dk1"/>
              </a:solidFill>
              <a:latin typeface="DM Sans"/>
              <a:ea typeface="DM Sans"/>
              <a:cs typeface="DM Sans"/>
              <a:sym typeface="DM Sans"/>
            </a:endParaRPr>
          </a:p>
          <a:p>
            <a:pPr marL="0" lvl="0" indent="0" algn="l" rtl="0">
              <a:spcBef>
                <a:spcPts val="0"/>
              </a:spcBef>
              <a:spcAft>
                <a:spcPts val="0"/>
              </a:spcAft>
              <a:buNone/>
            </a:pPr>
            <a:r>
              <a:rPr lang="es">
                <a:solidFill>
                  <a:schemeClr val="dk1"/>
                </a:solidFill>
                <a:latin typeface="DM Sans"/>
                <a:ea typeface="DM Sans"/>
                <a:cs typeface="DM Sans"/>
                <a:sym typeface="DM Sans"/>
              </a:rPr>
              <a:t>Categorías secundarias (o a destacar): Pleno en #393b43 con texto en blanco.</a:t>
            </a: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Categorías terciarias: Borde en #393b43 con texto en #222222.</a:t>
            </a:r>
            <a:endParaRPr>
              <a:solidFill>
                <a:schemeClr val="dk1"/>
              </a:solidFill>
              <a:latin typeface="DM Sans"/>
              <a:ea typeface="DM Sans"/>
              <a:cs typeface="DM Sans"/>
              <a:sym typeface="DM San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3bbc910f27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3bbc910f27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3bbc910f27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3bbc910f27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1635c457ec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1635c457ec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3bbc910f27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3bbc910f2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Esta diapo se usa al finalizar </a:t>
            </a:r>
            <a:r>
              <a:rPr lang="es" u="sng">
                <a:solidFill>
                  <a:schemeClr val="dk1"/>
                </a:solidFill>
                <a:latin typeface="DM Sans"/>
                <a:ea typeface="DM Sans"/>
                <a:cs typeface="DM Sans"/>
                <a:sym typeface="DM Sans"/>
              </a:rPr>
              <a:t>todo el curso</a:t>
            </a:r>
            <a:r>
              <a:rPr lang="es">
                <a:solidFill>
                  <a:schemeClr val="dk1"/>
                </a:solidFill>
                <a:latin typeface="DM Sans"/>
                <a:ea typeface="DM Sans"/>
                <a:cs typeface="DM Sans"/>
                <a:sym typeface="DM Sans"/>
              </a:rPr>
              <a:t>. Antes no.</a:t>
            </a:r>
            <a:endParaRPr>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e19a1caf70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e19a1caf7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3ba3944084_0_5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3ba3944084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a:latin typeface="DM Sans"/>
                <a:ea typeface="DM Sans"/>
                <a:cs typeface="DM Sans"/>
                <a:sym typeface="DM Sans"/>
              </a:rPr>
              <a:t>Utilizar esta slide para un </a:t>
            </a:r>
            <a:r>
              <a:rPr lang="es" b="1">
                <a:latin typeface="DM Sans"/>
                <a:ea typeface="DM Sans"/>
                <a:cs typeface="DM Sans"/>
                <a:sym typeface="DM Sans"/>
              </a:rPr>
              <a:t>repaso general</a:t>
            </a:r>
            <a:r>
              <a:rPr lang="es">
                <a:latin typeface="DM Sans"/>
                <a:ea typeface="DM Sans"/>
                <a:cs typeface="DM Sans"/>
                <a:sym typeface="DM Sans"/>
              </a:rPr>
              <a:t> sobre temas vistos en el contenido pregrabado.</a:t>
            </a:r>
            <a:endParaRPr b="1">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bbc910f27_2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bbc910f27_2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highlight>
                  <a:srgbClr val="EAFF6A"/>
                </a:highlight>
                <a:latin typeface="DM Sans"/>
                <a:ea typeface="DM Sans"/>
                <a:cs typeface="DM Sans"/>
                <a:sym typeface="DM Sans"/>
              </a:rPr>
              <a:t>Para profes/tutores</a:t>
            </a:r>
            <a:r>
              <a:rPr lang="es">
                <a:solidFill>
                  <a:schemeClr val="dk1"/>
                </a:solidFill>
                <a:latin typeface="DM Sans"/>
                <a:ea typeface="DM Sans"/>
                <a:cs typeface="DM Sans"/>
                <a:sym typeface="DM Sans"/>
              </a:rPr>
              <a:t>: Buscamos que esto sea un repaso breve donde solo se nombren los temas más relevantes de cada video, para que siempre el foco de la clase esté puesto en la práctica. A medida que vayan desarrollando los ejercicios, pueden retomar contenido del video para darle marco teórico.</a:t>
            </a: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endParaRPr>
              <a:solidFill>
                <a:schemeClr val="dk1"/>
              </a:solidFill>
              <a:latin typeface="DM Sans"/>
              <a:ea typeface="DM Sans"/>
              <a:cs typeface="DM Sans"/>
              <a:sym typeface="DM San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co 1"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Font typeface="DM Sans"/>
              <a:buNone/>
              <a:defRPr sz="4000" b="1">
                <a:latin typeface="DM Sans"/>
                <a:ea typeface="DM Sans"/>
                <a:cs typeface="DM Sans"/>
                <a:sym typeface="DM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3-B 5">
  <p:cSld name="SECTION_HEADER_1_1_1_1_1_1_1_1_1_8">
    <p:bg>
      <p:bgPr>
        <a:blipFill>
          <a:blip r:embed="rId2">
            <a:alphaModFix/>
          </a:blip>
          <a:stretch>
            <a:fillRect/>
          </a:stretch>
        </a:blipFill>
        <a:effectLst/>
      </p:bgPr>
    </p:bg>
    <p:spTree>
      <p:nvGrpSpPr>
        <p:cNvPr id="1" name="Shape 31"/>
        <p:cNvGrpSpPr/>
        <p:nvPr/>
      </p:nvGrpSpPr>
      <p:grpSpPr>
        <a:xfrm>
          <a:off x="0" y="0"/>
          <a:ext cx="0" cy="0"/>
          <a:chOff x="0" y="0"/>
          <a:chExt cx="0" cy="0"/>
        </a:xfrm>
      </p:grpSpPr>
      <p:pic>
        <p:nvPicPr>
          <p:cNvPr id="32" name="Google Shape;32;p11"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2-B 1">
  <p:cSld name="SECTION_HEADER_1_2">
    <p:spTree>
      <p:nvGrpSpPr>
        <p:cNvPr id="1" name="Shape 33"/>
        <p:cNvGrpSpPr/>
        <p:nvPr/>
      </p:nvGrpSpPr>
      <p:grpSpPr>
        <a:xfrm>
          <a:off x="0" y="0"/>
          <a:ext cx="0" cy="0"/>
          <a:chOff x="0" y="0"/>
          <a:chExt cx="0" cy="0"/>
        </a:xfrm>
      </p:grpSpPr>
      <p:pic>
        <p:nvPicPr>
          <p:cNvPr id="34" name="Google Shape;34;p12" title="logo coderhouse"/>
          <p:cNvPicPr preferRelativeResize="0"/>
          <p:nvPr/>
        </p:nvPicPr>
        <p:blipFill>
          <a:blip r:embed="rId2">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3-B 1">
  <p:cSld name="SECTION_HEADER_1_1_1_1_1_1_1_1_1_3">
    <p:bg>
      <p:bgPr>
        <a:blipFill>
          <a:blip r:embed="rId2">
            <a:alphaModFix/>
          </a:blip>
          <a:stretch>
            <a:fillRect/>
          </a:stretch>
        </a:blipFill>
        <a:effectLst/>
      </p:bgPr>
    </p:bg>
    <p:spTree>
      <p:nvGrpSpPr>
        <p:cNvPr id="1" name="Shape 35"/>
        <p:cNvGrpSpPr/>
        <p:nvPr/>
      </p:nvGrpSpPr>
      <p:grpSpPr>
        <a:xfrm>
          <a:off x="0" y="0"/>
          <a:ext cx="0" cy="0"/>
          <a:chOff x="0" y="0"/>
          <a:chExt cx="0" cy="0"/>
        </a:xfrm>
      </p:grpSpPr>
      <p:pic>
        <p:nvPicPr>
          <p:cNvPr id="36" name="Google Shape;36;p13"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3-B 4">
  <p:cSld name="SECTION_HEADER_1_1_1_1_1_1_1_1_1_6">
    <p:bg>
      <p:bgPr>
        <a:blipFill>
          <a:blip r:embed="rId2">
            <a:alphaModFix/>
          </a:blip>
          <a:stretch>
            <a:fillRect/>
          </a:stretch>
        </a:blipFill>
        <a:effectLst/>
      </p:bgPr>
    </p:bg>
    <p:spTree>
      <p:nvGrpSpPr>
        <p:cNvPr id="1" name="Shape 37"/>
        <p:cNvGrpSpPr/>
        <p:nvPr/>
      </p:nvGrpSpPr>
      <p:grpSpPr>
        <a:xfrm>
          <a:off x="0" y="0"/>
          <a:ext cx="0" cy="0"/>
          <a:chOff x="0" y="0"/>
          <a:chExt cx="0" cy="0"/>
        </a:xfrm>
      </p:grpSpPr>
      <p:pic>
        <p:nvPicPr>
          <p:cNvPr id="38" name="Google Shape;38;p14"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2-B">
  <p:cSld name="SECTION_HEADER_1">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3"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3-A">
  <p:cSld name="SECTION_HEADER_1_1">
    <p:bg>
      <p:bgPr>
        <a:blipFill>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Google Shape;16;p4"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7" name="Google Shape;17;p4"/>
          <p:cNvSpPr/>
          <p:nvPr/>
        </p:nvSpPr>
        <p:spPr>
          <a:xfrm>
            <a:off x="1089900" y="995400"/>
            <a:ext cx="6964200" cy="3152700"/>
          </a:xfrm>
          <a:prstGeom prst="rect">
            <a:avLst/>
          </a:prstGeom>
          <a:solidFill>
            <a:srgbClr val="B5B5B5">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3-A 1">
  <p:cSld name="SECTION_HEADER_1_1_1">
    <p:bg>
      <p:bgPr>
        <a:blipFill>
          <a:blip r:embed="rId2">
            <a:alphaModFix/>
          </a:blip>
          <a:stretch>
            <a:fillRect/>
          </a:stretch>
        </a:blipFill>
        <a:effectLst/>
      </p:bgPr>
    </p:bg>
    <p:spTree>
      <p:nvGrpSpPr>
        <p:cNvPr id="1" name="Shape 18"/>
        <p:cNvGrpSpPr/>
        <p:nvPr/>
      </p:nvGrpSpPr>
      <p:grpSpPr>
        <a:xfrm>
          <a:off x="0" y="0"/>
          <a:ext cx="0" cy="0"/>
          <a:chOff x="0" y="0"/>
          <a:chExt cx="0" cy="0"/>
        </a:xfrm>
      </p:grpSpPr>
      <p:pic>
        <p:nvPicPr>
          <p:cNvPr id="19" name="Google Shape;19;p5"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adro">
  <p:cSld name="SECTION_HEADER_1_1_1_1_1_1">
    <p:bg>
      <p:bgPr>
        <a:blipFill>
          <a:blip r:embed="rId2">
            <a:alphaModFix/>
          </a:blip>
          <a:stretch>
            <a:fillRect/>
          </a:stretch>
        </a:blipFill>
        <a:effectLst/>
      </p:bgPr>
    </p:bg>
    <p:spTree>
      <p:nvGrpSpPr>
        <p:cNvPr id="1" name="Shape 20"/>
        <p:cNvGrpSpPr/>
        <p:nvPr/>
      </p:nvGrpSpPr>
      <p:grpSpPr>
        <a:xfrm>
          <a:off x="0" y="0"/>
          <a:ext cx="0" cy="0"/>
          <a:chOff x="0" y="0"/>
          <a:chExt cx="0" cy="0"/>
        </a:xfrm>
      </p:grpSpPr>
      <p:pic>
        <p:nvPicPr>
          <p:cNvPr id="21" name="Google Shape;21;p6"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 imagen">
  <p:cSld name="SECTION_HEADER_1_1_1_1_1_1_1">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7"/>
          <p:cNvSpPr/>
          <p:nvPr/>
        </p:nvSpPr>
        <p:spPr>
          <a:xfrm>
            <a:off x="6592475" y="0"/>
            <a:ext cx="2551500" cy="51435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7"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ndo blanco">
  <p:cSld name="SECTION_HEADER_1_1_1_1_1_1_1_1">
    <p:spTree>
      <p:nvGrpSpPr>
        <p:cNvPr id="1" name="Shape 25"/>
        <p:cNvGrpSpPr/>
        <p:nvPr/>
      </p:nvGrpSpPr>
      <p:grpSpPr>
        <a:xfrm>
          <a:off x="0" y="0"/>
          <a:ext cx="0" cy="0"/>
          <a:chOff x="0" y="0"/>
          <a:chExt cx="0" cy="0"/>
        </a:xfrm>
      </p:grpSpPr>
      <p:pic>
        <p:nvPicPr>
          <p:cNvPr id="26" name="Google Shape;26;p8"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3-B">
  <p:cSld name="SECTION_HEADER_1_1_1_1_1_1_1_1_1">
    <p:bg>
      <p:bgPr>
        <a:blipFill>
          <a:blip r:embed="rId2">
            <a:alphaModFix/>
          </a:blip>
          <a:stretch>
            <a:fillRect/>
          </a:stretch>
        </a:blipFill>
        <a:effectLst/>
      </p:bgPr>
    </p:bg>
    <p:spTree>
      <p:nvGrpSpPr>
        <p:cNvPr id="1" name="Shape 27"/>
        <p:cNvGrpSpPr/>
        <p:nvPr/>
      </p:nvGrpSpPr>
      <p:grpSpPr>
        <a:xfrm>
          <a:off x="0" y="0"/>
          <a:ext cx="0" cy="0"/>
          <a:chOff x="0" y="0"/>
          <a:chExt cx="0" cy="0"/>
        </a:xfrm>
      </p:grpSpPr>
      <p:pic>
        <p:nvPicPr>
          <p:cNvPr id="28" name="Google Shape;28;p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2-A">
  <p:cSld name="SECTION_HEADER_1_1_1_1_1_1_1_1_1_1">
    <p:bg>
      <p:bgPr>
        <a:blipFill>
          <a:blip r:embed="rId2">
            <a:alphaModFix/>
          </a:blip>
          <a:stretch>
            <a:fillRect/>
          </a:stretch>
        </a:blipFill>
        <a:effectLst/>
      </p:bgPr>
    </p:bg>
    <p:spTree>
      <p:nvGrpSpPr>
        <p:cNvPr id="1" name="Shape 29"/>
        <p:cNvGrpSpPr/>
        <p:nvPr/>
      </p:nvGrpSpPr>
      <p:grpSpPr>
        <a:xfrm>
          <a:off x="0" y="0"/>
          <a:ext cx="0" cy="0"/>
          <a:chOff x="0" y="0"/>
          <a:chExt cx="0" cy="0"/>
        </a:xfrm>
      </p:grpSpPr>
      <p:pic>
        <p:nvPicPr>
          <p:cNvPr id="30" name="Google Shape;30;p10"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view.genial.ly/6449169c0da7450018b082d5"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s://docs.python.org/es/3.8/library/venv.html#:~:text=Un%20entorno%20virtual%20es%20un,parte%20de%20tu%20sistema%20operativo" TargetMode="External"/><Relationship Id="rId3" Type="http://schemas.openxmlformats.org/officeDocument/2006/relationships/image" Target="../media/image37.png"/><Relationship Id="rId7" Type="http://schemas.openxmlformats.org/officeDocument/2006/relationships/hyperlink" Target="https://developer.mozilla.org/es/docs/Learn/Server-side/Django" TargetMode="Externa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hyperlink" Target="https://www.digitalocean.com/community/tutorials/how-to-use-git-integration-in-visual-studio-code-es" TargetMode="External"/><Relationship Id="rId5" Type="http://schemas.openxmlformats.org/officeDocument/2006/relationships/hyperlink" Target="https://skills.github.com/" TargetMode="External"/><Relationship Id="rId4" Type="http://schemas.openxmlformats.org/officeDocument/2006/relationships/hyperlink" Target="https://drive.google.com/file/d/10JdMNw82t9L62AaDGL__45mh1V7TTThL/view?usp=sharing" TargetMode="External"/><Relationship Id="rId9" Type="http://schemas.openxmlformats.org/officeDocument/2006/relationships/hyperlink" Target="https://docs.python.org/es/3/tutorial/venv.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5"/>
          <p:cNvSpPr txBox="1"/>
          <p:nvPr/>
        </p:nvSpPr>
        <p:spPr>
          <a:xfrm>
            <a:off x="1461300" y="1925250"/>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¡Les damos la bienvenida!</a:t>
            </a:r>
            <a:endParaRPr sz="4000" b="1">
              <a:solidFill>
                <a:srgbClr val="EAFF6A"/>
              </a:solidFill>
              <a:latin typeface="DM Sans"/>
              <a:ea typeface="DM Sans"/>
              <a:cs typeface="DM Sans"/>
              <a:sym typeface="DM Sans"/>
            </a:endParaRPr>
          </a:p>
        </p:txBody>
      </p:sp>
      <p:sp>
        <p:nvSpPr>
          <p:cNvPr id="44" name="Google Shape;44;p15"/>
          <p:cNvSpPr txBox="1"/>
          <p:nvPr/>
        </p:nvSpPr>
        <p:spPr>
          <a:xfrm>
            <a:off x="3315900" y="3421350"/>
            <a:ext cx="2512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2000">
                <a:solidFill>
                  <a:schemeClr val="lt1"/>
                </a:solidFill>
                <a:latin typeface="DM Sans"/>
                <a:ea typeface="DM Sans"/>
                <a:cs typeface="DM Sans"/>
                <a:sym typeface="DM Sans"/>
              </a:rPr>
              <a:t>¿Comenzamos?</a:t>
            </a:r>
            <a:endParaRPr sz="2000">
              <a:solidFill>
                <a:schemeClr val="lt1"/>
              </a:solidFill>
              <a:latin typeface="DM Sans"/>
              <a:ea typeface="DM Sans"/>
              <a:cs typeface="DM Sans"/>
              <a:sym typeface="DM Sans"/>
            </a:endParaRPr>
          </a:p>
        </p:txBody>
      </p:sp>
      <p:pic>
        <p:nvPicPr>
          <p:cNvPr id="45" name="Google Shape;45;p15" descr="Man Dancing on Apple iOS 12.2"/>
          <p:cNvPicPr preferRelativeResize="0"/>
          <p:nvPr/>
        </p:nvPicPr>
        <p:blipFill>
          <a:blip r:embed="rId3">
            <a:alphaModFix/>
          </a:blip>
          <a:stretch>
            <a:fillRect/>
          </a:stretch>
        </p:blipFill>
        <p:spPr>
          <a:xfrm>
            <a:off x="4133900" y="808750"/>
            <a:ext cx="876200" cy="87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475500" y="971050"/>
            <a:ext cx="4849500" cy="1293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Recuperamos el tema visto</a:t>
            </a:r>
            <a:endParaRPr sz="4000" b="1">
              <a:solidFill>
                <a:schemeClr val="dk1"/>
              </a:solidFill>
              <a:latin typeface="DM Sans"/>
              <a:ea typeface="DM Sans"/>
              <a:cs typeface="DM Sans"/>
              <a:sym typeface="DM Sans"/>
            </a:endParaRPr>
          </a:p>
        </p:txBody>
      </p:sp>
      <p:pic>
        <p:nvPicPr>
          <p:cNvPr id="143" name="Google Shape;143;p24"/>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44" name="Google Shape;144;p24"/>
          <p:cNvSpPr txBox="1"/>
          <p:nvPr/>
        </p:nvSpPr>
        <p:spPr>
          <a:xfrm>
            <a:off x="930550" y="468275"/>
            <a:ext cx="382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pic>
        <p:nvPicPr>
          <p:cNvPr id="145" name="Google Shape;145;p24"/>
          <p:cNvPicPr preferRelativeResize="0"/>
          <p:nvPr/>
        </p:nvPicPr>
        <p:blipFill>
          <a:blip r:embed="rId4">
            <a:alphaModFix/>
          </a:blip>
          <a:stretch>
            <a:fillRect/>
          </a:stretch>
        </p:blipFill>
        <p:spPr>
          <a:xfrm>
            <a:off x="5673600" y="0"/>
            <a:ext cx="3470406" cy="5143500"/>
          </a:xfrm>
          <a:prstGeom prst="rect">
            <a:avLst/>
          </a:prstGeom>
          <a:noFill/>
          <a:ln>
            <a:noFill/>
          </a:ln>
        </p:spPr>
      </p:pic>
      <p:pic>
        <p:nvPicPr>
          <p:cNvPr id="146" name="Google Shape;146;p24"/>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47" name="Google Shape;147;p24"/>
          <p:cNvSpPr txBox="1"/>
          <p:nvPr/>
        </p:nvSpPr>
        <p:spPr>
          <a:xfrm>
            <a:off x="930550" y="468275"/>
            <a:ext cx="4633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a:solidFill>
                  <a:schemeClr val="dk1"/>
                </a:solidFill>
                <a:latin typeface="DM Sans"/>
                <a:ea typeface="DM Sans"/>
                <a:cs typeface="DM Sans"/>
                <a:sym typeface="DM Sans"/>
              </a:rPr>
              <a:t>VIDEO N° 9.2 - GITHUB</a:t>
            </a:r>
            <a:endParaRPr>
              <a:solidFill>
                <a:schemeClr val="dk1"/>
              </a:solidFill>
              <a:latin typeface="DM Sans"/>
              <a:ea typeface="DM Sans"/>
              <a:cs typeface="DM Sans"/>
              <a:sym typeface="DM Sans"/>
            </a:endParaRPr>
          </a:p>
        </p:txBody>
      </p:sp>
      <p:grpSp>
        <p:nvGrpSpPr>
          <p:cNvPr id="148" name="Google Shape;148;p24"/>
          <p:cNvGrpSpPr/>
          <p:nvPr/>
        </p:nvGrpSpPr>
        <p:grpSpPr>
          <a:xfrm>
            <a:off x="475509" y="468284"/>
            <a:ext cx="431100" cy="431100"/>
            <a:chOff x="1620134" y="2715534"/>
            <a:chExt cx="431100" cy="431100"/>
          </a:xfrm>
        </p:grpSpPr>
        <p:sp>
          <p:nvSpPr>
            <p:cNvPr id="149" name="Google Shape;149;p24"/>
            <p:cNvSpPr/>
            <p:nvPr/>
          </p:nvSpPr>
          <p:spPr>
            <a:xfrm>
              <a:off x="1620134" y="2715534"/>
              <a:ext cx="431100" cy="43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300">
                <a:latin typeface="DM Sans"/>
                <a:ea typeface="DM Sans"/>
                <a:cs typeface="DM Sans"/>
                <a:sym typeface="DM Sans"/>
              </a:endParaRPr>
            </a:p>
          </p:txBody>
        </p:sp>
        <p:sp>
          <p:nvSpPr>
            <p:cNvPr id="150" name="Google Shape;150;p24"/>
            <p:cNvSpPr txBox="1"/>
            <p:nvPr/>
          </p:nvSpPr>
          <p:spPr>
            <a:xfrm>
              <a:off x="1648707" y="2746418"/>
              <a:ext cx="2514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a:solidFill>
                    <a:schemeClr val="dk1"/>
                  </a:solidFill>
                  <a:latin typeface="DM Sans"/>
                  <a:ea typeface="DM Sans"/>
                  <a:cs typeface="DM Sans"/>
                  <a:sym typeface="DM Sans"/>
                </a:rPr>
                <a:t>🎥</a:t>
              </a:r>
              <a:endParaRPr sz="1200">
                <a:latin typeface="DM Sans"/>
                <a:ea typeface="DM Sans"/>
                <a:cs typeface="DM Sans"/>
                <a:sym typeface="DM Sans"/>
              </a:endParaRPr>
            </a:p>
          </p:txBody>
        </p:sp>
      </p:grpSp>
      <p:sp>
        <p:nvSpPr>
          <p:cNvPr id="151" name="Google Shape;151;p24"/>
          <p:cNvSpPr txBox="1"/>
          <p:nvPr/>
        </p:nvSpPr>
        <p:spPr>
          <a:xfrm>
            <a:off x="475500" y="2366625"/>
            <a:ext cx="5088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b="1">
                <a:solidFill>
                  <a:schemeClr val="dk1"/>
                </a:solidFill>
                <a:latin typeface="DM Sans"/>
                <a:ea typeface="DM Sans"/>
                <a:cs typeface="DM Sans"/>
                <a:sym typeface="DM Sans"/>
              </a:rPr>
              <a:t>GitHub</a:t>
            </a:r>
            <a:r>
              <a:rPr lang="es">
                <a:solidFill>
                  <a:schemeClr val="dk1"/>
                </a:solidFill>
                <a:latin typeface="DM Sans"/>
                <a:ea typeface="DM Sans"/>
                <a:cs typeface="DM Sans"/>
                <a:sym typeface="DM Sans"/>
              </a:rPr>
              <a:t> es </a:t>
            </a:r>
            <a:r>
              <a:rPr lang="es" b="1">
                <a:solidFill>
                  <a:schemeClr val="dk1"/>
                </a:solidFill>
                <a:latin typeface="DM Sans"/>
                <a:ea typeface="DM Sans"/>
                <a:cs typeface="DM Sans"/>
                <a:sym typeface="DM Sans"/>
              </a:rPr>
              <a:t>una red social en la cual se manifiestan casi en su totalidad desarrolladores,</a:t>
            </a:r>
            <a:r>
              <a:rPr lang="es">
                <a:solidFill>
                  <a:schemeClr val="dk1"/>
                </a:solidFill>
                <a:latin typeface="DM Sans"/>
                <a:ea typeface="DM Sans"/>
                <a:cs typeface="DM Sans"/>
                <a:sym typeface="DM Sans"/>
              </a:rPr>
              <a:t> ya que nos permite tener guardados nuestros proyectos en la nube.</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s">
                <a:solidFill>
                  <a:schemeClr val="dk1"/>
                </a:solidFill>
                <a:latin typeface="DM Sans"/>
                <a:ea typeface="DM Sans"/>
                <a:cs typeface="DM Sans"/>
                <a:sym typeface="DM Sans"/>
              </a:rPr>
              <a:t>Con simples pasos se puede tener una cuenta y subir un proyecto utilizando como intermediario GIT.</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s">
                <a:solidFill>
                  <a:schemeClr val="dk1"/>
                </a:solidFill>
                <a:latin typeface="DM Sans"/>
                <a:ea typeface="DM Sans"/>
                <a:cs typeface="DM Sans"/>
                <a:sym typeface="DM Sans"/>
              </a:rPr>
              <a:t>Existen distintas formas de conectar nuestro repositorio de GIT local con nuestro repositorio en la nube, pero GitHub lo hace más simple y nos guía para realizarlo una vez que creamos un repositorio nuevo en la plataforma.</a:t>
            </a:r>
            <a:endParaRPr>
              <a:solidFill>
                <a:schemeClr val="dk1"/>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p:nvPr/>
        </p:nvSpPr>
        <p:spPr>
          <a:xfrm>
            <a:off x="475500" y="971050"/>
            <a:ext cx="4849500" cy="1293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Recuperamos el tema visto</a:t>
            </a:r>
            <a:endParaRPr sz="4000" b="1">
              <a:solidFill>
                <a:schemeClr val="dk1"/>
              </a:solidFill>
              <a:latin typeface="DM Sans"/>
              <a:ea typeface="DM Sans"/>
              <a:cs typeface="DM Sans"/>
              <a:sym typeface="DM Sans"/>
            </a:endParaRPr>
          </a:p>
        </p:txBody>
      </p:sp>
      <p:pic>
        <p:nvPicPr>
          <p:cNvPr id="157" name="Google Shape;157;p25"/>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58" name="Google Shape;158;p25"/>
          <p:cNvSpPr txBox="1"/>
          <p:nvPr/>
        </p:nvSpPr>
        <p:spPr>
          <a:xfrm>
            <a:off x="399850" y="2055850"/>
            <a:ext cx="5088600" cy="312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b="1">
                <a:solidFill>
                  <a:schemeClr val="dk1"/>
                </a:solidFill>
                <a:latin typeface="DM Sans"/>
                <a:ea typeface="DM Sans"/>
                <a:cs typeface="DM Sans"/>
                <a:sym typeface="DM Sans"/>
              </a:rPr>
              <a:t>Django</a:t>
            </a:r>
            <a:r>
              <a:rPr lang="es">
                <a:solidFill>
                  <a:schemeClr val="dk1"/>
                </a:solidFill>
                <a:latin typeface="DM Sans"/>
                <a:ea typeface="DM Sans"/>
                <a:cs typeface="DM Sans"/>
                <a:sym typeface="DM Sans"/>
              </a:rPr>
              <a:t> es un </a:t>
            </a:r>
            <a:r>
              <a:rPr lang="es" b="1">
                <a:solidFill>
                  <a:schemeClr val="dk1"/>
                </a:solidFill>
                <a:latin typeface="DM Sans"/>
                <a:ea typeface="DM Sans"/>
                <a:cs typeface="DM Sans"/>
                <a:sym typeface="DM Sans"/>
              </a:rPr>
              <a:t>framework de desarrollo web</a:t>
            </a:r>
            <a:r>
              <a:rPr lang="es">
                <a:solidFill>
                  <a:schemeClr val="dk1"/>
                </a:solidFill>
                <a:latin typeface="DM Sans"/>
                <a:ea typeface="DM Sans"/>
                <a:cs typeface="DM Sans"/>
                <a:sym typeface="DM Sans"/>
              </a:rPr>
              <a:t>. Utiliza un patrón MTV similar al MVC.</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s">
                <a:solidFill>
                  <a:schemeClr val="dk1"/>
                </a:solidFill>
                <a:latin typeface="DM Sans"/>
                <a:ea typeface="DM Sans"/>
                <a:cs typeface="DM Sans"/>
                <a:sym typeface="DM Sans"/>
              </a:rPr>
              <a:t>Para crear un proyecto debemos instalar Django y luego ejecutar django-admin startproject.</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s">
                <a:solidFill>
                  <a:schemeClr val="dk1"/>
                </a:solidFill>
                <a:latin typeface="DM Sans"/>
                <a:ea typeface="DM Sans"/>
                <a:cs typeface="DM Sans"/>
                <a:sym typeface="DM Sans"/>
              </a:rPr>
              <a:t>Lo que genera este comando de primeras es un archivo manage, que es el encargado de casi todo lo que queramos solicitarle al proyecto, y una carpeta con los archivos iniciales necesarios para iniciar con configuraciones básicas.</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s">
                <a:solidFill>
                  <a:schemeClr val="dk1"/>
                </a:solidFill>
                <a:latin typeface="DM Sans"/>
                <a:ea typeface="DM Sans"/>
                <a:cs typeface="DM Sans"/>
                <a:sym typeface="DM Sans"/>
              </a:rPr>
              <a:t>A partir de ahora, nuestros pasos más básicos serán crear una vista, un path que referencie a esta y un template que lo veremos en la clase de hoy.</a:t>
            </a:r>
            <a:endParaRPr>
              <a:solidFill>
                <a:schemeClr val="dk1"/>
              </a:solidFill>
              <a:latin typeface="DM Sans"/>
              <a:ea typeface="DM Sans"/>
              <a:cs typeface="DM Sans"/>
              <a:sym typeface="DM Sans"/>
            </a:endParaRPr>
          </a:p>
        </p:txBody>
      </p:sp>
      <p:sp>
        <p:nvSpPr>
          <p:cNvPr id="159" name="Google Shape;159;p25"/>
          <p:cNvSpPr txBox="1"/>
          <p:nvPr/>
        </p:nvSpPr>
        <p:spPr>
          <a:xfrm>
            <a:off x="930550" y="468275"/>
            <a:ext cx="382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pic>
        <p:nvPicPr>
          <p:cNvPr id="160" name="Google Shape;160;p25"/>
          <p:cNvPicPr preferRelativeResize="0"/>
          <p:nvPr/>
        </p:nvPicPr>
        <p:blipFill>
          <a:blip r:embed="rId4">
            <a:alphaModFix/>
          </a:blip>
          <a:stretch>
            <a:fillRect/>
          </a:stretch>
        </p:blipFill>
        <p:spPr>
          <a:xfrm>
            <a:off x="5673600" y="0"/>
            <a:ext cx="3470406" cy="5143500"/>
          </a:xfrm>
          <a:prstGeom prst="rect">
            <a:avLst/>
          </a:prstGeom>
          <a:noFill/>
          <a:ln>
            <a:noFill/>
          </a:ln>
        </p:spPr>
      </p:pic>
      <p:pic>
        <p:nvPicPr>
          <p:cNvPr id="161" name="Google Shape;161;p25"/>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62" name="Google Shape;162;p25"/>
          <p:cNvSpPr txBox="1"/>
          <p:nvPr/>
        </p:nvSpPr>
        <p:spPr>
          <a:xfrm>
            <a:off x="930550" y="468275"/>
            <a:ext cx="446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a:solidFill>
                  <a:schemeClr val="dk1"/>
                </a:solidFill>
                <a:latin typeface="DM Sans"/>
                <a:ea typeface="DM Sans"/>
                <a:cs typeface="DM Sans"/>
                <a:sym typeface="DM Sans"/>
              </a:rPr>
              <a:t>VIDEO N°9.3 - DJANGO</a:t>
            </a:r>
            <a:endParaRPr>
              <a:solidFill>
                <a:schemeClr val="dk1"/>
              </a:solidFill>
              <a:latin typeface="DM Sans"/>
              <a:ea typeface="DM Sans"/>
              <a:cs typeface="DM Sans"/>
              <a:sym typeface="DM Sans"/>
            </a:endParaRPr>
          </a:p>
        </p:txBody>
      </p:sp>
      <p:grpSp>
        <p:nvGrpSpPr>
          <p:cNvPr id="163" name="Google Shape;163;p25"/>
          <p:cNvGrpSpPr/>
          <p:nvPr/>
        </p:nvGrpSpPr>
        <p:grpSpPr>
          <a:xfrm>
            <a:off x="475509" y="468284"/>
            <a:ext cx="431100" cy="431100"/>
            <a:chOff x="1620134" y="2715534"/>
            <a:chExt cx="431100" cy="431100"/>
          </a:xfrm>
        </p:grpSpPr>
        <p:sp>
          <p:nvSpPr>
            <p:cNvPr id="164" name="Google Shape;164;p25"/>
            <p:cNvSpPr/>
            <p:nvPr/>
          </p:nvSpPr>
          <p:spPr>
            <a:xfrm>
              <a:off x="1620134" y="2715534"/>
              <a:ext cx="431100" cy="43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300">
                <a:latin typeface="DM Sans"/>
                <a:ea typeface="DM Sans"/>
                <a:cs typeface="DM Sans"/>
                <a:sym typeface="DM Sans"/>
              </a:endParaRPr>
            </a:p>
          </p:txBody>
        </p:sp>
        <p:sp>
          <p:nvSpPr>
            <p:cNvPr id="165" name="Google Shape;165;p25"/>
            <p:cNvSpPr txBox="1"/>
            <p:nvPr/>
          </p:nvSpPr>
          <p:spPr>
            <a:xfrm>
              <a:off x="1648707" y="2746418"/>
              <a:ext cx="2514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a:solidFill>
                    <a:schemeClr val="dk1"/>
                  </a:solidFill>
                  <a:latin typeface="DM Sans"/>
                  <a:ea typeface="DM Sans"/>
                  <a:cs typeface="DM Sans"/>
                  <a:sym typeface="DM Sans"/>
                </a:rPr>
                <a:t>🎥</a:t>
              </a:r>
              <a:endParaRPr sz="1200">
                <a:latin typeface="DM Sans"/>
                <a:ea typeface="DM Sans"/>
                <a:cs typeface="DM Sans"/>
                <a:sym typeface="DM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p:nvPr/>
        </p:nvSpPr>
        <p:spPr>
          <a:xfrm>
            <a:off x="1050750" y="1701325"/>
            <a:ext cx="7042500" cy="1920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txBox="1"/>
          <p:nvPr/>
        </p:nvSpPr>
        <p:spPr>
          <a:xfrm>
            <a:off x="1529550" y="374113"/>
            <a:ext cx="60849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Contenido pregrabado</a:t>
            </a:r>
            <a:endParaRPr sz="4000" b="1">
              <a:solidFill>
                <a:srgbClr val="EAFF6A"/>
              </a:solidFill>
              <a:latin typeface="DM Sans"/>
              <a:ea typeface="DM Sans"/>
              <a:cs typeface="DM Sans"/>
              <a:sym typeface="DM Sans"/>
            </a:endParaRPr>
          </a:p>
        </p:txBody>
      </p:sp>
      <p:sp>
        <p:nvSpPr>
          <p:cNvPr id="172" name="Google Shape;172;p26"/>
          <p:cNvSpPr txBox="1"/>
          <p:nvPr/>
        </p:nvSpPr>
        <p:spPr>
          <a:xfrm>
            <a:off x="1189225" y="1916575"/>
            <a:ext cx="67848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s" sz="2000" b="1">
                <a:solidFill>
                  <a:schemeClr val="lt1"/>
                </a:solidFill>
                <a:latin typeface="DM Sans"/>
                <a:ea typeface="DM Sans"/>
                <a:cs typeface="DM Sans"/>
                <a:sym typeface="DM Sans"/>
              </a:rPr>
              <a:t>Si en algún momento quieres buscar un fragmento de contenido pregrabado y no recuerdas dónde hacerlo, puedes consultar </a:t>
            </a:r>
            <a:r>
              <a:rPr lang="es" sz="2000" b="1" u="sng">
                <a:solidFill>
                  <a:schemeClr val="hlink"/>
                </a:solidFill>
                <a:latin typeface="DM Sans"/>
                <a:ea typeface="DM Sans"/>
                <a:cs typeface="DM Sans"/>
                <a:sym typeface="DM Sans"/>
                <a:hlinkClick r:id="rId3"/>
              </a:rPr>
              <a:t>este resumen</a:t>
            </a:r>
            <a:r>
              <a:rPr lang="es" sz="2000" b="1">
                <a:solidFill>
                  <a:schemeClr val="lt1"/>
                </a:solidFill>
                <a:latin typeface="DM Sans"/>
                <a:ea typeface="DM Sans"/>
                <a:cs typeface="DM Sans"/>
                <a:sym typeface="DM Sans"/>
              </a:rPr>
              <a:t>. Luego, podrás ir directo a buscar el video o podcast que necesites.</a:t>
            </a:r>
            <a:endParaRPr sz="2000" b="1">
              <a:solidFill>
                <a:srgbClr val="DEFC52"/>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p:nvPr/>
        </p:nvSpPr>
        <p:spPr>
          <a:xfrm>
            <a:off x="1461300" y="1786725"/>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¿Preguntas?</a:t>
            </a:r>
            <a:endParaRPr sz="4000" b="1">
              <a:solidFill>
                <a:srgbClr val="EAFF6A"/>
              </a:solidFill>
              <a:latin typeface="DM Sans"/>
              <a:ea typeface="DM Sans"/>
              <a:cs typeface="DM Sans"/>
              <a:sym typeface="DM Sans"/>
            </a:endParaRPr>
          </a:p>
        </p:txBody>
      </p:sp>
      <p:sp>
        <p:nvSpPr>
          <p:cNvPr id="178" name="Google Shape;178;p27"/>
          <p:cNvSpPr txBox="1"/>
          <p:nvPr/>
        </p:nvSpPr>
        <p:spPr>
          <a:xfrm>
            <a:off x="2998200" y="2556375"/>
            <a:ext cx="3147600" cy="1108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a:solidFill>
                  <a:srgbClr val="FFFFFF"/>
                </a:solidFill>
                <a:latin typeface="DM Sans"/>
                <a:ea typeface="DM Sans"/>
                <a:cs typeface="DM Sans"/>
                <a:sym typeface="DM Sans"/>
              </a:rPr>
              <a:t>Te invitamos a dejar tu pregunta a través de/del</a:t>
            </a:r>
            <a:r>
              <a:rPr lang="es" sz="2000">
                <a:solidFill>
                  <a:srgbClr val="83AEFB"/>
                </a:solidFill>
                <a:latin typeface="DM Sans"/>
                <a:ea typeface="DM Sans"/>
                <a:cs typeface="DM Sans"/>
                <a:sym typeface="DM Sans"/>
              </a:rPr>
              <a:t> </a:t>
            </a:r>
            <a:r>
              <a:rPr lang="es" sz="2000" u="sng">
                <a:solidFill>
                  <a:srgbClr val="83AEFB"/>
                </a:solidFill>
                <a:latin typeface="DM Sans"/>
                <a:ea typeface="DM Sans"/>
                <a:cs typeface="DM Sans"/>
                <a:sym typeface="DM Sans"/>
              </a:rPr>
              <a:t> chat</a:t>
            </a:r>
            <a:endParaRPr sz="2000" b="0" i="0" u="sng" strike="noStrike" cap="none">
              <a:solidFill>
                <a:srgbClr val="83AEFB"/>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pSp>
        <p:nvGrpSpPr>
          <p:cNvPr id="183" name="Google Shape;183;p28"/>
          <p:cNvGrpSpPr/>
          <p:nvPr/>
        </p:nvGrpSpPr>
        <p:grpSpPr>
          <a:xfrm>
            <a:off x="4202551" y="1088764"/>
            <a:ext cx="738900" cy="738974"/>
            <a:chOff x="974706" y="2467173"/>
            <a:chExt cx="738900" cy="738900"/>
          </a:xfrm>
        </p:grpSpPr>
        <p:sp>
          <p:nvSpPr>
            <p:cNvPr id="184" name="Google Shape;184;p28"/>
            <p:cNvSpPr/>
            <p:nvPr/>
          </p:nvSpPr>
          <p:spPr>
            <a:xfrm>
              <a:off x="974706" y="2467173"/>
              <a:ext cx="738900" cy="7389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Google Shape;185;p28"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186" name="Google Shape;186;p28"/>
          <p:cNvSpPr txBox="1"/>
          <p:nvPr/>
        </p:nvSpPr>
        <p:spPr>
          <a:xfrm>
            <a:off x="1547025" y="1925250"/>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dk1"/>
                </a:solidFill>
                <a:latin typeface="DM Sans"/>
                <a:ea typeface="DM Sans"/>
                <a:cs typeface="DM Sans"/>
                <a:sym typeface="DM Sans"/>
              </a:rPr>
              <a:t>Puesta en común microdesafío</a:t>
            </a:r>
            <a:endParaRPr sz="4000" b="1">
              <a:solidFill>
                <a:schemeClr val="dk1"/>
              </a:solidFill>
              <a:highlight>
                <a:srgbClr val="EAFF6A"/>
              </a:highlight>
              <a:latin typeface="DM Sans"/>
              <a:ea typeface="DM Sans"/>
              <a:cs typeface="DM Sans"/>
              <a:sym typeface="DM Sans"/>
            </a:endParaRPr>
          </a:p>
        </p:txBody>
      </p:sp>
      <p:sp>
        <p:nvSpPr>
          <p:cNvPr id="187" name="Google Shape;187;p28"/>
          <p:cNvSpPr txBox="1"/>
          <p:nvPr/>
        </p:nvSpPr>
        <p:spPr>
          <a:xfrm>
            <a:off x="987300" y="3287388"/>
            <a:ext cx="7169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2000">
                <a:solidFill>
                  <a:srgbClr val="999999"/>
                </a:solidFill>
                <a:latin typeface="DM Sans"/>
                <a:ea typeface="DM Sans"/>
                <a:cs typeface="DM Sans"/>
                <a:sym typeface="DM Sans"/>
              </a:rPr>
              <a:t>¡Vamos a recuperar lo trabajado durante la semana! </a:t>
            </a:r>
            <a:endParaRPr sz="2000">
              <a:solidFill>
                <a:srgbClr val="999999"/>
              </a:solidFill>
              <a:latin typeface="DM Sans"/>
              <a:ea typeface="DM Sans"/>
              <a:cs typeface="DM Sans"/>
              <a:sym typeface="DM Sans"/>
            </a:endParaRPr>
          </a:p>
        </p:txBody>
      </p:sp>
      <p:sp>
        <p:nvSpPr>
          <p:cNvPr id="188" name="Google Shape;188;p28"/>
          <p:cNvSpPr txBox="1"/>
          <p:nvPr/>
        </p:nvSpPr>
        <p:spPr>
          <a:xfrm>
            <a:off x="987300" y="3849138"/>
            <a:ext cx="7169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800">
                <a:solidFill>
                  <a:srgbClr val="83AEFB"/>
                </a:solidFill>
                <a:latin typeface="DM Sans"/>
                <a:ea typeface="DM Sans"/>
                <a:cs typeface="DM Sans"/>
                <a:sym typeface="DM Sans"/>
              </a:rPr>
              <a:t>Duración: </a:t>
            </a:r>
            <a:r>
              <a:rPr lang="es" sz="1800" b="1">
                <a:solidFill>
                  <a:srgbClr val="83AEFB"/>
                </a:solidFill>
                <a:latin typeface="DM Sans"/>
                <a:ea typeface="DM Sans"/>
                <a:cs typeface="DM Sans"/>
                <a:sym typeface="DM Sans"/>
              </a:rPr>
              <a:t>10 minutos</a:t>
            </a:r>
            <a:r>
              <a:rPr lang="es" sz="1800">
                <a:solidFill>
                  <a:srgbClr val="83AEFB"/>
                </a:solidFill>
                <a:latin typeface="DM Sans"/>
                <a:ea typeface="DM Sans"/>
                <a:cs typeface="DM Sans"/>
                <a:sym typeface="DM Sans"/>
              </a:rPr>
              <a:t>.</a:t>
            </a:r>
            <a:endParaRPr sz="1800">
              <a:solidFill>
                <a:srgbClr val="83AEFB"/>
              </a:solidFill>
              <a:latin typeface="DM Sans"/>
              <a:ea typeface="DM Sans"/>
              <a:cs typeface="DM Sans"/>
              <a:sym typeface="DM Sans"/>
            </a:endParaRPr>
          </a:p>
        </p:txBody>
      </p:sp>
      <p:grpSp>
        <p:nvGrpSpPr>
          <p:cNvPr id="189" name="Google Shape;189;p28"/>
          <p:cNvGrpSpPr/>
          <p:nvPr/>
        </p:nvGrpSpPr>
        <p:grpSpPr>
          <a:xfrm>
            <a:off x="0" y="-7400"/>
            <a:ext cx="9143925" cy="44400"/>
            <a:chOff x="0" y="-7400"/>
            <a:chExt cx="9143925" cy="44400"/>
          </a:xfrm>
        </p:grpSpPr>
        <p:sp>
          <p:nvSpPr>
            <p:cNvPr id="190" name="Google Shape;190;p28"/>
            <p:cNvSpPr/>
            <p:nvPr/>
          </p:nvSpPr>
          <p:spPr>
            <a:xfrm>
              <a:off x="5846625" y="-7400"/>
              <a:ext cx="3297300" cy="44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191" name="Google Shape;191;p28"/>
            <p:cNvSpPr/>
            <p:nvPr/>
          </p:nvSpPr>
          <p:spPr>
            <a:xfrm>
              <a:off x="0" y="-7400"/>
              <a:ext cx="5846700" cy="44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grpSp>
        <p:nvGrpSpPr>
          <p:cNvPr id="196" name="Google Shape;196;p29"/>
          <p:cNvGrpSpPr/>
          <p:nvPr/>
        </p:nvGrpSpPr>
        <p:grpSpPr>
          <a:xfrm>
            <a:off x="475504" y="468235"/>
            <a:ext cx="431074" cy="431148"/>
            <a:chOff x="974706" y="2467173"/>
            <a:chExt cx="738900" cy="738900"/>
          </a:xfrm>
        </p:grpSpPr>
        <p:sp>
          <p:nvSpPr>
            <p:cNvPr id="197" name="Google Shape;197;p29"/>
            <p:cNvSpPr/>
            <p:nvPr/>
          </p:nvSpPr>
          <p:spPr>
            <a:xfrm>
              <a:off x="974706" y="2467173"/>
              <a:ext cx="738900" cy="7389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29"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199" name="Google Shape;199;p29"/>
          <p:cNvSpPr txBox="1"/>
          <p:nvPr/>
        </p:nvSpPr>
        <p:spPr>
          <a:xfrm>
            <a:off x="501450" y="2003025"/>
            <a:ext cx="70359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solidFill>
                  <a:schemeClr val="dk1"/>
                </a:solidFill>
                <a:latin typeface="DM Sans"/>
                <a:ea typeface="DM Sans"/>
                <a:cs typeface="DM Sans"/>
                <a:sym typeface="DM Sans"/>
              </a:rPr>
              <a:t>Crea el primer repositorio en GitHub con el material generado en los ejercicios “Tablas”, “Otra opción” y “Agenda de contactos” de la semana pasada.</a:t>
            </a:r>
            <a:endParaRPr sz="1350">
              <a:solidFill>
                <a:schemeClr val="dk1"/>
              </a:solidFill>
              <a:latin typeface="DM Sans"/>
              <a:ea typeface="DM Sans"/>
              <a:cs typeface="DM Sans"/>
              <a:sym typeface="DM Sans"/>
            </a:endParaRPr>
          </a:p>
        </p:txBody>
      </p:sp>
      <p:sp>
        <p:nvSpPr>
          <p:cNvPr id="200" name="Google Shape;200;p29"/>
          <p:cNvSpPr txBox="1"/>
          <p:nvPr/>
        </p:nvSpPr>
        <p:spPr>
          <a:xfrm>
            <a:off x="501450" y="1081750"/>
            <a:ext cx="49872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s" sz="4000" b="1">
                <a:solidFill>
                  <a:schemeClr val="dk1"/>
                </a:solidFill>
                <a:latin typeface="DM Sans"/>
                <a:ea typeface="DM Sans"/>
                <a:cs typeface="DM Sans"/>
                <a:sym typeface="DM Sans"/>
              </a:rPr>
              <a:t>GitHub</a:t>
            </a:r>
            <a:endParaRPr sz="4000" b="1">
              <a:solidFill>
                <a:schemeClr val="dk1"/>
              </a:solidFill>
              <a:latin typeface="DM Sans"/>
              <a:ea typeface="DM Sans"/>
              <a:cs typeface="DM Sans"/>
              <a:sym typeface="DM Sans"/>
            </a:endParaRPr>
          </a:p>
        </p:txBody>
      </p:sp>
      <p:pic>
        <p:nvPicPr>
          <p:cNvPr id="201" name="Google Shape;201;p29"/>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02" name="Google Shape;202;p29"/>
          <p:cNvSpPr txBox="1"/>
          <p:nvPr/>
        </p:nvSpPr>
        <p:spPr>
          <a:xfrm>
            <a:off x="930550" y="468275"/>
            <a:ext cx="3823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a:solidFill>
                  <a:schemeClr val="dk1"/>
                </a:solidFill>
                <a:latin typeface="DM Sans"/>
                <a:ea typeface="DM Sans"/>
                <a:cs typeface="DM Sans"/>
                <a:sym typeface="DM Sans"/>
              </a:rPr>
              <a:t>PUESTA EN COMÚN - MICRODESAFÍO</a:t>
            </a:r>
            <a:endParaRPr>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p:nvPr/>
        </p:nvSpPr>
        <p:spPr>
          <a:xfrm>
            <a:off x="1905000" y="2202300"/>
            <a:ext cx="53721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chemeClr val="dk1"/>
              </a:buClr>
              <a:buSzPts val="1100"/>
              <a:buFont typeface="Arial"/>
              <a:buNone/>
            </a:pPr>
            <a:r>
              <a:rPr lang="es" sz="4000" b="1">
                <a:solidFill>
                  <a:schemeClr val="dk1"/>
                </a:solidFill>
                <a:latin typeface="DM Sans"/>
                <a:ea typeface="DM Sans"/>
                <a:cs typeface="DM Sans"/>
                <a:sym typeface="DM Sans"/>
              </a:rPr>
              <a:t>¡Buen trabajo! </a:t>
            </a:r>
            <a:r>
              <a:rPr lang="es" sz="3500" b="1">
                <a:solidFill>
                  <a:schemeClr val="dk1"/>
                </a:solidFill>
                <a:latin typeface="DM Sans"/>
                <a:ea typeface="DM Sans"/>
                <a:cs typeface="DM Sans"/>
                <a:sym typeface="DM Sans"/>
              </a:rPr>
              <a:t>😎</a:t>
            </a:r>
            <a:endParaRPr sz="3000">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31"/>
          <p:cNvGrpSpPr/>
          <p:nvPr/>
        </p:nvGrpSpPr>
        <p:grpSpPr>
          <a:xfrm>
            <a:off x="2172088" y="1852650"/>
            <a:ext cx="197100" cy="197100"/>
            <a:chOff x="2172088" y="1852650"/>
            <a:chExt cx="197100" cy="197100"/>
          </a:xfrm>
        </p:grpSpPr>
        <p:sp>
          <p:nvSpPr>
            <p:cNvPr id="213" name="Google Shape;213;p31"/>
            <p:cNvSpPr/>
            <p:nvPr/>
          </p:nvSpPr>
          <p:spPr>
            <a:xfrm>
              <a:off x="2172088" y="1852650"/>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2227138" y="1907700"/>
              <a:ext cx="87000" cy="8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31"/>
          <p:cNvGrpSpPr/>
          <p:nvPr/>
        </p:nvGrpSpPr>
        <p:grpSpPr>
          <a:xfrm>
            <a:off x="2172088" y="2455775"/>
            <a:ext cx="197100" cy="197100"/>
            <a:chOff x="2172088" y="2455775"/>
            <a:chExt cx="197100" cy="197100"/>
          </a:xfrm>
        </p:grpSpPr>
        <p:sp>
          <p:nvSpPr>
            <p:cNvPr id="216" name="Google Shape;216;p31"/>
            <p:cNvSpPr/>
            <p:nvPr/>
          </p:nvSpPr>
          <p:spPr>
            <a:xfrm>
              <a:off x="2172088" y="2455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1"/>
            <p:cNvSpPr/>
            <p:nvPr/>
          </p:nvSpPr>
          <p:spPr>
            <a:xfrm>
              <a:off x="2227138" y="2510825"/>
              <a:ext cx="87000" cy="8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31"/>
          <p:cNvCxnSpPr>
            <a:endCxn id="216" idx="0"/>
          </p:cNvCxnSpPr>
          <p:nvPr/>
        </p:nvCxnSpPr>
        <p:spPr>
          <a:xfrm>
            <a:off x="2270638" y="2049875"/>
            <a:ext cx="0" cy="405900"/>
          </a:xfrm>
          <a:prstGeom prst="straightConnector1">
            <a:avLst/>
          </a:prstGeom>
          <a:noFill/>
          <a:ln w="9525" cap="flat" cmpd="sng">
            <a:solidFill>
              <a:srgbClr val="DEFC52"/>
            </a:solidFill>
            <a:prstDash val="solid"/>
            <a:round/>
            <a:headEnd type="none" w="med" len="med"/>
            <a:tailEnd type="none" w="med" len="med"/>
          </a:ln>
        </p:spPr>
      </p:cxnSp>
      <p:sp>
        <p:nvSpPr>
          <p:cNvPr id="219" name="Google Shape;219;p3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Paso a paso: Repaso</a:t>
            </a:r>
            <a:endParaRPr sz="4000" b="1">
              <a:solidFill>
                <a:schemeClr val="dk1"/>
              </a:solidFill>
              <a:latin typeface="DM Sans"/>
              <a:ea typeface="DM Sans"/>
              <a:cs typeface="DM Sans"/>
              <a:sym typeface="DM Sans"/>
            </a:endParaRPr>
          </a:p>
        </p:txBody>
      </p:sp>
      <p:sp>
        <p:nvSpPr>
          <p:cNvPr id="220" name="Google Shape;220;p31"/>
          <p:cNvSpPr txBox="1"/>
          <p:nvPr/>
        </p:nvSpPr>
        <p:spPr>
          <a:xfrm>
            <a:off x="2690573" y="1731413"/>
            <a:ext cx="4281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b="1">
                <a:solidFill>
                  <a:schemeClr val="dk1"/>
                </a:solidFill>
                <a:latin typeface="DM Sans"/>
                <a:ea typeface="DM Sans"/>
                <a:cs typeface="DM Sans"/>
                <a:sym typeface="DM Sans"/>
              </a:rPr>
              <a:t>1:</a:t>
            </a:r>
            <a:r>
              <a:rPr lang="es" sz="1350">
                <a:solidFill>
                  <a:schemeClr val="dk1"/>
                </a:solidFill>
                <a:latin typeface="DM Sans"/>
                <a:ea typeface="DM Sans"/>
                <a:cs typeface="DM Sans"/>
                <a:sym typeface="DM Sans"/>
              </a:rPr>
              <a:t> git init → inicializamos el repo (única  vez)</a:t>
            </a:r>
            <a:endParaRPr sz="1350">
              <a:solidFill>
                <a:schemeClr val="dk1"/>
              </a:solidFill>
              <a:latin typeface="DM Sans"/>
              <a:ea typeface="DM Sans"/>
              <a:cs typeface="DM Sans"/>
              <a:sym typeface="DM Sans"/>
            </a:endParaRPr>
          </a:p>
        </p:txBody>
      </p:sp>
      <p:sp>
        <p:nvSpPr>
          <p:cNvPr id="221" name="Google Shape;221;p31"/>
          <p:cNvSpPr txBox="1"/>
          <p:nvPr/>
        </p:nvSpPr>
        <p:spPr>
          <a:xfrm>
            <a:off x="2690573" y="2334538"/>
            <a:ext cx="4281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b="1">
                <a:solidFill>
                  <a:schemeClr val="dk1"/>
                </a:solidFill>
                <a:latin typeface="DM Sans"/>
                <a:ea typeface="DM Sans"/>
                <a:cs typeface="DM Sans"/>
                <a:sym typeface="DM Sans"/>
              </a:rPr>
              <a:t>2:</a:t>
            </a:r>
            <a:r>
              <a:rPr lang="es" sz="1350">
                <a:solidFill>
                  <a:schemeClr val="dk1"/>
                </a:solidFill>
                <a:latin typeface="DM Sans"/>
                <a:ea typeface="DM Sans"/>
                <a:cs typeface="DM Sans"/>
                <a:sym typeface="DM Sans"/>
              </a:rPr>
              <a:t> git add → pasamos a stage los cambios</a:t>
            </a:r>
            <a:endParaRPr sz="1350">
              <a:solidFill>
                <a:schemeClr val="dk1"/>
              </a:solidFill>
              <a:latin typeface="DM Sans"/>
              <a:ea typeface="DM Sans"/>
              <a:cs typeface="DM Sans"/>
              <a:sym typeface="DM Sans"/>
            </a:endParaRPr>
          </a:p>
        </p:txBody>
      </p:sp>
      <p:grpSp>
        <p:nvGrpSpPr>
          <p:cNvPr id="222" name="Google Shape;222;p31"/>
          <p:cNvGrpSpPr/>
          <p:nvPr/>
        </p:nvGrpSpPr>
        <p:grpSpPr>
          <a:xfrm>
            <a:off x="2172088" y="3082350"/>
            <a:ext cx="197100" cy="197100"/>
            <a:chOff x="2172088" y="3058775"/>
            <a:chExt cx="197100" cy="197100"/>
          </a:xfrm>
        </p:grpSpPr>
        <p:sp>
          <p:nvSpPr>
            <p:cNvPr id="223" name="Google Shape;223;p31"/>
            <p:cNvSpPr/>
            <p:nvPr/>
          </p:nvSpPr>
          <p:spPr>
            <a:xfrm>
              <a:off x="2172088" y="3058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p:nvPr/>
          </p:nvSpPr>
          <p:spPr>
            <a:xfrm>
              <a:off x="2227138" y="3113825"/>
              <a:ext cx="87000" cy="8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5" name="Google Shape;225;p31"/>
          <p:cNvCxnSpPr>
            <a:endCxn id="223" idx="0"/>
          </p:cNvCxnSpPr>
          <p:nvPr/>
        </p:nvCxnSpPr>
        <p:spPr>
          <a:xfrm>
            <a:off x="2270638" y="2676450"/>
            <a:ext cx="0" cy="405900"/>
          </a:xfrm>
          <a:prstGeom prst="straightConnector1">
            <a:avLst/>
          </a:prstGeom>
          <a:noFill/>
          <a:ln w="9525" cap="flat" cmpd="sng">
            <a:solidFill>
              <a:srgbClr val="DEFC52"/>
            </a:solidFill>
            <a:prstDash val="solid"/>
            <a:round/>
            <a:headEnd type="none" w="med" len="med"/>
            <a:tailEnd type="none" w="med" len="med"/>
          </a:ln>
        </p:spPr>
      </p:cxnSp>
      <p:grpSp>
        <p:nvGrpSpPr>
          <p:cNvPr id="226" name="Google Shape;226;p31"/>
          <p:cNvGrpSpPr/>
          <p:nvPr/>
        </p:nvGrpSpPr>
        <p:grpSpPr>
          <a:xfrm>
            <a:off x="2172088" y="3685475"/>
            <a:ext cx="197100" cy="197100"/>
            <a:chOff x="2172088" y="3661775"/>
            <a:chExt cx="197100" cy="197100"/>
          </a:xfrm>
        </p:grpSpPr>
        <p:sp>
          <p:nvSpPr>
            <p:cNvPr id="227" name="Google Shape;227;p31"/>
            <p:cNvSpPr/>
            <p:nvPr/>
          </p:nvSpPr>
          <p:spPr>
            <a:xfrm>
              <a:off x="2172088" y="3661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p:nvPr/>
          </p:nvSpPr>
          <p:spPr>
            <a:xfrm>
              <a:off x="2227138" y="3716825"/>
              <a:ext cx="87000" cy="8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9" name="Google Shape;229;p31"/>
          <p:cNvCxnSpPr>
            <a:endCxn id="227" idx="0"/>
          </p:cNvCxnSpPr>
          <p:nvPr/>
        </p:nvCxnSpPr>
        <p:spPr>
          <a:xfrm>
            <a:off x="2270638" y="3279575"/>
            <a:ext cx="0" cy="405900"/>
          </a:xfrm>
          <a:prstGeom prst="straightConnector1">
            <a:avLst/>
          </a:prstGeom>
          <a:noFill/>
          <a:ln w="9525" cap="flat" cmpd="sng">
            <a:solidFill>
              <a:srgbClr val="DEFC52"/>
            </a:solidFill>
            <a:prstDash val="solid"/>
            <a:round/>
            <a:headEnd type="none" w="med" len="med"/>
            <a:tailEnd type="none" w="med" len="med"/>
          </a:ln>
        </p:spPr>
      </p:cxnSp>
      <p:sp>
        <p:nvSpPr>
          <p:cNvPr id="230" name="Google Shape;230;p31"/>
          <p:cNvSpPr txBox="1"/>
          <p:nvPr/>
        </p:nvSpPr>
        <p:spPr>
          <a:xfrm>
            <a:off x="2690573" y="2984688"/>
            <a:ext cx="4281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b="1">
                <a:solidFill>
                  <a:schemeClr val="dk1"/>
                </a:solidFill>
                <a:latin typeface="DM Sans"/>
                <a:ea typeface="DM Sans"/>
                <a:cs typeface="DM Sans"/>
                <a:sym typeface="DM Sans"/>
              </a:rPr>
              <a:t>3:</a:t>
            </a:r>
            <a:r>
              <a:rPr lang="es" sz="1350">
                <a:solidFill>
                  <a:schemeClr val="dk1"/>
                </a:solidFill>
                <a:latin typeface="DM Sans"/>
                <a:ea typeface="DM Sans"/>
                <a:cs typeface="DM Sans"/>
                <a:sym typeface="DM Sans"/>
              </a:rPr>
              <a:t> git commit → confirmamos los cambios</a:t>
            </a:r>
            <a:endParaRPr sz="1350">
              <a:solidFill>
                <a:schemeClr val="dk1"/>
              </a:solidFill>
              <a:latin typeface="DM Sans"/>
              <a:ea typeface="DM Sans"/>
              <a:cs typeface="DM Sans"/>
              <a:sym typeface="DM Sans"/>
            </a:endParaRPr>
          </a:p>
        </p:txBody>
      </p:sp>
      <p:sp>
        <p:nvSpPr>
          <p:cNvPr id="231" name="Google Shape;231;p31"/>
          <p:cNvSpPr txBox="1"/>
          <p:nvPr/>
        </p:nvSpPr>
        <p:spPr>
          <a:xfrm>
            <a:off x="2690573" y="3587813"/>
            <a:ext cx="4281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b="1">
                <a:solidFill>
                  <a:schemeClr val="dk1"/>
                </a:solidFill>
                <a:latin typeface="DM Sans"/>
                <a:ea typeface="DM Sans"/>
                <a:cs typeface="DM Sans"/>
                <a:sym typeface="DM Sans"/>
              </a:rPr>
              <a:t>4:</a:t>
            </a:r>
            <a:r>
              <a:rPr lang="es" sz="1350">
                <a:solidFill>
                  <a:schemeClr val="dk1"/>
                </a:solidFill>
                <a:latin typeface="DM Sans"/>
                <a:ea typeface="DM Sans"/>
                <a:cs typeface="DM Sans"/>
                <a:sym typeface="DM Sans"/>
              </a:rPr>
              <a:t> git log → revisamos el historial de commits</a:t>
            </a:r>
            <a:endParaRPr sz="1350">
              <a:solidFill>
                <a:schemeClr val="dk1"/>
              </a:solidFill>
              <a:latin typeface="DM Sans"/>
              <a:ea typeface="DM Sans"/>
              <a:cs typeface="DM Sans"/>
              <a:sym typeface="DM Sans"/>
            </a:endParaRPr>
          </a:p>
        </p:txBody>
      </p:sp>
      <p:grpSp>
        <p:nvGrpSpPr>
          <p:cNvPr id="232" name="Google Shape;232;p31"/>
          <p:cNvGrpSpPr/>
          <p:nvPr/>
        </p:nvGrpSpPr>
        <p:grpSpPr>
          <a:xfrm>
            <a:off x="2172100" y="4288600"/>
            <a:ext cx="197100" cy="197100"/>
            <a:chOff x="2172088" y="3661775"/>
            <a:chExt cx="197100" cy="197100"/>
          </a:xfrm>
        </p:grpSpPr>
        <p:sp>
          <p:nvSpPr>
            <p:cNvPr id="233" name="Google Shape;233;p31"/>
            <p:cNvSpPr/>
            <p:nvPr/>
          </p:nvSpPr>
          <p:spPr>
            <a:xfrm>
              <a:off x="2172088" y="3661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2227138" y="3716825"/>
              <a:ext cx="87000" cy="8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5" name="Google Shape;235;p31"/>
          <p:cNvCxnSpPr>
            <a:endCxn id="233" idx="0"/>
          </p:cNvCxnSpPr>
          <p:nvPr/>
        </p:nvCxnSpPr>
        <p:spPr>
          <a:xfrm>
            <a:off x="2270650" y="3882700"/>
            <a:ext cx="0" cy="405900"/>
          </a:xfrm>
          <a:prstGeom prst="straightConnector1">
            <a:avLst/>
          </a:prstGeom>
          <a:noFill/>
          <a:ln w="9525" cap="flat" cmpd="sng">
            <a:solidFill>
              <a:srgbClr val="DEFC52"/>
            </a:solidFill>
            <a:prstDash val="solid"/>
            <a:round/>
            <a:headEnd type="none" w="med" len="med"/>
            <a:tailEnd type="none" w="med" len="med"/>
          </a:ln>
        </p:spPr>
      </p:cxnSp>
      <p:sp>
        <p:nvSpPr>
          <p:cNvPr id="236" name="Google Shape;236;p31"/>
          <p:cNvSpPr txBox="1"/>
          <p:nvPr/>
        </p:nvSpPr>
        <p:spPr>
          <a:xfrm>
            <a:off x="2690586" y="4190938"/>
            <a:ext cx="4281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b="1">
                <a:solidFill>
                  <a:schemeClr val="dk1"/>
                </a:solidFill>
                <a:latin typeface="DM Sans"/>
                <a:ea typeface="DM Sans"/>
                <a:cs typeface="DM Sans"/>
                <a:sym typeface="DM Sans"/>
              </a:rPr>
              <a:t>5:</a:t>
            </a:r>
            <a:r>
              <a:rPr lang="es" sz="1350">
                <a:solidFill>
                  <a:schemeClr val="dk1"/>
                </a:solidFill>
                <a:latin typeface="DM Sans"/>
                <a:ea typeface="DM Sans"/>
                <a:cs typeface="DM Sans"/>
                <a:sym typeface="DM Sans"/>
              </a:rPr>
              <a:t> git push → actualizamos el repo de GitHub con los commits nuevos</a:t>
            </a:r>
            <a:endParaRPr sz="1350">
              <a:solidFill>
                <a:schemeClr val="dk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p:nvPr/>
        </p:nvSpPr>
        <p:spPr>
          <a:xfrm>
            <a:off x="1461300" y="1786725"/>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¿Preguntas?</a:t>
            </a:r>
            <a:endParaRPr sz="4000" b="1">
              <a:solidFill>
                <a:srgbClr val="EAFF6A"/>
              </a:solidFill>
              <a:latin typeface="DM Sans"/>
              <a:ea typeface="DM Sans"/>
              <a:cs typeface="DM Sans"/>
              <a:sym typeface="DM Sans"/>
            </a:endParaRPr>
          </a:p>
        </p:txBody>
      </p:sp>
      <p:sp>
        <p:nvSpPr>
          <p:cNvPr id="242" name="Google Shape;242;p32"/>
          <p:cNvSpPr txBox="1"/>
          <p:nvPr/>
        </p:nvSpPr>
        <p:spPr>
          <a:xfrm>
            <a:off x="2998200" y="2556375"/>
            <a:ext cx="3147600" cy="1108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a:solidFill>
                  <a:srgbClr val="FFFFFF"/>
                </a:solidFill>
                <a:latin typeface="DM Sans"/>
                <a:ea typeface="DM Sans"/>
                <a:cs typeface="DM Sans"/>
                <a:sym typeface="DM Sans"/>
              </a:rPr>
              <a:t>Te invitamos a dejar tu pregunta a través de/del</a:t>
            </a:r>
            <a:r>
              <a:rPr lang="es" sz="2000">
                <a:solidFill>
                  <a:srgbClr val="83AEFB"/>
                </a:solidFill>
                <a:latin typeface="DM Sans"/>
                <a:ea typeface="DM Sans"/>
                <a:cs typeface="DM Sans"/>
                <a:sym typeface="DM Sans"/>
              </a:rPr>
              <a:t> </a:t>
            </a:r>
            <a:r>
              <a:rPr lang="es" sz="2000" u="sng">
                <a:solidFill>
                  <a:srgbClr val="83AEFB"/>
                </a:solidFill>
                <a:latin typeface="DM Sans"/>
                <a:ea typeface="DM Sans"/>
                <a:cs typeface="DM Sans"/>
                <a:sym typeface="DM Sans"/>
              </a:rPr>
              <a:t> chat</a:t>
            </a:r>
            <a:endParaRPr sz="2000" b="0" i="0" u="sng" strike="noStrike" cap="none">
              <a:solidFill>
                <a:srgbClr val="83AEFB"/>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pSp>
        <p:nvGrpSpPr>
          <p:cNvPr id="247" name="Google Shape;247;p33"/>
          <p:cNvGrpSpPr/>
          <p:nvPr/>
        </p:nvGrpSpPr>
        <p:grpSpPr>
          <a:xfrm>
            <a:off x="473370" y="619431"/>
            <a:ext cx="738905" cy="738905"/>
            <a:chOff x="575612" y="1950748"/>
            <a:chExt cx="431100" cy="431100"/>
          </a:xfrm>
        </p:grpSpPr>
        <p:sp>
          <p:nvSpPr>
            <p:cNvPr id="248" name="Google Shape;248;p33"/>
            <p:cNvSpPr/>
            <p:nvPr/>
          </p:nvSpPr>
          <p:spPr>
            <a:xfrm>
              <a:off x="575612" y="1950748"/>
              <a:ext cx="431100" cy="43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9" name="Google Shape;249;p33" title="ícono para pensar"/>
            <p:cNvPicPr preferRelativeResize="0"/>
            <p:nvPr/>
          </p:nvPicPr>
          <p:blipFill>
            <a:blip r:embed="rId3">
              <a:alphaModFix/>
            </a:blip>
            <a:stretch>
              <a:fillRect/>
            </a:stretch>
          </p:blipFill>
          <p:spPr>
            <a:xfrm>
              <a:off x="655125" y="2030288"/>
              <a:ext cx="272000" cy="272000"/>
            </a:xfrm>
            <a:prstGeom prst="rect">
              <a:avLst/>
            </a:prstGeom>
            <a:noFill/>
            <a:ln>
              <a:noFill/>
            </a:ln>
          </p:spPr>
        </p:pic>
      </p:grpSp>
      <p:sp>
        <p:nvSpPr>
          <p:cNvPr id="250" name="Google Shape;250;p33"/>
          <p:cNvSpPr txBox="1"/>
          <p:nvPr/>
        </p:nvSpPr>
        <p:spPr>
          <a:xfrm>
            <a:off x="1445150" y="688825"/>
            <a:ext cx="7169400" cy="66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500" b="1">
                <a:solidFill>
                  <a:srgbClr val="EAFF6A"/>
                </a:solidFill>
                <a:latin typeface="DM Sans"/>
                <a:ea typeface="DM Sans"/>
                <a:cs typeface="DM Sans"/>
                <a:sym typeface="DM Sans"/>
              </a:rPr>
              <a:t>Para pensar</a:t>
            </a:r>
            <a:endParaRPr sz="3500" b="1">
              <a:solidFill>
                <a:srgbClr val="EAFF6A"/>
              </a:solidFill>
              <a:latin typeface="DM Sans"/>
              <a:ea typeface="DM Sans"/>
              <a:cs typeface="DM Sans"/>
              <a:sym typeface="DM Sans"/>
            </a:endParaRPr>
          </a:p>
        </p:txBody>
      </p:sp>
      <p:sp>
        <p:nvSpPr>
          <p:cNvPr id="251" name="Google Shape;251;p33"/>
          <p:cNvSpPr txBox="1"/>
          <p:nvPr/>
        </p:nvSpPr>
        <p:spPr>
          <a:xfrm>
            <a:off x="473350" y="1626100"/>
            <a:ext cx="71694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500">
                <a:solidFill>
                  <a:srgbClr val="B7B7B7"/>
                </a:solidFill>
                <a:latin typeface="DM Sans"/>
                <a:ea typeface="DM Sans"/>
                <a:cs typeface="DM Sans"/>
                <a:sym typeface="DM Sans"/>
              </a:rPr>
              <a:t>Con lo visto en el contenido pregrabado </a:t>
            </a:r>
            <a:endParaRPr sz="2500">
              <a:solidFill>
                <a:srgbClr val="B7B7B7"/>
              </a:solidFill>
              <a:latin typeface="DM Sans"/>
              <a:ea typeface="DM Sans"/>
              <a:cs typeface="DM Sans"/>
              <a:sym typeface="DM Sans"/>
            </a:endParaRPr>
          </a:p>
          <a:p>
            <a:pPr marL="0" lvl="0" indent="0" algn="l" rtl="0">
              <a:spcBef>
                <a:spcPts val="0"/>
              </a:spcBef>
              <a:spcAft>
                <a:spcPts val="0"/>
              </a:spcAft>
              <a:buNone/>
            </a:pPr>
            <a:r>
              <a:rPr lang="es" sz="2500">
                <a:solidFill>
                  <a:srgbClr val="B7B7B7"/>
                </a:solidFill>
                <a:latin typeface="DM Sans"/>
                <a:ea typeface="DM Sans"/>
                <a:cs typeface="DM Sans"/>
                <a:sym typeface="DM Sans"/>
              </a:rPr>
              <a:t>¿Cuál es la diferencia principal entre Git y GitHub?</a:t>
            </a:r>
            <a:endParaRPr sz="2500">
              <a:solidFill>
                <a:srgbClr val="B7B7B7"/>
              </a:solidFill>
              <a:latin typeface="DM Sans"/>
              <a:ea typeface="DM Sans"/>
              <a:cs typeface="DM Sans"/>
              <a:sym typeface="DM Sans"/>
            </a:endParaRPr>
          </a:p>
        </p:txBody>
      </p:sp>
      <p:sp>
        <p:nvSpPr>
          <p:cNvPr id="252" name="Google Shape;252;p33"/>
          <p:cNvSpPr txBox="1"/>
          <p:nvPr/>
        </p:nvSpPr>
        <p:spPr>
          <a:xfrm>
            <a:off x="473350" y="3279175"/>
            <a:ext cx="7169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2000">
                <a:solidFill>
                  <a:schemeClr val="accent5"/>
                </a:solidFill>
                <a:latin typeface="DM Sans"/>
                <a:ea typeface="DM Sans"/>
                <a:cs typeface="DM Sans"/>
                <a:sym typeface="DM Sans"/>
              </a:rPr>
              <a:t>Contesta mediante el chat de Zoom </a:t>
            </a:r>
            <a:endParaRPr sz="2000">
              <a:solidFill>
                <a:srgbClr val="83AEFB"/>
              </a:solidFill>
              <a:latin typeface="DM Sans"/>
              <a:ea typeface="DM Sans"/>
              <a:cs typeface="DM Sans"/>
              <a:sym typeface="DM Sans"/>
            </a:endParaRPr>
          </a:p>
        </p:txBody>
      </p:sp>
      <p:sp>
        <p:nvSpPr>
          <p:cNvPr id="253" name="Google Shape;253;p33"/>
          <p:cNvSpPr txBox="1"/>
          <p:nvPr/>
        </p:nvSpPr>
        <p:spPr>
          <a:xfrm>
            <a:off x="6286500" y="677175"/>
            <a:ext cx="287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6"/>
          <p:cNvSpPr/>
          <p:nvPr/>
        </p:nvSpPr>
        <p:spPr>
          <a:xfrm>
            <a:off x="3080700" y="2547525"/>
            <a:ext cx="2982600" cy="793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6"/>
          <p:cNvSpPr txBox="1"/>
          <p:nvPr/>
        </p:nvSpPr>
        <p:spPr>
          <a:xfrm>
            <a:off x="1461300" y="1802163"/>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lt1"/>
                </a:solidFill>
                <a:latin typeface="DM Sans"/>
                <a:ea typeface="DM Sans"/>
                <a:cs typeface="DM Sans"/>
                <a:sym typeface="DM Sans"/>
              </a:rPr>
              <a:t>Esta clase va a ser</a:t>
            </a:r>
            <a:endParaRPr sz="4000" b="1">
              <a:solidFill>
                <a:srgbClr val="DEFC52"/>
              </a:solidFill>
              <a:latin typeface="DM Sans"/>
              <a:ea typeface="DM Sans"/>
              <a:cs typeface="DM Sans"/>
              <a:sym typeface="DM Sans"/>
            </a:endParaRPr>
          </a:p>
        </p:txBody>
      </p:sp>
      <p:sp>
        <p:nvSpPr>
          <p:cNvPr id="52" name="Google Shape;52;p16"/>
          <p:cNvSpPr txBox="1"/>
          <p:nvPr/>
        </p:nvSpPr>
        <p:spPr>
          <a:xfrm>
            <a:off x="3655975" y="2541075"/>
            <a:ext cx="22275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grabada</a:t>
            </a:r>
            <a:endParaRPr sz="4000" b="1">
              <a:solidFill>
                <a:srgbClr val="EAFF6A"/>
              </a:solidFill>
              <a:latin typeface="DM Sans"/>
              <a:ea typeface="DM Sans"/>
              <a:cs typeface="DM Sans"/>
              <a:sym typeface="DM Sans"/>
            </a:endParaRPr>
          </a:p>
        </p:txBody>
      </p:sp>
      <p:sp>
        <p:nvSpPr>
          <p:cNvPr id="53" name="Google Shape;53;p16"/>
          <p:cNvSpPr/>
          <p:nvPr/>
        </p:nvSpPr>
        <p:spPr>
          <a:xfrm>
            <a:off x="3293875" y="2844525"/>
            <a:ext cx="199800" cy="199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p:nvPr/>
        </p:nvSpPr>
        <p:spPr>
          <a:xfrm>
            <a:off x="1905000" y="2202300"/>
            <a:ext cx="53721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chemeClr val="dk1"/>
              </a:buClr>
              <a:buSzPts val="1100"/>
              <a:buFont typeface="Arial"/>
              <a:buNone/>
            </a:pPr>
            <a:r>
              <a:rPr lang="es" sz="4000" b="1">
                <a:solidFill>
                  <a:schemeClr val="dk1"/>
                </a:solidFill>
                <a:latin typeface="DM Sans"/>
                <a:ea typeface="DM Sans"/>
                <a:cs typeface="DM Sans"/>
                <a:sym typeface="DM Sans"/>
              </a:rPr>
              <a:t>Ramas</a:t>
            </a:r>
            <a:endParaRPr sz="3000">
              <a:solidFill>
                <a:schemeClr val="dk1"/>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5"/>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Ramas</a:t>
            </a:r>
            <a:endParaRPr sz="4000" b="1">
              <a:solidFill>
                <a:schemeClr val="dk1"/>
              </a:solidFill>
              <a:latin typeface="DM Sans"/>
              <a:ea typeface="DM Sans"/>
              <a:cs typeface="DM Sans"/>
              <a:sym typeface="DM Sans"/>
            </a:endParaRPr>
          </a:p>
        </p:txBody>
      </p:sp>
      <p:sp>
        <p:nvSpPr>
          <p:cNvPr id="264" name="Google Shape;264;p35"/>
          <p:cNvSpPr txBox="1"/>
          <p:nvPr/>
        </p:nvSpPr>
        <p:spPr>
          <a:xfrm>
            <a:off x="473350" y="1908175"/>
            <a:ext cx="7159800" cy="16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Para añadir una nueva función o solucionar un error (sin importar su tamaño), generas una nueva rama para alojar estos cambios. Esto te da la oportunidad de organizarte mejor con los cambios o correcciones experimentales.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latin typeface="DM Sans"/>
                <a:ea typeface="DM Sans"/>
                <a:cs typeface="DM Sans"/>
                <a:sym typeface="DM Sans"/>
              </a:rPr>
              <a:t>👉Podemos crear una rama escribiendo</a:t>
            </a:r>
            <a:endParaRPr sz="1350">
              <a:latin typeface="DM Sans"/>
              <a:ea typeface="DM Sans"/>
              <a:cs typeface="DM Sans"/>
              <a:sym typeface="DM Sans"/>
            </a:endParaRPr>
          </a:p>
          <a:p>
            <a:pPr marL="0" lvl="0" indent="0" algn="l" rtl="0">
              <a:spcBef>
                <a:spcPts val="0"/>
              </a:spcBef>
              <a:spcAft>
                <a:spcPts val="0"/>
              </a:spcAft>
              <a:buNone/>
            </a:pPr>
            <a:r>
              <a:rPr lang="es" sz="1350">
                <a:highlight>
                  <a:schemeClr val="accent6"/>
                </a:highlight>
                <a:latin typeface="DM Sans"/>
                <a:ea typeface="DM Sans"/>
                <a:cs typeface="DM Sans"/>
                <a:sym typeface="DM Sans"/>
              </a:rPr>
              <a:t>“git branch mi-rama”</a:t>
            </a:r>
            <a:endParaRPr sz="1350">
              <a:highlight>
                <a:schemeClr val="accent6"/>
              </a:highlight>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Ramas</a:t>
            </a:r>
            <a:endParaRPr sz="4000" b="1">
              <a:solidFill>
                <a:schemeClr val="dk1"/>
              </a:solidFill>
              <a:latin typeface="DM Sans"/>
              <a:ea typeface="DM Sans"/>
              <a:cs typeface="DM Sans"/>
              <a:sym typeface="DM Sans"/>
            </a:endParaRPr>
          </a:p>
        </p:txBody>
      </p:sp>
      <p:grpSp>
        <p:nvGrpSpPr>
          <p:cNvPr id="270" name="Google Shape;270;p36"/>
          <p:cNvGrpSpPr/>
          <p:nvPr/>
        </p:nvGrpSpPr>
        <p:grpSpPr>
          <a:xfrm>
            <a:off x="970550" y="1497161"/>
            <a:ext cx="5344440" cy="3057276"/>
            <a:chOff x="938625" y="858975"/>
            <a:chExt cx="5991525" cy="3637450"/>
          </a:xfrm>
        </p:grpSpPr>
        <p:pic>
          <p:nvPicPr>
            <p:cNvPr id="271" name="Google Shape;271;p36"/>
            <p:cNvPicPr preferRelativeResize="0"/>
            <p:nvPr/>
          </p:nvPicPr>
          <p:blipFill>
            <a:blip r:embed="rId3">
              <a:alphaModFix/>
            </a:blip>
            <a:stretch>
              <a:fillRect/>
            </a:stretch>
          </p:blipFill>
          <p:spPr>
            <a:xfrm>
              <a:off x="938625" y="911750"/>
              <a:ext cx="5948199" cy="3584675"/>
            </a:xfrm>
            <a:prstGeom prst="rect">
              <a:avLst/>
            </a:prstGeom>
            <a:noFill/>
            <a:ln>
              <a:noFill/>
            </a:ln>
          </p:spPr>
        </p:pic>
        <p:sp>
          <p:nvSpPr>
            <p:cNvPr id="272" name="Google Shape;272;p36"/>
            <p:cNvSpPr/>
            <p:nvPr/>
          </p:nvSpPr>
          <p:spPr>
            <a:xfrm>
              <a:off x="5614950" y="3876661"/>
              <a:ext cx="1315200" cy="555900"/>
            </a:xfrm>
            <a:prstGeom prst="rect">
              <a:avLst/>
            </a:prstGeom>
            <a:solidFill>
              <a:srgbClr val="93C47D"/>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b="1"/>
                <a:t>Gran cambio</a:t>
              </a:r>
              <a:endParaRPr sz="1000" b="1"/>
            </a:p>
            <a:p>
              <a:pPr marL="0" lvl="0" indent="0" algn="ctr" rtl="0">
                <a:spcBef>
                  <a:spcPts val="0"/>
                </a:spcBef>
                <a:spcAft>
                  <a:spcPts val="0"/>
                </a:spcAft>
                <a:buNone/>
              </a:pPr>
              <a:r>
                <a:rPr lang="es" sz="1000" b="1"/>
                <a:t>(feature)</a:t>
              </a:r>
              <a:endParaRPr sz="1000" b="1"/>
            </a:p>
          </p:txBody>
        </p:sp>
        <p:sp>
          <p:nvSpPr>
            <p:cNvPr id="273" name="Google Shape;273;p36"/>
            <p:cNvSpPr/>
            <p:nvPr/>
          </p:nvSpPr>
          <p:spPr>
            <a:xfrm>
              <a:off x="2082825" y="858975"/>
              <a:ext cx="1315200" cy="555900"/>
            </a:xfrm>
            <a:prstGeom prst="rect">
              <a:avLst/>
            </a:prstGeom>
            <a:solidFill>
              <a:srgbClr val="9900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b="1"/>
                <a:t>Pequeño Cambio (feature)</a:t>
              </a:r>
              <a:endParaRPr sz="1000" b="1"/>
            </a:p>
          </p:txBody>
        </p:sp>
        <p:sp>
          <p:nvSpPr>
            <p:cNvPr id="274" name="Google Shape;274;p36"/>
            <p:cNvSpPr/>
            <p:nvPr/>
          </p:nvSpPr>
          <p:spPr>
            <a:xfrm>
              <a:off x="4185750" y="1462025"/>
              <a:ext cx="1315200" cy="555900"/>
            </a:xfrm>
            <a:prstGeom prst="rect">
              <a:avLst/>
            </a:prstGeom>
            <a:solidFill>
              <a:srgbClr val="CFE2F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b="1"/>
                <a:t>Rama Principal</a:t>
              </a:r>
              <a:endParaRPr sz="1000" b="1"/>
            </a:p>
            <a:p>
              <a:pPr marL="0" lvl="0" indent="0" algn="ctr" rtl="0">
                <a:spcBef>
                  <a:spcPts val="0"/>
                </a:spcBef>
                <a:spcAft>
                  <a:spcPts val="0"/>
                </a:spcAft>
                <a:buNone/>
              </a:pPr>
              <a:r>
                <a:rPr lang="es" sz="1000" b="1"/>
                <a:t>(master)</a:t>
              </a:r>
              <a:endParaRPr sz="1000" b="1"/>
            </a:p>
          </p:txBody>
        </p:sp>
      </p:grpSp>
      <p:sp>
        <p:nvSpPr>
          <p:cNvPr id="275" name="Google Shape;275;p36"/>
          <p:cNvSpPr txBox="1"/>
          <p:nvPr/>
        </p:nvSpPr>
        <p:spPr>
          <a:xfrm>
            <a:off x="6393250" y="2521371"/>
            <a:ext cx="1780200" cy="7041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 sz="1350">
                <a:solidFill>
                  <a:schemeClr val="dk1"/>
                </a:solidFill>
                <a:latin typeface="DM Sans"/>
                <a:ea typeface="DM Sans"/>
                <a:cs typeface="DM Sans"/>
                <a:sym typeface="DM Sans"/>
              </a:rPr>
              <a:t>👈</a:t>
            </a:r>
            <a:br>
              <a:rPr lang="es" sz="1350">
                <a:solidFill>
                  <a:schemeClr val="dk1"/>
                </a:solidFill>
                <a:latin typeface="DM Sans"/>
                <a:ea typeface="DM Sans"/>
                <a:cs typeface="DM Sans"/>
                <a:sym typeface="DM Sans"/>
              </a:rPr>
            </a:br>
            <a:r>
              <a:rPr lang="es" sz="1350">
                <a:solidFill>
                  <a:schemeClr val="dk1"/>
                </a:solidFill>
                <a:latin typeface="DM Sans"/>
                <a:ea typeface="DM Sans"/>
                <a:cs typeface="DM Sans"/>
                <a:sym typeface="DM Sans"/>
              </a:rPr>
              <a:t>Así funciona</a:t>
            </a:r>
            <a:endParaRPr sz="1350">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p:nvPr/>
        </p:nvSpPr>
        <p:spPr>
          <a:xfrm>
            <a:off x="647400" y="1189150"/>
            <a:ext cx="7849200" cy="33174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500" b="1">
                <a:solidFill>
                  <a:schemeClr val="lt1"/>
                </a:solidFill>
                <a:latin typeface="DM Sans"/>
                <a:ea typeface="DM Sans"/>
                <a:cs typeface="DM Sans"/>
                <a:sym typeface="DM Sans"/>
              </a:rPr>
              <a:t>Git Branch: creando ramas</a:t>
            </a:r>
            <a:endParaRPr sz="3500" b="1">
              <a:solidFill>
                <a:schemeClr val="lt1"/>
              </a:solidFill>
              <a:latin typeface="DM Sans"/>
              <a:ea typeface="DM Sans"/>
              <a:cs typeface="DM Sans"/>
              <a:sym typeface="DM Sans"/>
            </a:endParaRPr>
          </a:p>
        </p:txBody>
      </p:sp>
      <p:sp>
        <p:nvSpPr>
          <p:cNvPr id="282" name="Google Shape;282;p37"/>
          <p:cNvSpPr txBox="1"/>
          <p:nvPr/>
        </p:nvSpPr>
        <p:spPr>
          <a:xfrm>
            <a:off x="1461300" y="1275550"/>
            <a:ext cx="5980500" cy="392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350">
                <a:latin typeface="DM Sans"/>
                <a:ea typeface="DM Sans"/>
                <a:cs typeface="DM Sans"/>
                <a:sym typeface="DM Sans"/>
              </a:rPr>
              <a:t>Veamos cómo crear una rama. </a:t>
            </a:r>
            <a:endParaRPr sz="1350">
              <a:latin typeface="DM Sans"/>
              <a:ea typeface="DM Sans"/>
              <a:cs typeface="DM Sans"/>
              <a:sym typeface="DM Sans"/>
            </a:endParaRPr>
          </a:p>
        </p:txBody>
      </p:sp>
      <p:graphicFrame>
        <p:nvGraphicFramePr>
          <p:cNvPr id="283" name="Google Shape;283;p37"/>
          <p:cNvGraphicFramePr/>
          <p:nvPr/>
        </p:nvGraphicFramePr>
        <p:xfrm>
          <a:off x="1018800" y="1822550"/>
          <a:ext cx="7106400" cy="2473960"/>
        </p:xfrm>
        <a:graphic>
          <a:graphicData uri="http://schemas.openxmlformats.org/drawingml/2006/table">
            <a:tbl>
              <a:tblPr>
                <a:noFill/>
                <a:tableStyleId>{DA793591-9A93-4C56-8101-166282DCC721}</a:tableStyleId>
              </a:tblPr>
              <a:tblGrid>
                <a:gridCol w="710640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s">
                          <a:solidFill>
                            <a:srgbClr val="666666"/>
                          </a:solidFill>
                          <a:highlight>
                            <a:schemeClr val="dk1"/>
                          </a:highlight>
                          <a:latin typeface="Didact Gothic"/>
                          <a:ea typeface="Didact Gothic"/>
                          <a:cs typeface="Didact Gothic"/>
                          <a:sym typeface="Didact Gothic"/>
                        </a:rPr>
                        <a:t>/* Paso 1: Verifico en cuál rama estoy */</a:t>
                      </a:r>
                      <a:endParaRPr>
                        <a:solidFill>
                          <a:srgbClr val="666666"/>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00FF00"/>
                          </a:solidFill>
                          <a:highlight>
                            <a:schemeClr val="dk1"/>
                          </a:highlight>
                          <a:latin typeface="Didact Gothic"/>
                          <a:ea typeface="Didact Gothic"/>
                          <a:cs typeface="Didact Gothic"/>
                          <a:sym typeface="Didact Gothic"/>
                        </a:rPr>
                        <a:t>john@MyShopSolutions</a:t>
                      </a:r>
                      <a:r>
                        <a:rPr lang="es">
                          <a:solidFill>
                            <a:srgbClr val="FF00FF"/>
                          </a:solidFill>
                          <a:highlight>
                            <a:schemeClr val="dk1"/>
                          </a:highlight>
                          <a:latin typeface="Didact Gothic"/>
                          <a:ea typeface="Didact Gothic"/>
                          <a:cs typeface="Didact Gothic"/>
                          <a:sym typeface="Didact Gothic"/>
                        </a:rPr>
                        <a:t> :~</a:t>
                      </a:r>
                      <a:r>
                        <a:rPr lang="es">
                          <a:solidFill>
                            <a:srgbClr val="FFFF00"/>
                          </a:solidFill>
                          <a:highlight>
                            <a:schemeClr val="dk1"/>
                          </a:highlight>
                          <a:latin typeface="Didact Gothic"/>
                          <a:ea typeface="Didact Gothic"/>
                          <a:cs typeface="Didact Gothic"/>
                          <a:sym typeface="Didact Gothic"/>
                        </a:rPr>
                        <a:t>/Documents/Proyectos_Coder/mi_repositorio</a:t>
                      </a:r>
                      <a:r>
                        <a:rPr lang="es">
                          <a:solidFill>
                            <a:srgbClr val="F3F3F3"/>
                          </a:solidFill>
                          <a:highlight>
                            <a:schemeClr val="dk1"/>
                          </a:highlight>
                          <a:latin typeface="Didact Gothic"/>
                          <a:ea typeface="Didact Gothic"/>
                          <a:cs typeface="Didact Gothic"/>
                          <a:sym typeface="Didact Gothic"/>
                        </a:rPr>
                        <a:t>$ git branch</a:t>
                      </a:r>
                      <a:endParaRPr>
                        <a:solidFill>
                          <a:srgbClr val="F3F3F3"/>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00FFFF"/>
                          </a:solidFill>
                          <a:highlight>
                            <a:srgbClr val="000000"/>
                          </a:highlight>
                          <a:latin typeface="Didact Gothic"/>
                          <a:ea typeface="Didact Gothic"/>
                          <a:cs typeface="Didact Gothic"/>
                          <a:sym typeface="Didact Gothic"/>
                        </a:rPr>
                        <a:t>*master</a:t>
                      </a:r>
                      <a:endParaRPr>
                        <a:solidFill>
                          <a:srgbClr val="00FFFF"/>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434343"/>
                          </a:solidFill>
                          <a:highlight>
                            <a:srgbClr val="000000"/>
                          </a:highlight>
                          <a:latin typeface="Didact Gothic"/>
                          <a:ea typeface="Didact Gothic"/>
                          <a:cs typeface="Didact Gothic"/>
                          <a:sym typeface="Didact Gothic"/>
                        </a:rPr>
                        <a:t>/* Paso 2. Creo la rama que voy a usar para el cambio */</a:t>
                      </a:r>
                      <a:br>
                        <a:rPr lang="es">
                          <a:solidFill>
                            <a:srgbClr val="00FFFF"/>
                          </a:solidFill>
                          <a:highlight>
                            <a:srgbClr val="000000"/>
                          </a:highlight>
                          <a:latin typeface="Didact Gothic"/>
                          <a:ea typeface="Didact Gothic"/>
                          <a:cs typeface="Didact Gothic"/>
                          <a:sym typeface="Didact Gothic"/>
                        </a:rPr>
                      </a:br>
                      <a:r>
                        <a:rPr lang="es">
                          <a:solidFill>
                            <a:srgbClr val="00FF00"/>
                          </a:solidFill>
                          <a:highlight>
                            <a:schemeClr val="dk1"/>
                          </a:highlight>
                          <a:latin typeface="Didact Gothic"/>
                          <a:ea typeface="Didact Gothic"/>
                          <a:cs typeface="Didact Gothic"/>
                          <a:sym typeface="Didact Gothic"/>
                        </a:rPr>
                        <a:t>john@MyShopSolutions</a:t>
                      </a:r>
                      <a:r>
                        <a:rPr lang="es">
                          <a:solidFill>
                            <a:srgbClr val="FF00FF"/>
                          </a:solidFill>
                          <a:highlight>
                            <a:schemeClr val="dk1"/>
                          </a:highlight>
                          <a:latin typeface="Didact Gothic"/>
                          <a:ea typeface="Didact Gothic"/>
                          <a:cs typeface="Didact Gothic"/>
                          <a:sym typeface="Didact Gothic"/>
                        </a:rPr>
                        <a:t> :~</a:t>
                      </a:r>
                      <a:r>
                        <a:rPr lang="es">
                          <a:solidFill>
                            <a:srgbClr val="FFFF00"/>
                          </a:solidFill>
                          <a:highlight>
                            <a:schemeClr val="dk1"/>
                          </a:highlight>
                          <a:latin typeface="Didact Gothic"/>
                          <a:ea typeface="Didact Gothic"/>
                          <a:cs typeface="Didact Gothic"/>
                          <a:sym typeface="Didact Gothic"/>
                        </a:rPr>
                        <a:t>/Documents/Proyectos_Coder/mi_repositorio</a:t>
                      </a:r>
                      <a:r>
                        <a:rPr lang="es">
                          <a:solidFill>
                            <a:srgbClr val="F3F3F3"/>
                          </a:solidFill>
                          <a:highlight>
                            <a:schemeClr val="dk1"/>
                          </a:highlight>
                          <a:latin typeface="Didact Gothic"/>
                          <a:ea typeface="Didact Gothic"/>
                          <a:cs typeface="Didact Gothic"/>
                          <a:sym typeface="Didact Gothic"/>
                        </a:rPr>
                        <a:t>$ </a:t>
                      </a:r>
                      <a:r>
                        <a:rPr lang="es">
                          <a:solidFill>
                            <a:srgbClr val="F3F3F3"/>
                          </a:solidFill>
                          <a:highlight>
                            <a:srgbClr val="000000"/>
                          </a:highlight>
                          <a:latin typeface="Didact Gothic"/>
                          <a:ea typeface="Didact Gothic"/>
                          <a:cs typeface="Didact Gothic"/>
                          <a:sym typeface="Didact Gothic"/>
                        </a:rPr>
                        <a:t> git branch mi_rama</a:t>
                      </a:r>
                      <a:endParaRPr>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666666"/>
                          </a:solidFill>
                          <a:highlight>
                            <a:srgbClr val="000000"/>
                          </a:highlight>
                          <a:latin typeface="Didact Gothic"/>
                          <a:ea typeface="Didact Gothic"/>
                          <a:cs typeface="Didact Gothic"/>
                          <a:sym typeface="Didact Gothic"/>
                        </a:rPr>
                        <a:t>/* Paso 3: Verifico que se creó la rama */</a:t>
                      </a:r>
                      <a:endParaRPr>
                        <a:solidFill>
                          <a:srgbClr val="666666"/>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00FF00"/>
                          </a:solidFill>
                          <a:highlight>
                            <a:schemeClr val="dk1"/>
                          </a:highlight>
                          <a:latin typeface="Didact Gothic"/>
                          <a:ea typeface="Didact Gothic"/>
                          <a:cs typeface="Didact Gothic"/>
                          <a:sym typeface="Didact Gothic"/>
                        </a:rPr>
                        <a:t>john@MyShopSolutions</a:t>
                      </a:r>
                      <a:r>
                        <a:rPr lang="es">
                          <a:solidFill>
                            <a:srgbClr val="FF00FF"/>
                          </a:solidFill>
                          <a:highlight>
                            <a:schemeClr val="dk1"/>
                          </a:highlight>
                          <a:latin typeface="Didact Gothic"/>
                          <a:ea typeface="Didact Gothic"/>
                          <a:cs typeface="Didact Gothic"/>
                          <a:sym typeface="Didact Gothic"/>
                        </a:rPr>
                        <a:t> :~</a:t>
                      </a:r>
                      <a:r>
                        <a:rPr lang="es">
                          <a:solidFill>
                            <a:srgbClr val="FFFF00"/>
                          </a:solidFill>
                          <a:highlight>
                            <a:schemeClr val="dk1"/>
                          </a:highlight>
                          <a:latin typeface="Didact Gothic"/>
                          <a:ea typeface="Didact Gothic"/>
                          <a:cs typeface="Didact Gothic"/>
                          <a:sym typeface="Didact Gothic"/>
                        </a:rPr>
                        <a:t>/Documents/Proyectos_Coder/mi_repositorio</a:t>
                      </a:r>
                      <a:r>
                        <a:rPr lang="es">
                          <a:solidFill>
                            <a:srgbClr val="F3F3F3"/>
                          </a:solidFill>
                          <a:highlight>
                            <a:schemeClr val="dk1"/>
                          </a:highlight>
                          <a:latin typeface="Didact Gothic"/>
                          <a:ea typeface="Didact Gothic"/>
                          <a:cs typeface="Didact Gothic"/>
                          <a:sym typeface="Didact Gothic"/>
                        </a:rPr>
                        <a:t>$ git branch -l</a:t>
                      </a:r>
                      <a:endParaRPr>
                        <a:solidFill>
                          <a:srgbClr val="F3F3F3"/>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00FFFF"/>
                          </a:solidFill>
                          <a:highlight>
                            <a:schemeClr val="dk1"/>
                          </a:highlight>
                          <a:latin typeface="Didact Gothic"/>
                          <a:ea typeface="Didact Gothic"/>
                          <a:cs typeface="Didact Gothic"/>
                          <a:sym typeface="Didact Gothic"/>
                        </a:rPr>
                        <a:t>*master</a:t>
                      </a:r>
                      <a:endParaRPr>
                        <a:solidFill>
                          <a:srgbClr val="00FFFF"/>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FFFFFF"/>
                          </a:solidFill>
                          <a:highlight>
                            <a:schemeClr val="dk1"/>
                          </a:highlight>
                          <a:latin typeface="Didact Gothic"/>
                          <a:ea typeface="Didact Gothic"/>
                          <a:cs typeface="Didact Gothic"/>
                          <a:sym typeface="Didact Gothic"/>
                        </a:rPr>
                        <a:t>mi_rama</a:t>
                      </a:r>
                      <a:endParaRPr>
                        <a:solidFill>
                          <a:srgbClr val="FFFFFF"/>
                        </a:solidFill>
                        <a:highlight>
                          <a:schemeClr val="dk1"/>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a:solidFill>
                            <a:srgbClr val="00FF00"/>
                          </a:solidFill>
                          <a:highlight>
                            <a:schemeClr val="dk1"/>
                          </a:highlight>
                          <a:latin typeface="Didact Gothic"/>
                          <a:ea typeface="Didact Gothic"/>
                          <a:cs typeface="Didact Gothic"/>
                          <a:sym typeface="Didact Gothic"/>
                        </a:rPr>
                        <a:t>john@MyShopSolutions</a:t>
                      </a:r>
                      <a:r>
                        <a:rPr lang="es">
                          <a:solidFill>
                            <a:srgbClr val="FF00FF"/>
                          </a:solidFill>
                          <a:highlight>
                            <a:schemeClr val="dk1"/>
                          </a:highlight>
                          <a:latin typeface="Didact Gothic"/>
                          <a:ea typeface="Didact Gothic"/>
                          <a:cs typeface="Didact Gothic"/>
                          <a:sym typeface="Didact Gothic"/>
                        </a:rPr>
                        <a:t> :~</a:t>
                      </a:r>
                      <a:r>
                        <a:rPr lang="es">
                          <a:solidFill>
                            <a:srgbClr val="FFFF00"/>
                          </a:solidFill>
                          <a:highlight>
                            <a:schemeClr val="dk1"/>
                          </a:highlight>
                          <a:latin typeface="Didact Gothic"/>
                          <a:ea typeface="Didact Gothic"/>
                          <a:cs typeface="Didact Gothic"/>
                          <a:sym typeface="Didact Gothic"/>
                        </a:rPr>
                        <a:t>/Documents/Proyectos_Coder/mi_repositorio</a:t>
                      </a:r>
                      <a:r>
                        <a:rPr lang="es">
                          <a:solidFill>
                            <a:srgbClr val="F3F3F3"/>
                          </a:solidFill>
                          <a:highlight>
                            <a:schemeClr val="dk1"/>
                          </a:highlight>
                          <a:latin typeface="Didact Gothic"/>
                          <a:ea typeface="Didact Gothic"/>
                          <a:cs typeface="Didact Gothic"/>
                          <a:sym typeface="Didact Gothic"/>
                        </a:rPr>
                        <a:t>$</a:t>
                      </a:r>
                      <a:endParaRPr>
                        <a:solidFill>
                          <a:srgbClr val="00FFFF"/>
                        </a:solidFill>
                        <a:highlight>
                          <a:schemeClr val="dk1"/>
                        </a:highlight>
                        <a:latin typeface="Didact Gothic"/>
                        <a:ea typeface="Didact Gothic"/>
                        <a:cs typeface="Didact Gothic"/>
                        <a:sym typeface="Didact Gothic"/>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p:nvPr/>
        </p:nvSpPr>
        <p:spPr>
          <a:xfrm>
            <a:off x="647400" y="1189150"/>
            <a:ext cx="7849200" cy="33174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txBox="1"/>
          <p:nvPr/>
        </p:nvSpPr>
        <p:spPr>
          <a:xfrm>
            <a:off x="647400" y="345975"/>
            <a:ext cx="7849200" cy="6696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500" b="1">
                <a:solidFill>
                  <a:schemeClr val="lt1"/>
                </a:solidFill>
                <a:latin typeface="DM Sans"/>
                <a:ea typeface="DM Sans"/>
                <a:cs typeface="DM Sans"/>
                <a:sym typeface="DM Sans"/>
              </a:rPr>
              <a:t>Git Branch: movernos entre ramas</a:t>
            </a:r>
            <a:endParaRPr sz="3500" b="1">
              <a:solidFill>
                <a:schemeClr val="lt1"/>
              </a:solidFill>
              <a:latin typeface="DM Sans"/>
              <a:ea typeface="DM Sans"/>
              <a:cs typeface="DM Sans"/>
              <a:sym typeface="DM Sans"/>
            </a:endParaRPr>
          </a:p>
        </p:txBody>
      </p:sp>
      <p:sp>
        <p:nvSpPr>
          <p:cNvPr id="290" name="Google Shape;290;p38"/>
          <p:cNvSpPr txBox="1"/>
          <p:nvPr/>
        </p:nvSpPr>
        <p:spPr>
          <a:xfrm>
            <a:off x="1461300" y="1275550"/>
            <a:ext cx="5980500" cy="392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350">
                <a:latin typeface="DM Sans"/>
                <a:ea typeface="DM Sans"/>
                <a:cs typeface="DM Sans"/>
                <a:sym typeface="DM Sans"/>
              </a:rPr>
              <a:t>¿Será muy complicado hacerlo? </a:t>
            </a:r>
            <a:endParaRPr sz="1350">
              <a:latin typeface="DM Sans"/>
              <a:ea typeface="DM Sans"/>
              <a:cs typeface="DM Sans"/>
              <a:sym typeface="DM Sans"/>
            </a:endParaRPr>
          </a:p>
        </p:txBody>
      </p:sp>
      <p:graphicFrame>
        <p:nvGraphicFramePr>
          <p:cNvPr id="291" name="Google Shape;291;p38"/>
          <p:cNvGraphicFramePr/>
          <p:nvPr/>
        </p:nvGraphicFramePr>
        <p:xfrm>
          <a:off x="939375" y="2054275"/>
          <a:ext cx="7265250" cy="1981200"/>
        </p:xfrm>
        <a:graphic>
          <a:graphicData uri="http://schemas.openxmlformats.org/drawingml/2006/table">
            <a:tbl>
              <a:tblPr>
                <a:noFill/>
                <a:tableStyleId>{DA793591-9A93-4C56-8101-166282DCC721}</a:tableStyleId>
              </a:tblPr>
              <a:tblGrid>
                <a:gridCol w="7265250">
                  <a:extLst>
                    <a:ext uri="{9D8B030D-6E8A-4147-A177-3AD203B41FA5}">
                      <a16:colId xmlns:a16="http://schemas.microsoft.com/office/drawing/2014/main" val="20000"/>
                    </a:ext>
                  </a:extLst>
                </a:gridCol>
              </a:tblGrid>
              <a:tr h="1981200">
                <a:tc>
                  <a:txBody>
                    <a:bodyPr/>
                    <a:lstStyle/>
                    <a:p>
                      <a:pPr marL="0" lvl="0" indent="0" algn="l" rtl="0">
                        <a:spcBef>
                          <a:spcPts val="0"/>
                        </a:spcBef>
                        <a:spcAft>
                          <a:spcPts val="0"/>
                        </a:spcAft>
                        <a:buNone/>
                      </a:pPr>
                      <a:r>
                        <a:rPr lang="es">
                          <a:solidFill>
                            <a:srgbClr val="666666"/>
                          </a:solidFill>
                          <a:highlight>
                            <a:schemeClr val="dk1"/>
                          </a:highlight>
                          <a:latin typeface="Didact Gothic"/>
                          <a:ea typeface="Didact Gothic"/>
                          <a:cs typeface="Didact Gothic"/>
                          <a:sym typeface="Didact Gothic"/>
                        </a:rPr>
                        <a:t>/* Para moverme a la rama que cree uso el comando de git checkout */</a:t>
                      </a:r>
                      <a:endParaRPr>
                        <a:solidFill>
                          <a:srgbClr val="666666"/>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00FF00"/>
                          </a:solidFill>
                          <a:highlight>
                            <a:schemeClr val="dk1"/>
                          </a:highlight>
                          <a:latin typeface="Didact Gothic"/>
                          <a:ea typeface="Didact Gothic"/>
                          <a:cs typeface="Didact Gothic"/>
                          <a:sym typeface="Didact Gothic"/>
                        </a:rPr>
                        <a:t>john@MyShopSolutions</a:t>
                      </a:r>
                      <a:r>
                        <a:rPr lang="es">
                          <a:solidFill>
                            <a:srgbClr val="FF00FF"/>
                          </a:solidFill>
                          <a:highlight>
                            <a:schemeClr val="dk1"/>
                          </a:highlight>
                          <a:latin typeface="Didact Gothic"/>
                          <a:ea typeface="Didact Gothic"/>
                          <a:cs typeface="Didact Gothic"/>
                          <a:sym typeface="Didact Gothic"/>
                        </a:rPr>
                        <a:t> :~</a:t>
                      </a:r>
                      <a:r>
                        <a:rPr lang="es">
                          <a:solidFill>
                            <a:srgbClr val="FFFF00"/>
                          </a:solidFill>
                          <a:highlight>
                            <a:schemeClr val="dk1"/>
                          </a:highlight>
                          <a:latin typeface="Didact Gothic"/>
                          <a:ea typeface="Didact Gothic"/>
                          <a:cs typeface="Didact Gothic"/>
                          <a:sym typeface="Didact Gothic"/>
                        </a:rPr>
                        <a:t>/Documents/Proyectos_Coder/mi_repositorio</a:t>
                      </a:r>
                      <a:r>
                        <a:rPr lang="es">
                          <a:solidFill>
                            <a:srgbClr val="F3F3F3"/>
                          </a:solidFill>
                          <a:highlight>
                            <a:schemeClr val="dk1"/>
                          </a:highlight>
                          <a:latin typeface="Didact Gothic"/>
                          <a:ea typeface="Didact Gothic"/>
                          <a:cs typeface="Didact Gothic"/>
                          <a:sym typeface="Didact Gothic"/>
                        </a:rPr>
                        <a:t>$</a:t>
                      </a:r>
                      <a:r>
                        <a:rPr lang="es">
                          <a:solidFill>
                            <a:srgbClr val="F3F3F3"/>
                          </a:solidFill>
                          <a:highlight>
                            <a:srgbClr val="000000"/>
                          </a:highlight>
                          <a:latin typeface="Didact Gothic"/>
                          <a:ea typeface="Didact Gothic"/>
                          <a:cs typeface="Didact Gothic"/>
                          <a:sym typeface="Didact Gothic"/>
                        </a:rPr>
                        <a:t> git checkout mi_rama</a:t>
                      </a:r>
                      <a:endParaRPr>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a:solidFill>
                            <a:srgbClr val="F3F3F3"/>
                          </a:solidFill>
                          <a:highlight>
                            <a:srgbClr val="000000"/>
                          </a:highlight>
                          <a:latin typeface="Didact Gothic"/>
                          <a:ea typeface="Didact Gothic"/>
                          <a:cs typeface="Didact Gothic"/>
                          <a:sym typeface="Didact Gothic"/>
                        </a:rPr>
                        <a:t>Switched to branch 'mi_rama'</a:t>
                      </a:r>
                      <a:endParaRPr>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666666"/>
                          </a:solidFill>
                          <a:highlight>
                            <a:srgbClr val="000000"/>
                          </a:highlight>
                          <a:latin typeface="Didact Gothic"/>
                          <a:ea typeface="Didact Gothic"/>
                          <a:cs typeface="Didact Gothic"/>
                          <a:sym typeface="Didact Gothic"/>
                        </a:rPr>
                        <a:t>/* Verifico nuevamente que me movi de rama */</a:t>
                      </a:r>
                      <a:endParaRPr>
                        <a:solidFill>
                          <a:srgbClr val="666666"/>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00FF00"/>
                          </a:solidFill>
                          <a:highlight>
                            <a:schemeClr val="dk1"/>
                          </a:highlight>
                          <a:latin typeface="Didact Gothic"/>
                          <a:ea typeface="Didact Gothic"/>
                          <a:cs typeface="Didact Gothic"/>
                          <a:sym typeface="Didact Gothic"/>
                        </a:rPr>
                        <a:t>john@MyShopSolutions</a:t>
                      </a:r>
                      <a:r>
                        <a:rPr lang="es">
                          <a:solidFill>
                            <a:srgbClr val="FF00FF"/>
                          </a:solidFill>
                          <a:highlight>
                            <a:schemeClr val="dk1"/>
                          </a:highlight>
                          <a:latin typeface="Didact Gothic"/>
                          <a:ea typeface="Didact Gothic"/>
                          <a:cs typeface="Didact Gothic"/>
                          <a:sym typeface="Didact Gothic"/>
                        </a:rPr>
                        <a:t> :~</a:t>
                      </a:r>
                      <a:r>
                        <a:rPr lang="es">
                          <a:solidFill>
                            <a:srgbClr val="FFFF00"/>
                          </a:solidFill>
                          <a:highlight>
                            <a:schemeClr val="dk1"/>
                          </a:highlight>
                          <a:latin typeface="Didact Gothic"/>
                          <a:ea typeface="Didact Gothic"/>
                          <a:cs typeface="Didact Gothic"/>
                          <a:sym typeface="Didact Gothic"/>
                        </a:rPr>
                        <a:t>/Documents/Proyectos_Coder/mi_repositorio</a:t>
                      </a:r>
                      <a:r>
                        <a:rPr lang="es">
                          <a:solidFill>
                            <a:srgbClr val="F3F3F3"/>
                          </a:solidFill>
                          <a:highlight>
                            <a:schemeClr val="dk1"/>
                          </a:highlight>
                          <a:latin typeface="Didact Gothic"/>
                          <a:ea typeface="Didact Gothic"/>
                          <a:cs typeface="Didact Gothic"/>
                          <a:sym typeface="Didact Gothic"/>
                        </a:rPr>
                        <a:t>$ git branch -l</a:t>
                      </a:r>
                      <a:endParaRPr>
                        <a:solidFill>
                          <a:srgbClr val="F3F3F3"/>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FFFFFF"/>
                          </a:solidFill>
                          <a:highlight>
                            <a:schemeClr val="dk1"/>
                          </a:highlight>
                          <a:latin typeface="Didact Gothic"/>
                          <a:ea typeface="Didact Gothic"/>
                          <a:cs typeface="Didact Gothic"/>
                          <a:sym typeface="Didact Gothic"/>
                        </a:rPr>
                        <a:t>master</a:t>
                      </a:r>
                      <a:endParaRPr>
                        <a:solidFill>
                          <a:srgbClr val="FFFFFF"/>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00FFFF"/>
                          </a:solidFill>
                          <a:highlight>
                            <a:schemeClr val="dk1"/>
                          </a:highlight>
                          <a:latin typeface="Didact Gothic"/>
                          <a:ea typeface="Didact Gothic"/>
                          <a:cs typeface="Didact Gothic"/>
                          <a:sym typeface="Didact Gothic"/>
                        </a:rPr>
                        <a:t>*mi_rama</a:t>
                      </a:r>
                      <a:endParaRPr>
                        <a:solidFill>
                          <a:srgbClr val="00FFFF"/>
                        </a:solidFill>
                        <a:highlight>
                          <a:schemeClr val="dk1"/>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a:solidFill>
                            <a:srgbClr val="00FF00"/>
                          </a:solidFill>
                          <a:highlight>
                            <a:schemeClr val="dk1"/>
                          </a:highlight>
                          <a:latin typeface="Didact Gothic"/>
                          <a:ea typeface="Didact Gothic"/>
                          <a:cs typeface="Didact Gothic"/>
                          <a:sym typeface="Didact Gothic"/>
                        </a:rPr>
                        <a:t>john@MyShopSolutions</a:t>
                      </a:r>
                      <a:r>
                        <a:rPr lang="es">
                          <a:solidFill>
                            <a:srgbClr val="FF00FF"/>
                          </a:solidFill>
                          <a:highlight>
                            <a:schemeClr val="dk1"/>
                          </a:highlight>
                          <a:latin typeface="Didact Gothic"/>
                          <a:ea typeface="Didact Gothic"/>
                          <a:cs typeface="Didact Gothic"/>
                          <a:sym typeface="Didact Gothic"/>
                        </a:rPr>
                        <a:t> :~</a:t>
                      </a:r>
                      <a:r>
                        <a:rPr lang="es">
                          <a:solidFill>
                            <a:srgbClr val="FFFF00"/>
                          </a:solidFill>
                          <a:highlight>
                            <a:schemeClr val="dk1"/>
                          </a:highlight>
                          <a:latin typeface="Didact Gothic"/>
                          <a:ea typeface="Didact Gothic"/>
                          <a:cs typeface="Didact Gothic"/>
                          <a:sym typeface="Didact Gothic"/>
                        </a:rPr>
                        <a:t>/Documents/Proyectos_Coder/mi_repositorio</a:t>
                      </a:r>
                      <a:r>
                        <a:rPr lang="es">
                          <a:solidFill>
                            <a:srgbClr val="F3F3F3"/>
                          </a:solidFill>
                          <a:highlight>
                            <a:schemeClr val="dk1"/>
                          </a:highlight>
                          <a:latin typeface="Didact Gothic"/>
                          <a:ea typeface="Didact Gothic"/>
                          <a:cs typeface="Didact Gothic"/>
                          <a:sym typeface="Didact Gothic"/>
                        </a:rPr>
                        <a:t>$</a:t>
                      </a:r>
                      <a:endParaRPr>
                        <a:solidFill>
                          <a:srgbClr val="00FFFF"/>
                        </a:solidFill>
                        <a:highlight>
                          <a:schemeClr val="dk1"/>
                        </a:highlight>
                        <a:latin typeface="Didact Gothic"/>
                        <a:ea typeface="Didact Gothic"/>
                        <a:cs typeface="Didact Gothic"/>
                        <a:sym typeface="Didact Gothic"/>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p:nvPr/>
        </p:nvSpPr>
        <p:spPr>
          <a:xfrm>
            <a:off x="647400" y="1189150"/>
            <a:ext cx="7849200" cy="33174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txBox="1"/>
          <p:nvPr/>
        </p:nvSpPr>
        <p:spPr>
          <a:xfrm>
            <a:off x="647400" y="345975"/>
            <a:ext cx="7849200" cy="6696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500" b="1">
                <a:solidFill>
                  <a:schemeClr val="lt1"/>
                </a:solidFill>
                <a:latin typeface="DM Sans"/>
                <a:ea typeface="DM Sans"/>
                <a:cs typeface="DM Sans"/>
                <a:sym typeface="DM Sans"/>
              </a:rPr>
              <a:t>Git Branch D: borrando ramas</a:t>
            </a:r>
            <a:endParaRPr sz="3500" b="1">
              <a:solidFill>
                <a:schemeClr val="lt1"/>
              </a:solidFill>
              <a:latin typeface="DM Sans"/>
              <a:ea typeface="DM Sans"/>
              <a:cs typeface="DM Sans"/>
              <a:sym typeface="DM Sans"/>
            </a:endParaRPr>
          </a:p>
        </p:txBody>
      </p:sp>
      <p:sp>
        <p:nvSpPr>
          <p:cNvPr id="298" name="Google Shape;298;p39"/>
          <p:cNvSpPr txBox="1"/>
          <p:nvPr/>
        </p:nvSpPr>
        <p:spPr>
          <a:xfrm>
            <a:off x="1461300" y="1275550"/>
            <a:ext cx="5980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350">
                <a:latin typeface="DM Sans"/>
                <a:ea typeface="DM Sans"/>
                <a:cs typeface="DM Sans"/>
                <a:sym typeface="DM Sans"/>
              </a:rPr>
              <a:t>Penúltimo paso </a:t>
            </a:r>
            <a:r>
              <a:rPr lang="es" sz="1800">
                <a:solidFill>
                  <a:schemeClr val="dk1"/>
                </a:solidFill>
                <a:latin typeface="Helvetica Neue Light"/>
                <a:ea typeface="Helvetica Neue Light"/>
                <a:cs typeface="Helvetica Neue Light"/>
                <a:sym typeface="Helvetica Neue Light"/>
              </a:rPr>
              <a:t>😉</a:t>
            </a:r>
            <a:r>
              <a:rPr lang="es" sz="1350">
                <a:latin typeface="DM Sans"/>
                <a:ea typeface="DM Sans"/>
                <a:cs typeface="DM Sans"/>
                <a:sym typeface="DM Sans"/>
              </a:rPr>
              <a:t> </a:t>
            </a:r>
            <a:endParaRPr sz="1350">
              <a:latin typeface="DM Sans"/>
              <a:ea typeface="DM Sans"/>
              <a:cs typeface="DM Sans"/>
              <a:sym typeface="DM Sans"/>
            </a:endParaRPr>
          </a:p>
        </p:txBody>
      </p:sp>
      <p:graphicFrame>
        <p:nvGraphicFramePr>
          <p:cNvPr id="299" name="Google Shape;299;p39"/>
          <p:cNvGraphicFramePr/>
          <p:nvPr/>
        </p:nvGraphicFramePr>
        <p:xfrm>
          <a:off x="925875" y="1737238"/>
          <a:ext cx="7292250" cy="2687320"/>
        </p:xfrm>
        <a:graphic>
          <a:graphicData uri="http://schemas.openxmlformats.org/drawingml/2006/table">
            <a:tbl>
              <a:tblPr>
                <a:noFill/>
                <a:tableStyleId>{DA793591-9A93-4C56-8101-166282DCC721}</a:tableStyleId>
              </a:tblPr>
              <a:tblGrid>
                <a:gridCol w="7292250">
                  <a:extLst>
                    <a:ext uri="{9D8B030D-6E8A-4147-A177-3AD203B41FA5}">
                      <a16:colId xmlns:a16="http://schemas.microsoft.com/office/drawing/2014/main" val="20000"/>
                    </a:ext>
                  </a:extLst>
                </a:gridCol>
              </a:tblGrid>
              <a:tr h="2643525">
                <a:tc>
                  <a:txBody>
                    <a:bodyPr/>
                    <a:lstStyle/>
                    <a:p>
                      <a:pPr marL="0" lvl="0" indent="0" algn="l" rtl="0">
                        <a:spcBef>
                          <a:spcPts val="0"/>
                        </a:spcBef>
                        <a:spcAft>
                          <a:spcPts val="0"/>
                        </a:spcAft>
                        <a:buNone/>
                      </a:pPr>
                      <a:r>
                        <a:rPr lang="es">
                          <a:solidFill>
                            <a:srgbClr val="666666"/>
                          </a:solidFill>
                          <a:highlight>
                            <a:schemeClr val="dk1"/>
                          </a:highlight>
                          <a:latin typeface="Didact Gothic"/>
                          <a:ea typeface="Didact Gothic"/>
                          <a:cs typeface="Didact Gothic"/>
                          <a:sym typeface="Didact Gothic"/>
                        </a:rPr>
                        <a:t>/* Paso 1: Me muevo a la rama principal “master” */</a:t>
                      </a:r>
                      <a:endParaRPr>
                        <a:solidFill>
                          <a:srgbClr val="666666"/>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00FF00"/>
                          </a:solidFill>
                          <a:highlight>
                            <a:schemeClr val="dk1"/>
                          </a:highlight>
                          <a:latin typeface="Didact Gothic"/>
                          <a:ea typeface="Didact Gothic"/>
                          <a:cs typeface="Didact Gothic"/>
                          <a:sym typeface="Didact Gothic"/>
                        </a:rPr>
                        <a:t>john@MyShopSolutions</a:t>
                      </a:r>
                      <a:r>
                        <a:rPr lang="es">
                          <a:solidFill>
                            <a:srgbClr val="FF00FF"/>
                          </a:solidFill>
                          <a:highlight>
                            <a:schemeClr val="dk1"/>
                          </a:highlight>
                          <a:latin typeface="Didact Gothic"/>
                          <a:ea typeface="Didact Gothic"/>
                          <a:cs typeface="Didact Gothic"/>
                          <a:sym typeface="Didact Gothic"/>
                        </a:rPr>
                        <a:t> :~</a:t>
                      </a:r>
                      <a:r>
                        <a:rPr lang="es">
                          <a:solidFill>
                            <a:srgbClr val="FFFF00"/>
                          </a:solidFill>
                          <a:highlight>
                            <a:schemeClr val="dk1"/>
                          </a:highlight>
                          <a:latin typeface="Didact Gothic"/>
                          <a:ea typeface="Didact Gothic"/>
                          <a:cs typeface="Didact Gothic"/>
                          <a:sym typeface="Didact Gothic"/>
                        </a:rPr>
                        <a:t>/Documents/Proyectos_Coder/mi_repositorio</a:t>
                      </a:r>
                      <a:r>
                        <a:rPr lang="es">
                          <a:solidFill>
                            <a:srgbClr val="F3F3F3"/>
                          </a:solidFill>
                          <a:highlight>
                            <a:schemeClr val="dk1"/>
                          </a:highlight>
                          <a:latin typeface="Didact Gothic"/>
                          <a:ea typeface="Didact Gothic"/>
                          <a:cs typeface="Didact Gothic"/>
                          <a:sym typeface="Didact Gothic"/>
                        </a:rPr>
                        <a:t>$ git checkout master</a:t>
                      </a:r>
                      <a:endParaRPr>
                        <a:solidFill>
                          <a:srgbClr val="F3F3F3"/>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666666"/>
                          </a:solidFill>
                          <a:highlight>
                            <a:srgbClr val="000000"/>
                          </a:highlight>
                          <a:latin typeface="Didact Gothic"/>
                          <a:ea typeface="Didact Gothic"/>
                          <a:cs typeface="Didact Gothic"/>
                          <a:sym typeface="Didact Gothic"/>
                        </a:rPr>
                        <a:t>/* Paso 2: Verificar que se está en la rama de master */</a:t>
                      </a:r>
                      <a:endParaRPr>
                        <a:solidFill>
                          <a:srgbClr val="666666"/>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00FF00"/>
                          </a:solidFill>
                          <a:highlight>
                            <a:schemeClr val="dk1"/>
                          </a:highlight>
                          <a:latin typeface="Didact Gothic"/>
                          <a:ea typeface="Didact Gothic"/>
                          <a:cs typeface="Didact Gothic"/>
                          <a:sym typeface="Didact Gothic"/>
                        </a:rPr>
                        <a:t>john@MyShopSolutions</a:t>
                      </a:r>
                      <a:r>
                        <a:rPr lang="es">
                          <a:solidFill>
                            <a:srgbClr val="FF00FF"/>
                          </a:solidFill>
                          <a:highlight>
                            <a:schemeClr val="dk1"/>
                          </a:highlight>
                          <a:latin typeface="Didact Gothic"/>
                          <a:ea typeface="Didact Gothic"/>
                          <a:cs typeface="Didact Gothic"/>
                          <a:sym typeface="Didact Gothic"/>
                        </a:rPr>
                        <a:t> :~</a:t>
                      </a:r>
                      <a:r>
                        <a:rPr lang="es">
                          <a:solidFill>
                            <a:srgbClr val="FFFF00"/>
                          </a:solidFill>
                          <a:highlight>
                            <a:schemeClr val="dk1"/>
                          </a:highlight>
                          <a:latin typeface="Didact Gothic"/>
                          <a:ea typeface="Didact Gothic"/>
                          <a:cs typeface="Didact Gothic"/>
                          <a:sym typeface="Didact Gothic"/>
                        </a:rPr>
                        <a:t>/Documents/Proyectos_Coder/mi_repositorio</a:t>
                      </a:r>
                      <a:r>
                        <a:rPr lang="es">
                          <a:solidFill>
                            <a:srgbClr val="F3F3F3"/>
                          </a:solidFill>
                          <a:highlight>
                            <a:schemeClr val="dk1"/>
                          </a:highlight>
                          <a:latin typeface="Didact Gothic"/>
                          <a:ea typeface="Didact Gothic"/>
                          <a:cs typeface="Didact Gothic"/>
                          <a:sym typeface="Didact Gothic"/>
                        </a:rPr>
                        <a:t>$ git branch</a:t>
                      </a:r>
                      <a:endParaRPr>
                        <a:solidFill>
                          <a:srgbClr val="F3F3F3"/>
                        </a:solidFill>
                        <a:highlight>
                          <a:schemeClr val="dk1"/>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a:solidFill>
                            <a:srgbClr val="00FFFF"/>
                          </a:solidFill>
                          <a:highlight>
                            <a:schemeClr val="dk1"/>
                          </a:highlight>
                          <a:latin typeface="Didact Gothic"/>
                          <a:ea typeface="Didact Gothic"/>
                          <a:cs typeface="Didact Gothic"/>
                          <a:sym typeface="Didact Gothic"/>
                        </a:rPr>
                        <a:t>*master</a:t>
                      </a:r>
                      <a:endParaRPr>
                        <a:solidFill>
                          <a:srgbClr val="00FFFF"/>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FFFFFF"/>
                          </a:solidFill>
                          <a:highlight>
                            <a:schemeClr val="dk1"/>
                          </a:highlight>
                          <a:latin typeface="Didact Gothic"/>
                          <a:ea typeface="Didact Gothic"/>
                          <a:cs typeface="Didact Gothic"/>
                          <a:sym typeface="Didact Gothic"/>
                        </a:rPr>
                        <a:t>mi_rama</a:t>
                      </a:r>
                      <a:endParaRPr>
                        <a:solidFill>
                          <a:srgbClr val="FFFFFF"/>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666666"/>
                          </a:solidFill>
                          <a:highlight>
                            <a:srgbClr val="000000"/>
                          </a:highlight>
                          <a:latin typeface="Didact Gothic"/>
                          <a:ea typeface="Didact Gothic"/>
                          <a:cs typeface="Didact Gothic"/>
                          <a:sym typeface="Didact Gothic"/>
                        </a:rPr>
                        <a:t>/* Paso 3: Procedo a borrar la rama que ya no voy a usar */</a:t>
                      </a:r>
                      <a:br>
                        <a:rPr lang="es">
                          <a:solidFill>
                            <a:srgbClr val="00FFFF"/>
                          </a:solidFill>
                          <a:highlight>
                            <a:srgbClr val="000000"/>
                          </a:highlight>
                          <a:latin typeface="Didact Gothic"/>
                          <a:ea typeface="Didact Gothic"/>
                          <a:cs typeface="Didact Gothic"/>
                          <a:sym typeface="Didact Gothic"/>
                        </a:rPr>
                      </a:br>
                      <a:r>
                        <a:rPr lang="es">
                          <a:solidFill>
                            <a:srgbClr val="00FF00"/>
                          </a:solidFill>
                          <a:highlight>
                            <a:schemeClr val="dk1"/>
                          </a:highlight>
                          <a:latin typeface="Didact Gothic"/>
                          <a:ea typeface="Didact Gothic"/>
                          <a:cs typeface="Didact Gothic"/>
                          <a:sym typeface="Didact Gothic"/>
                        </a:rPr>
                        <a:t>john@MyShopSolutions</a:t>
                      </a:r>
                      <a:r>
                        <a:rPr lang="es">
                          <a:solidFill>
                            <a:srgbClr val="FF00FF"/>
                          </a:solidFill>
                          <a:highlight>
                            <a:schemeClr val="dk1"/>
                          </a:highlight>
                          <a:latin typeface="Didact Gothic"/>
                          <a:ea typeface="Didact Gothic"/>
                          <a:cs typeface="Didact Gothic"/>
                          <a:sym typeface="Didact Gothic"/>
                        </a:rPr>
                        <a:t> :~</a:t>
                      </a:r>
                      <a:r>
                        <a:rPr lang="es">
                          <a:solidFill>
                            <a:srgbClr val="FFFF00"/>
                          </a:solidFill>
                          <a:highlight>
                            <a:schemeClr val="dk1"/>
                          </a:highlight>
                          <a:latin typeface="Didact Gothic"/>
                          <a:ea typeface="Didact Gothic"/>
                          <a:cs typeface="Didact Gothic"/>
                          <a:sym typeface="Didact Gothic"/>
                        </a:rPr>
                        <a:t>/Documents/Proyectos_Coder/mi_repositorio</a:t>
                      </a:r>
                      <a:r>
                        <a:rPr lang="es">
                          <a:solidFill>
                            <a:srgbClr val="F3F3F3"/>
                          </a:solidFill>
                          <a:highlight>
                            <a:schemeClr val="dk1"/>
                          </a:highlight>
                          <a:latin typeface="Didact Gothic"/>
                          <a:ea typeface="Didact Gothic"/>
                          <a:cs typeface="Didact Gothic"/>
                          <a:sym typeface="Didact Gothic"/>
                        </a:rPr>
                        <a:t>$</a:t>
                      </a:r>
                      <a:r>
                        <a:rPr lang="es">
                          <a:solidFill>
                            <a:srgbClr val="F3F3F3"/>
                          </a:solidFill>
                          <a:highlight>
                            <a:srgbClr val="000000"/>
                          </a:highlight>
                          <a:latin typeface="Didact Gothic"/>
                          <a:ea typeface="Didact Gothic"/>
                          <a:cs typeface="Didact Gothic"/>
                          <a:sym typeface="Didact Gothic"/>
                        </a:rPr>
                        <a:t> git branch -D mi_rama</a:t>
                      </a:r>
                      <a:endParaRPr>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F3F3F3"/>
                          </a:solidFill>
                          <a:highlight>
                            <a:srgbClr val="000000"/>
                          </a:highlight>
                          <a:latin typeface="Didact Gothic"/>
                          <a:ea typeface="Didact Gothic"/>
                          <a:cs typeface="Didact Gothic"/>
                          <a:sym typeface="Didact Gothic"/>
                        </a:rPr>
                        <a:t>Deleted branch </a:t>
                      </a:r>
                      <a:r>
                        <a:rPr lang="es">
                          <a:solidFill>
                            <a:srgbClr val="F3F3F3"/>
                          </a:solidFill>
                          <a:highlight>
                            <a:schemeClr val="dk1"/>
                          </a:highlight>
                          <a:latin typeface="Didact Gothic"/>
                          <a:ea typeface="Didact Gothic"/>
                          <a:cs typeface="Didact Gothic"/>
                          <a:sym typeface="Didact Gothic"/>
                        </a:rPr>
                        <a:t>mi_rama</a:t>
                      </a:r>
                      <a:r>
                        <a:rPr lang="es">
                          <a:solidFill>
                            <a:srgbClr val="F3F3F3"/>
                          </a:solidFill>
                          <a:highlight>
                            <a:srgbClr val="000000"/>
                          </a:highlight>
                          <a:latin typeface="Didact Gothic"/>
                          <a:ea typeface="Didact Gothic"/>
                          <a:cs typeface="Didact Gothic"/>
                          <a:sym typeface="Didact Gothic"/>
                        </a:rPr>
                        <a:t> (was 6d6c28c)</a:t>
                      </a:r>
                      <a:endParaRPr>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666666"/>
                          </a:solidFill>
                          <a:highlight>
                            <a:schemeClr val="dk1"/>
                          </a:highlight>
                          <a:latin typeface="Didact Gothic"/>
                          <a:ea typeface="Didact Gothic"/>
                          <a:cs typeface="Didact Gothic"/>
                          <a:sym typeface="Didact Gothic"/>
                        </a:rPr>
                        <a:t>/* Paso 4: Verificar que se borró la rama*/</a:t>
                      </a:r>
                      <a:endParaRPr>
                        <a:solidFill>
                          <a:srgbClr val="666666"/>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a:solidFill>
                            <a:srgbClr val="00FF00"/>
                          </a:solidFill>
                          <a:highlight>
                            <a:schemeClr val="dk1"/>
                          </a:highlight>
                          <a:latin typeface="Didact Gothic"/>
                          <a:ea typeface="Didact Gothic"/>
                          <a:cs typeface="Didact Gothic"/>
                          <a:sym typeface="Didact Gothic"/>
                        </a:rPr>
                        <a:t>john@MyShopSolutions</a:t>
                      </a:r>
                      <a:r>
                        <a:rPr lang="es">
                          <a:solidFill>
                            <a:srgbClr val="FF00FF"/>
                          </a:solidFill>
                          <a:highlight>
                            <a:schemeClr val="dk1"/>
                          </a:highlight>
                          <a:latin typeface="Didact Gothic"/>
                          <a:ea typeface="Didact Gothic"/>
                          <a:cs typeface="Didact Gothic"/>
                          <a:sym typeface="Didact Gothic"/>
                        </a:rPr>
                        <a:t> :~</a:t>
                      </a:r>
                      <a:r>
                        <a:rPr lang="es">
                          <a:solidFill>
                            <a:srgbClr val="FFFF00"/>
                          </a:solidFill>
                          <a:highlight>
                            <a:schemeClr val="dk1"/>
                          </a:highlight>
                          <a:latin typeface="Didact Gothic"/>
                          <a:ea typeface="Didact Gothic"/>
                          <a:cs typeface="Didact Gothic"/>
                          <a:sym typeface="Didact Gothic"/>
                        </a:rPr>
                        <a:t>/Documents/Proyectos_Coder/mi_repositorio</a:t>
                      </a:r>
                      <a:r>
                        <a:rPr lang="es">
                          <a:solidFill>
                            <a:srgbClr val="F3F3F3"/>
                          </a:solidFill>
                          <a:highlight>
                            <a:schemeClr val="dk1"/>
                          </a:highlight>
                          <a:latin typeface="Didact Gothic"/>
                          <a:ea typeface="Didact Gothic"/>
                          <a:cs typeface="Didact Gothic"/>
                          <a:sym typeface="Didact Gothic"/>
                        </a:rPr>
                        <a:t>$ git branch</a:t>
                      </a:r>
                      <a:endParaRPr>
                        <a:solidFill>
                          <a:srgbClr val="F3F3F3"/>
                        </a:solidFill>
                        <a:highlight>
                          <a:schemeClr val="dk1"/>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a:solidFill>
                            <a:srgbClr val="00FFFF"/>
                          </a:solidFill>
                          <a:highlight>
                            <a:schemeClr val="dk1"/>
                          </a:highlight>
                          <a:latin typeface="Didact Gothic"/>
                          <a:ea typeface="Didact Gothic"/>
                          <a:cs typeface="Didact Gothic"/>
                          <a:sym typeface="Didact Gothic"/>
                        </a:rPr>
                        <a:t>*master</a:t>
                      </a:r>
                      <a:endParaRPr>
                        <a:solidFill>
                          <a:srgbClr val="666666"/>
                        </a:solidFill>
                        <a:highlight>
                          <a:schemeClr val="dk1"/>
                        </a:highlight>
                        <a:latin typeface="Didact Gothic"/>
                        <a:ea typeface="Didact Gothic"/>
                        <a:cs typeface="Didact Gothic"/>
                        <a:sym typeface="Didact Gothic"/>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Git checkouts: listar commits</a:t>
            </a:r>
            <a:endParaRPr sz="4000" b="1">
              <a:solidFill>
                <a:schemeClr val="dk1"/>
              </a:solidFill>
              <a:latin typeface="DM Sans"/>
              <a:ea typeface="DM Sans"/>
              <a:cs typeface="DM Sans"/>
              <a:sym typeface="DM Sans"/>
            </a:endParaRPr>
          </a:p>
        </p:txBody>
      </p:sp>
      <p:sp>
        <p:nvSpPr>
          <p:cNvPr id="305" name="Google Shape;305;p40"/>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Así como nos movemos entre ramas, nos podemos mover entre commits. Recuerden que al hacer cambios, adherirlos y comitearlos, se crea un historial de dichos cambios, los logs.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306" name="Google Shape;306;p40"/>
          <p:cNvSpPr txBox="1"/>
          <p:nvPr/>
        </p:nvSpPr>
        <p:spPr>
          <a:xfrm>
            <a:off x="4527575" y="1908175"/>
            <a:ext cx="3834600" cy="122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La posibilidad de volver a un commit en específico es una ventaja de los controladores de versiones, que permiten volver a un estado anterior si se presenta un problema, error o cambio inesperado.</a:t>
            </a:r>
            <a:endParaRPr sz="1350">
              <a:latin typeface="DM Sans"/>
              <a:ea typeface="DM Sans"/>
              <a:cs typeface="DM Sans"/>
              <a:sym typeface="DM Sans"/>
            </a:endParaRPr>
          </a:p>
        </p:txBody>
      </p:sp>
      <p:pic>
        <p:nvPicPr>
          <p:cNvPr id="307" name="Google Shape;307;p40"/>
          <p:cNvPicPr preferRelativeResize="0"/>
          <p:nvPr/>
        </p:nvPicPr>
        <p:blipFill>
          <a:blip r:embed="rId3">
            <a:alphaModFix/>
          </a:blip>
          <a:stretch>
            <a:fillRect/>
          </a:stretch>
        </p:blipFill>
        <p:spPr>
          <a:xfrm>
            <a:off x="3853078" y="3519125"/>
            <a:ext cx="792399" cy="7924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Git checkouts listar commits</a:t>
            </a:r>
            <a:endParaRPr sz="4000" b="1">
              <a:solidFill>
                <a:schemeClr val="dk1"/>
              </a:solidFill>
              <a:latin typeface="DM Sans"/>
              <a:ea typeface="DM Sans"/>
              <a:cs typeface="DM Sans"/>
              <a:sym typeface="DM Sans"/>
            </a:endParaRPr>
          </a:p>
        </p:txBody>
      </p:sp>
      <p:sp>
        <p:nvSpPr>
          <p:cNvPr id="313" name="Google Shape;313;p41"/>
          <p:cNvSpPr txBox="1"/>
          <p:nvPr/>
        </p:nvSpPr>
        <p:spPr>
          <a:xfrm>
            <a:off x="473350" y="1908175"/>
            <a:ext cx="58275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highlight>
                  <a:schemeClr val="lt1"/>
                </a:highlight>
                <a:latin typeface="DM Sans"/>
                <a:ea typeface="DM Sans"/>
                <a:cs typeface="DM Sans"/>
                <a:sym typeface="DM Sans"/>
              </a:rPr>
              <a:t>Comenzamos listando. </a:t>
            </a:r>
            <a:endParaRPr sz="1350">
              <a:highlight>
                <a:schemeClr val="lt1"/>
              </a:highlight>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graphicFrame>
        <p:nvGraphicFramePr>
          <p:cNvPr id="314" name="Google Shape;314;p41"/>
          <p:cNvGraphicFramePr/>
          <p:nvPr/>
        </p:nvGraphicFramePr>
        <p:xfrm>
          <a:off x="655625" y="2431100"/>
          <a:ext cx="7649050" cy="1955800"/>
        </p:xfrm>
        <a:graphic>
          <a:graphicData uri="http://schemas.openxmlformats.org/drawingml/2006/table">
            <a:tbl>
              <a:tblPr>
                <a:noFill/>
                <a:tableStyleId>{DA793591-9A93-4C56-8101-166282DCC721}</a:tableStyleId>
              </a:tblPr>
              <a:tblGrid>
                <a:gridCol w="76490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s" sz="1500">
                          <a:solidFill>
                            <a:srgbClr val="999999"/>
                          </a:solidFill>
                          <a:highlight>
                            <a:srgbClr val="000000"/>
                          </a:highlight>
                          <a:latin typeface="Didact Gothic"/>
                          <a:ea typeface="Didact Gothic"/>
                          <a:cs typeface="Didact Gothic"/>
                          <a:sym typeface="Didact Gothic"/>
                        </a:rPr>
                        <a:t>/* Para ver los commits realizados, los listamos con el comando git log --oneline para verlos en una sola línea*/</a:t>
                      </a:r>
                      <a:endParaRPr sz="1500">
                        <a:solidFill>
                          <a:srgbClr val="999999"/>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sz="1500">
                          <a:solidFill>
                            <a:srgbClr val="00FF00"/>
                          </a:solidFill>
                          <a:highlight>
                            <a:schemeClr val="dk1"/>
                          </a:highlight>
                          <a:latin typeface="Didact Gothic"/>
                          <a:ea typeface="Didact Gothic"/>
                          <a:cs typeface="Didact Gothic"/>
                          <a:sym typeface="Didact Gothic"/>
                        </a:rPr>
                        <a:t>john@MyShopSolutions</a:t>
                      </a:r>
                      <a:r>
                        <a:rPr lang="es" sz="1500">
                          <a:solidFill>
                            <a:srgbClr val="FF00FF"/>
                          </a:solidFill>
                          <a:highlight>
                            <a:schemeClr val="dk1"/>
                          </a:highlight>
                          <a:latin typeface="Didact Gothic"/>
                          <a:ea typeface="Didact Gothic"/>
                          <a:cs typeface="Didact Gothic"/>
                          <a:sym typeface="Didact Gothic"/>
                        </a:rPr>
                        <a:t> :~</a:t>
                      </a:r>
                      <a:r>
                        <a:rPr lang="es" sz="1500">
                          <a:solidFill>
                            <a:srgbClr val="FFFF00"/>
                          </a:solidFill>
                          <a:highlight>
                            <a:schemeClr val="dk1"/>
                          </a:highlight>
                          <a:latin typeface="Didact Gothic"/>
                          <a:ea typeface="Didact Gothic"/>
                          <a:cs typeface="Didact Gothic"/>
                          <a:sym typeface="Didact Gothic"/>
                        </a:rPr>
                        <a:t>/Documents/Proyectos_Coder/mi_repositorio</a:t>
                      </a:r>
                      <a:r>
                        <a:rPr lang="es" sz="1500">
                          <a:solidFill>
                            <a:srgbClr val="F3F3F3"/>
                          </a:solidFill>
                          <a:highlight>
                            <a:srgbClr val="000000"/>
                          </a:highlight>
                          <a:latin typeface="Didact Gothic"/>
                          <a:ea typeface="Didact Gothic"/>
                          <a:cs typeface="Didact Gothic"/>
                          <a:sym typeface="Didact Gothic"/>
                        </a:rPr>
                        <a:t>$ git log --oneline</a:t>
                      </a:r>
                      <a:endParaRPr sz="15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sz="1500">
                          <a:solidFill>
                            <a:srgbClr val="999999"/>
                          </a:solidFill>
                          <a:highlight>
                            <a:schemeClr val="dk1"/>
                          </a:highlight>
                          <a:latin typeface="Didact Gothic"/>
                          <a:ea typeface="Didact Gothic"/>
                          <a:cs typeface="Didact Gothic"/>
                          <a:sym typeface="Didact Gothic"/>
                        </a:rPr>
                        <a:t>/* Se listan todos los cambios que se han realizado sobre el index.html */</a:t>
                      </a:r>
                      <a:endParaRPr sz="15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sz="1500">
                          <a:solidFill>
                            <a:srgbClr val="FFFF00"/>
                          </a:solidFill>
                          <a:highlight>
                            <a:srgbClr val="000000"/>
                          </a:highlight>
                          <a:latin typeface="Didact Gothic"/>
                          <a:ea typeface="Didact Gothic"/>
                          <a:cs typeface="Didact Gothic"/>
                          <a:sym typeface="Didact Gothic"/>
                        </a:rPr>
                        <a:t>fc59b88 (</a:t>
                      </a:r>
                      <a:r>
                        <a:rPr lang="es" sz="1500">
                          <a:solidFill>
                            <a:srgbClr val="00FF00"/>
                          </a:solidFill>
                          <a:highlight>
                            <a:srgbClr val="000000"/>
                          </a:highlight>
                          <a:latin typeface="Didact Gothic"/>
                          <a:ea typeface="Didact Gothic"/>
                          <a:cs typeface="Didact Gothic"/>
                          <a:sym typeface="Didact Gothic"/>
                        </a:rPr>
                        <a:t>HEAD</a:t>
                      </a:r>
                      <a:r>
                        <a:rPr lang="es" sz="1500">
                          <a:solidFill>
                            <a:srgbClr val="FFFF00"/>
                          </a:solidFill>
                          <a:highlight>
                            <a:srgbClr val="000000"/>
                          </a:highlight>
                          <a:latin typeface="Didact Gothic"/>
                          <a:ea typeface="Didact Gothic"/>
                          <a:cs typeface="Didact Gothic"/>
                          <a:sym typeface="Didact Gothic"/>
                        </a:rPr>
                        <a:t> -&gt; </a:t>
                      </a:r>
                      <a:r>
                        <a:rPr lang="es" sz="1500">
                          <a:solidFill>
                            <a:srgbClr val="00FFFF"/>
                          </a:solidFill>
                          <a:highlight>
                            <a:srgbClr val="000000"/>
                          </a:highlight>
                          <a:latin typeface="Didact Gothic"/>
                          <a:ea typeface="Didact Gothic"/>
                          <a:cs typeface="Didact Gothic"/>
                          <a:sym typeface="Didact Gothic"/>
                        </a:rPr>
                        <a:t>nueva_rama</a:t>
                      </a:r>
                      <a:r>
                        <a:rPr lang="es" sz="1500">
                          <a:solidFill>
                            <a:srgbClr val="FFFF00"/>
                          </a:solidFill>
                          <a:highlight>
                            <a:srgbClr val="000000"/>
                          </a:highlight>
                          <a:latin typeface="Didact Gothic"/>
                          <a:ea typeface="Didact Gothic"/>
                          <a:cs typeface="Didact Gothic"/>
                          <a:sym typeface="Didact Gothic"/>
                        </a:rPr>
                        <a:t>) </a:t>
                      </a:r>
                      <a:r>
                        <a:rPr lang="es" sz="1500">
                          <a:solidFill>
                            <a:srgbClr val="FFFFFF"/>
                          </a:solidFill>
                          <a:highlight>
                            <a:srgbClr val="000000"/>
                          </a:highlight>
                          <a:latin typeface="Didact Gothic"/>
                          <a:ea typeface="Didact Gothic"/>
                          <a:cs typeface="Didact Gothic"/>
                          <a:sym typeface="Didact Gothic"/>
                        </a:rPr>
                        <a:t>Ahora agregamos un título</a:t>
                      </a:r>
                      <a:endParaRPr sz="1500">
                        <a:solidFill>
                          <a:srgbClr val="FFFFFF"/>
                        </a:solidFill>
                        <a:highlight>
                          <a:srgbClr val="000000"/>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sz="1500">
                          <a:solidFill>
                            <a:srgbClr val="FFFF00"/>
                          </a:solidFill>
                          <a:highlight>
                            <a:srgbClr val="000000"/>
                          </a:highlight>
                          <a:latin typeface="Didact Gothic"/>
                          <a:ea typeface="Didact Gothic"/>
                          <a:cs typeface="Didact Gothic"/>
                          <a:sym typeface="Didact Gothic"/>
                        </a:rPr>
                        <a:t>6bcff19 </a:t>
                      </a:r>
                      <a:r>
                        <a:rPr lang="es" sz="1500">
                          <a:solidFill>
                            <a:srgbClr val="FFFFFF"/>
                          </a:solidFill>
                          <a:latin typeface="Didact Gothic"/>
                          <a:ea typeface="Didact Gothic"/>
                          <a:cs typeface="Didact Gothic"/>
                          <a:sym typeface="Didact Gothic"/>
                        </a:rPr>
                        <a:t>Agregar un texto al index.html</a:t>
                      </a:r>
                      <a:endParaRPr sz="1500">
                        <a:solidFill>
                          <a:srgbClr val="FFFFFF"/>
                        </a:solidFill>
                        <a:latin typeface="Didact Gothic"/>
                        <a:ea typeface="Didact Gothic"/>
                        <a:cs typeface="Didact Gothic"/>
                        <a:sym typeface="Didact Gothic"/>
                      </a:endParaRPr>
                    </a:p>
                    <a:p>
                      <a:pPr marL="0" lvl="0" indent="0" algn="l" rtl="0">
                        <a:spcBef>
                          <a:spcPts val="0"/>
                        </a:spcBef>
                        <a:spcAft>
                          <a:spcPts val="0"/>
                        </a:spcAft>
                        <a:buNone/>
                      </a:pPr>
                      <a:r>
                        <a:rPr lang="es" sz="1500">
                          <a:solidFill>
                            <a:srgbClr val="FFFF00"/>
                          </a:solidFill>
                          <a:highlight>
                            <a:srgbClr val="000000"/>
                          </a:highlight>
                          <a:latin typeface="Didact Gothic"/>
                          <a:ea typeface="Didact Gothic"/>
                          <a:cs typeface="Didact Gothic"/>
                          <a:sym typeface="Didact Gothic"/>
                        </a:rPr>
                        <a:t>41e6121 </a:t>
                      </a:r>
                      <a:r>
                        <a:rPr lang="es" sz="1500">
                          <a:solidFill>
                            <a:srgbClr val="00FFFF"/>
                          </a:solidFill>
                          <a:highlight>
                            <a:srgbClr val="000000"/>
                          </a:highlight>
                          <a:latin typeface="Didact Gothic"/>
                          <a:ea typeface="Didact Gothic"/>
                          <a:cs typeface="Didact Gothic"/>
                          <a:sym typeface="Didact Gothic"/>
                        </a:rPr>
                        <a:t>(master) </a:t>
                      </a:r>
                      <a:r>
                        <a:rPr lang="es" sz="1500">
                          <a:solidFill>
                            <a:srgbClr val="FFFFFF"/>
                          </a:solidFill>
                          <a:highlight>
                            <a:srgbClr val="000000"/>
                          </a:highlight>
                          <a:latin typeface="Didact Gothic"/>
                          <a:ea typeface="Didact Gothic"/>
                          <a:cs typeface="Didact Gothic"/>
                          <a:sym typeface="Didact Gothic"/>
                        </a:rPr>
                        <a:t>Primer archivo del repositorio</a:t>
                      </a:r>
                      <a:endParaRPr sz="1500">
                        <a:solidFill>
                          <a:srgbClr val="FFFFFF"/>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sz="1500">
                          <a:solidFill>
                            <a:srgbClr val="00FF00"/>
                          </a:solidFill>
                          <a:highlight>
                            <a:schemeClr val="dk1"/>
                          </a:highlight>
                          <a:latin typeface="Didact Gothic"/>
                          <a:ea typeface="Didact Gothic"/>
                          <a:cs typeface="Didact Gothic"/>
                          <a:sym typeface="Didact Gothic"/>
                        </a:rPr>
                        <a:t>john@MyShopSolutions</a:t>
                      </a:r>
                      <a:r>
                        <a:rPr lang="es" sz="1500">
                          <a:solidFill>
                            <a:srgbClr val="FF00FF"/>
                          </a:solidFill>
                          <a:highlight>
                            <a:schemeClr val="dk1"/>
                          </a:highlight>
                          <a:latin typeface="Didact Gothic"/>
                          <a:ea typeface="Didact Gothic"/>
                          <a:cs typeface="Didact Gothic"/>
                          <a:sym typeface="Didact Gothic"/>
                        </a:rPr>
                        <a:t> :~</a:t>
                      </a:r>
                      <a:r>
                        <a:rPr lang="es" sz="1500">
                          <a:solidFill>
                            <a:srgbClr val="FFFF00"/>
                          </a:solidFill>
                          <a:highlight>
                            <a:schemeClr val="dk1"/>
                          </a:highlight>
                          <a:latin typeface="Didact Gothic"/>
                          <a:ea typeface="Didact Gothic"/>
                          <a:cs typeface="Didact Gothic"/>
                          <a:sym typeface="Didact Gothic"/>
                        </a:rPr>
                        <a:t>/Documents/Proyectos_Coder/mi_repositorio</a:t>
                      </a:r>
                      <a:r>
                        <a:rPr lang="es" sz="1500">
                          <a:solidFill>
                            <a:srgbClr val="F3F3F3"/>
                          </a:solidFill>
                          <a:highlight>
                            <a:schemeClr val="dk1"/>
                          </a:highlight>
                          <a:latin typeface="Didact Gothic"/>
                          <a:ea typeface="Didact Gothic"/>
                          <a:cs typeface="Didact Gothic"/>
                          <a:sym typeface="Didact Gothic"/>
                        </a:rPr>
                        <a:t>$ </a:t>
                      </a:r>
                      <a:endParaRPr sz="1500">
                        <a:solidFill>
                          <a:srgbClr val="999999"/>
                        </a:solidFill>
                        <a:highlight>
                          <a:srgbClr val="000000"/>
                        </a:highlight>
                        <a:latin typeface="Didact Gothic"/>
                        <a:ea typeface="Didact Gothic"/>
                        <a:cs typeface="Didact Gothic"/>
                        <a:sym typeface="Didact Gothic"/>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p:nvPr/>
        </p:nvSpPr>
        <p:spPr>
          <a:xfrm>
            <a:off x="132150" y="601150"/>
            <a:ext cx="8504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Git checkout: mover a un commit</a:t>
            </a:r>
            <a:endParaRPr sz="4000" b="1">
              <a:solidFill>
                <a:schemeClr val="dk1"/>
              </a:solidFill>
              <a:latin typeface="DM Sans"/>
              <a:ea typeface="DM Sans"/>
              <a:cs typeface="DM Sans"/>
              <a:sym typeface="DM Sans"/>
            </a:endParaRPr>
          </a:p>
        </p:txBody>
      </p:sp>
      <p:graphicFrame>
        <p:nvGraphicFramePr>
          <p:cNvPr id="320" name="Google Shape;320;p42"/>
          <p:cNvGraphicFramePr/>
          <p:nvPr/>
        </p:nvGraphicFramePr>
        <p:xfrm>
          <a:off x="713200" y="1822075"/>
          <a:ext cx="7342000" cy="2895075"/>
        </p:xfrm>
        <a:graphic>
          <a:graphicData uri="http://schemas.openxmlformats.org/drawingml/2006/table">
            <a:tbl>
              <a:tblPr>
                <a:noFill/>
                <a:tableStyleId>{DA793591-9A93-4C56-8101-166282DCC721}</a:tableStyleId>
              </a:tblPr>
              <a:tblGrid>
                <a:gridCol w="7342000">
                  <a:extLst>
                    <a:ext uri="{9D8B030D-6E8A-4147-A177-3AD203B41FA5}">
                      <a16:colId xmlns:a16="http://schemas.microsoft.com/office/drawing/2014/main" val="20000"/>
                    </a:ext>
                  </a:extLst>
                </a:gridCol>
              </a:tblGrid>
              <a:tr h="2895075">
                <a:tc>
                  <a:txBody>
                    <a:bodyPr/>
                    <a:lstStyle/>
                    <a:p>
                      <a:pPr marL="0" lvl="0" indent="0" algn="l" rtl="0">
                        <a:spcBef>
                          <a:spcPts val="0"/>
                        </a:spcBef>
                        <a:spcAft>
                          <a:spcPts val="0"/>
                        </a:spcAft>
                        <a:buNone/>
                      </a:pPr>
                      <a:r>
                        <a:rPr lang="es" sz="1200">
                          <a:solidFill>
                            <a:srgbClr val="999999"/>
                          </a:solidFill>
                          <a:highlight>
                            <a:schemeClr val="dk1"/>
                          </a:highlight>
                          <a:latin typeface="Didact Gothic"/>
                          <a:ea typeface="Didact Gothic"/>
                          <a:cs typeface="Didact Gothic"/>
                          <a:sym typeface="Didact Gothic"/>
                        </a:rPr>
                        <a:t>/* Supongamos que me equivoqué en agregar el título, quiero volver al punto anterior del texto, busco el número de commit y muevo hacia ese punto */</a:t>
                      </a:r>
                      <a:endParaRPr sz="1200">
                        <a:solidFill>
                          <a:srgbClr val="999999"/>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sz="1200">
                          <a:solidFill>
                            <a:srgbClr val="00FF00"/>
                          </a:solidFill>
                          <a:highlight>
                            <a:schemeClr val="dk1"/>
                          </a:highlight>
                          <a:latin typeface="Didact Gothic"/>
                          <a:ea typeface="Didact Gothic"/>
                          <a:cs typeface="Didact Gothic"/>
                          <a:sym typeface="Didact Gothic"/>
                        </a:rPr>
                        <a:t>john@MyShopSolutions</a:t>
                      </a:r>
                      <a:r>
                        <a:rPr lang="es" sz="1200">
                          <a:solidFill>
                            <a:srgbClr val="FF00FF"/>
                          </a:solidFill>
                          <a:highlight>
                            <a:schemeClr val="dk1"/>
                          </a:highlight>
                          <a:latin typeface="Didact Gothic"/>
                          <a:ea typeface="Didact Gothic"/>
                          <a:cs typeface="Didact Gothic"/>
                          <a:sym typeface="Didact Gothic"/>
                        </a:rPr>
                        <a:t> :~</a:t>
                      </a:r>
                      <a:r>
                        <a:rPr lang="es" sz="1200">
                          <a:solidFill>
                            <a:srgbClr val="FFFF00"/>
                          </a:solidFill>
                          <a:highlight>
                            <a:schemeClr val="dk1"/>
                          </a:highlight>
                          <a:latin typeface="Didact Gothic"/>
                          <a:ea typeface="Didact Gothic"/>
                          <a:cs typeface="Didact Gothic"/>
                          <a:sym typeface="Didact Gothic"/>
                        </a:rPr>
                        <a:t>/Documents/Proyectos_Coder/mi_repositorio</a:t>
                      </a:r>
                      <a:r>
                        <a:rPr lang="es" sz="1200">
                          <a:solidFill>
                            <a:srgbClr val="F3F3F3"/>
                          </a:solidFill>
                          <a:highlight>
                            <a:srgbClr val="000000"/>
                          </a:highlight>
                          <a:latin typeface="Didact Gothic"/>
                          <a:ea typeface="Didact Gothic"/>
                          <a:cs typeface="Didact Gothic"/>
                          <a:sym typeface="Didact Gothic"/>
                        </a:rPr>
                        <a:t>$ git checkout </a:t>
                      </a:r>
                      <a:r>
                        <a:rPr lang="es" sz="1200">
                          <a:solidFill>
                            <a:srgbClr val="FFFFFF"/>
                          </a:solidFill>
                          <a:highlight>
                            <a:schemeClr val="dk1"/>
                          </a:highlight>
                          <a:latin typeface="Didact Gothic"/>
                          <a:ea typeface="Didact Gothic"/>
                          <a:cs typeface="Didact Gothic"/>
                          <a:sym typeface="Didact Gothic"/>
                        </a:rPr>
                        <a:t>6bcff19</a:t>
                      </a:r>
                      <a:endParaRPr sz="1200">
                        <a:solidFill>
                          <a:srgbClr val="FFFFFF"/>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sz="1200">
                          <a:solidFill>
                            <a:srgbClr val="F3F3F3"/>
                          </a:solidFill>
                          <a:highlight>
                            <a:srgbClr val="000000"/>
                          </a:highlight>
                          <a:latin typeface="Didact Gothic"/>
                          <a:ea typeface="Didact Gothic"/>
                          <a:cs typeface="Didact Gothic"/>
                          <a:sym typeface="Didact Gothic"/>
                        </a:rPr>
                        <a:t>Note: checking out </a:t>
                      </a:r>
                      <a:r>
                        <a:rPr lang="es" sz="1200">
                          <a:solidFill>
                            <a:srgbClr val="FFFFFF"/>
                          </a:solidFill>
                          <a:highlight>
                            <a:schemeClr val="dk1"/>
                          </a:highlight>
                          <a:latin typeface="Didact Gothic"/>
                          <a:ea typeface="Didact Gothic"/>
                          <a:cs typeface="Didact Gothic"/>
                          <a:sym typeface="Didact Gothic"/>
                        </a:rPr>
                        <a:t>6bcff19</a:t>
                      </a:r>
                      <a:r>
                        <a:rPr lang="es" sz="1200">
                          <a:solidFill>
                            <a:srgbClr val="F3F3F3"/>
                          </a:solidFill>
                          <a:highlight>
                            <a:srgbClr val="000000"/>
                          </a:highlight>
                          <a:latin typeface="Didact Gothic"/>
                          <a:ea typeface="Didact Gothic"/>
                          <a:cs typeface="Didact Gothic"/>
                          <a:sym typeface="Didact Gothic"/>
                        </a:rPr>
                        <a:t>.</a:t>
                      </a:r>
                      <a:endParaRPr sz="12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endParaRPr sz="12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sz="1200">
                          <a:solidFill>
                            <a:srgbClr val="F3F3F3"/>
                          </a:solidFill>
                          <a:highlight>
                            <a:srgbClr val="000000"/>
                          </a:highlight>
                          <a:latin typeface="Didact Gothic"/>
                          <a:ea typeface="Didact Gothic"/>
                          <a:cs typeface="Didact Gothic"/>
                          <a:sym typeface="Didact Gothic"/>
                        </a:rPr>
                        <a:t>You are in 'detached HEAD' state. You can look around, make experimental</a:t>
                      </a:r>
                      <a:endParaRPr sz="12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sz="1200">
                          <a:solidFill>
                            <a:srgbClr val="F3F3F3"/>
                          </a:solidFill>
                          <a:highlight>
                            <a:srgbClr val="000000"/>
                          </a:highlight>
                          <a:latin typeface="Didact Gothic"/>
                          <a:ea typeface="Didact Gothic"/>
                          <a:cs typeface="Didact Gothic"/>
                          <a:sym typeface="Didact Gothic"/>
                        </a:rPr>
                        <a:t>changes and commit them, and you can discard any commits you make in this</a:t>
                      </a:r>
                      <a:endParaRPr sz="12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sz="1200">
                          <a:solidFill>
                            <a:srgbClr val="F3F3F3"/>
                          </a:solidFill>
                          <a:highlight>
                            <a:srgbClr val="000000"/>
                          </a:highlight>
                          <a:latin typeface="Didact Gothic"/>
                          <a:ea typeface="Didact Gothic"/>
                          <a:cs typeface="Didact Gothic"/>
                          <a:sym typeface="Didact Gothic"/>
                        </a:rPr>
                        <a:t>state without impacting any branches by performing another checkout.</a:t>
                      </a:r>
                      <a:endParaRPr sz="12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endParaRPr sz="12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sz="1200">
                          <a:solidFill>
                            <a:srgbClr val="F3F3F3"/>
                          </a:solidFill>
                          <a:highlight>
                            <a:srgbClr val="000000"/>
                          </a:highlight>
                          <a:latin typeface="Didact Gothic"/>
                          <a:ea typeface="Didact Gothic"/>
                          <a:cs typeface="Didact Gothic"/>
                          <a:sym typeface="Didact Gothic"/>
                        </a:rPr>
                        <a:t>If you want to create a new branch to retain commits you create, you may</a:t>
                      </a:r>
                      <a:endParaRPr sz="12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sz="1200">
                          <a:solidFill>
                            <a:srgbClr val="F3F3F3"/>
                          </a:solidFill>
                          <a:highlight>
                            <a:srgbClr val="000000"/>
                          </a:highlight>
                          <a:latin typeface="Didact Gothic"/>
                          <a:ea typeface="Didact Gothic"/>
                          <a:cs typeface="Didact Gothic"/>
                          <a:sym typeface="Didact Gothic"/>
                        </a:rPr>
                        <a:t>do so (now or later) by using -b with the checkout command again. Example:</a:t>
                      </a:r>
                      <a:endParaRPr sz="12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endParaRPr sz="12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sz="1200">
                          <a:solidFill>
                            <a:srgbClr val="F3F3F3"/>
                          </a:solidFill>
                          <a:highlight>
                            <a:srgbClr val="000000"/>
                          </a:highlight>
                          <a:latin typeface="Didact Gothic"/>
                          <a:ea typeface="Didact Gothic"/>
                          <a:cs typeface="Didact Gothic"/>
                          <a:sym typeface="Didact Gothic"/>
                        </a:rPr>
                        <a:t>  git checkout -b &lt;new-branch-name&gt;</a:t>
                      </a:r>
                      <a:endParaRPr sz="12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endParaRPr sz="12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sz="1200">
                          <a:solidFill>
                            <a:srgbClr val="F3F3F3"/>
                          </a:solidFill>
                          <a:highlight>
                            <a:srgbClr val="000000"/>
                          </a:highlight>
                          <a:latin typeface="Didact Gothic"/>
                          <a:ea typeface="Didact Gothic"/>
                          <a:cs typeface="Didact Gothic"/>
                          <a:sym typeface="Didact Gothic"/>
                        </a:rPr>
                        <a:t>HEAD is now at </a:t>
                      </a:r>
                      <a:r>
                        <a:rPr lang="es" sz="1200">
                          <a:solidFill>
                            <a:srgbClr val="FFFFFF"/>
                          </a:solidFill>
                          <a:highlight>
                            <a:schemeClr val="dk1"/>
                          </a:highlight>
                          <a:latin typeface="Didact Gothic"/>
                          <a:ea typeface="Didact Gothic"/>
                          <a:cs typeface="Didact Gothic"/>
                          <a:sym typeface="Didact Gothic"/>
                        </a:rPr>
                        <a:t>6bcff19</a:t>
                      </a:r>
                      <a:r>
                        <a:rPr lang="es" sz="1200">
                          <a:solidFill>
                            <a:srgbClr val="F3F3F3"/>
                          </a:solidFill>
                          <a:highlight>
                            <a:srgbClr val="000000"/>
                          </a:highlight>
                          <a:latin typeface="Didact Gothic"/>
                          <a:ea typeface="Didact Gothic"/>
                          <a:cs typeface="Didact Gothic"/>
                          <a:sym typeface="Didact Gothic"/>
                        </a:rPr>
                        <a:t>... Agregar un texto al index.html</a:t>
                      </a:r>
                      <a:endParaRPr sz="1200">
                        <a:solidFill>
                          <a:srgbClr val="F3F3F3"/>
                        </a:solidFill>
                        <a:highlight>
                          <a:srgbClr val="000000"/>
                        </a:highlight>
                        <a:latin typeface="Didact Gothic"/>
                        <a:ea typeface="Didact Gothic"/>
                        <a:cs typeface="Didact Gothic"/>
                        <a:sym typeface="Didact Gothic"/>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p:nvPr/>
        </p:nvSpPr>
        <p:spPr>
          <a:xfrm>
            <a:off x="132150" y="601150"/>
            <a:ext cx="8504100" cy="1293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Git checkout: movernos a un commit</a:t>
            </a:r>
            <a:endParaRPr sz="4000" b="1">
              <a:solidFill>
                <a:schemeClr val="dk1"/>
              </a:solidFill>
              <a:latin typeface="DM Sans"/>
              <a:ea typeface="DM Sans"/>
              <a:cs typeface="DM Sans"/>
              <a:sym typeface="DM Sans"/>
            </a:endParaRPr>
          </a:p>
        </p:txBody>
      </p:sp>
      <p:graphicFrame>
        <p:nvGraphicFramePr>
          <p:cNvPr id="326" name="Google Shape;326;p43"/>
          <p:cNvGraphicFramePr/>
          <p:nvPr/>
        </p:nvGraphicFramePr>
        <p:xfrm>
          <a:off x="382275" y="2097150"/>
          <a:ext cx="8379450" cy="2233950"/>
        </p:xfrm>
        <a:graphic>
          <a:graphicData uri="http://schemas.openxmlformats.org/drawingml/2006/table">
            <a:tbl>
              <a:tblPr>
                <a:noFill/>
                <a:tableStyleId>{DA793591-9A93-4C56-8101-166282DCC721}</a:tableStyleId>
              </a:tblPr>
              <a:tblGrid>
                <a:gridCol w="8379450">
                  <a:extLst>
                    <a:ext uri="{9D8B030D-6E8A-4147-A177-3AD203B41FA5}">
                      <a16:colId xmlns:a16="http://schemas.microsoft.com/office/drawing/2014/main" val="20000"/>
                    </a:ext>
                  </a:extLst>
                </a:gridCol>
              </a:tblGrid>
              <a:tr h="2233950">
                <a:tc>
                  <a:txBody>
                    <a:bodyPr/>
                    <a:lstStyle/>
                    <a:p>
                      <a:pPr marL="0" lvl="0" indent="0" algn="l" rtl="0">
                        <a:spcBef>
                          <a:spcPts val="0"/>
                        </a:spcBef>
                        <a:spcAft>
                          <a:spcPts val="0"/>
                        </a:spcAft>
                        <a:buNone/>
                      </a:pPr>
                      <a:r>
                        <a:rPr lang="es" sz="1800">
                          <a:solidFill>
                            <a:srgbClr val="999999"/>
                          </a:solidFill>
                          <a:highlight>
                            <a:schemeClr val="dk1"/>
                          </a:highlight>
                          <a:latin typeface="Didact Gothic"/>
                          <a:ea typeface="Didact Gothic"/>
                          <a:cs typeface="Didact Gothic"/>
                          <a:sym typeface="Didact Gothic"/>
                        </a:rPr>
                        <a:t>/* Si verifico donde estoy parado co git branch se puede observar que se está en el commit y el index.html ha cambiado*/</a:t>
                      </a:r>
                      <a:endParaRPr sz="1800">
                        <a:solidFill>
                          <a:srgbClr val="999999"/>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sz="1800">
                          <a:solidFill>
                            <a:srgbClr val="00FF00"/>
                          </a:solidFill>
                          <a:highlight>
                            <a:schemeClr val="dk1"/>
                          </a:highlight>
                          <a:latin typeface="Didact Gothic"/>
                          <a:ea typeface="Didact Gothic"/>
                          <a:cs typeface="Didact Gothic"/>
                          <a:sym typeface="Didact Gothic"/>
                        </a:rPr>
                        <a:t>john@MyShopSolutions</a:t>
                      </a:r>
                      <a:r>
                        <a:rPr lang="es" sz="1800">
                          <a:solidFill>
                            <a:srgbClr val="FF00FF"/>
                          </a:solidFill>
                          <a:highlight>
                            <a:schemeClr val="dk1"/>
                          </a:highlight>
                          <a:latin typeface="Didact Gothic"/>
                          <a:ea typeface="Didact Gothic"/>
                          <a:cs typeface="Didact Gothic"/>
                          <a:sym typeface="Didact Gothic"/>
                        </a:rPr>
                        <a:t> :~</a:t>
                      </a:r>
                      <a:r>
                        <a:rPr lang="es" sz="1800">
                          <a:solidFill>
                            <a:srgbClr val="FFFF00"/>
                          </a:solidFill>
                          <a:highlight>
                            <a:schemeClr val="dk1"/>
                          </a:highlight>
                          <a:latin typeface="Didact Gothic"/>
                          <a:ea typeface="Didact Gothic"/>
                          <a:cs typeface="Didact Gothic"/>
                          <a:sym typeface="Didact Gothic"/>
                        </a:rPr>
                        <a:t>/Documents/Proyectos_Coder/mi_repositorio</a:t>
                      </a:r>
                      <a:r>
                        <a:rPr lang="es" sz="1800">
                          <a:solidFill>
                            <a:srgbClr val="F3F3F3"/>
                          </a:solidFill>
                          <a:highlight>
                            <a:srgbClr val="000000"/>
                          </a:highlight>
                          <a:latin typeface="Didact Gothic"/>
                          <a:ea typeface="Didact Gothic"/>
                          <a:cs typeface="Didact Gothic"/>
                          <a:sym typeface="Didact Gothic"/>
                        </a:rPr>
                        <a:t>$ git branch</a:t>
                      </a:r>
                      <a:endParaRPr sz="18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sz="1800">
                          <a:solidFill>
                            <a:srgbClr val="00FFFF"/>
                          </a:solidFill>
                          <a:highlight>
                            <a:srgbClr val="000000"/>
                          </a:highlight>
                          <a:latin typeface="Didact Gothic"/>
                          <a:ea typeface="Didact Gothic"/>
                          <a:cs typeface="Didact Gothic"/>
                          <a:sym typeface="Didact Gothic"/>
                        </a:rPr>
                        <a:t>* (HEAD detached at 6bcff19)</a:t>
                      </a:r>
                      <a:endParaRPr sz="1800">
                        <a:solidFill>
                          <a:srgbClr val="00FFFF"/>
                        </a:solidFill>
                        <a:highlight>
                          <a:srgbClr val="000000"/>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sz="1800">
                          <a:solidFill>
                            <a:srgbClr val="F3F3F3"/>
                          </a:solidFill>
                          <a:highlight>
                            <a:srgbClr val="000000"/>
                          </a:highlight>
                          <a:latin typeface="Didact Gothic"/>
                          <a:ea typeface="Didact Gothic"/>
                          <a:cs typeface="Didact Gothic"/>
                          <a:sym typeface="Didact Gothic"/>
                        </a:rPr>
                        <a:t>  master</a:t>
                      </a:r>
                      <a:endParaRPr sz="18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sz="1800">
                          <a:solidFill>
                            <a:srgbClr val="F3F3F3"/>
                          </a:solidFill>
                          <a:highlight>
                            <a:srgbClr val="000000"/>
                          </a:highlight>
                          <a:latin typeface="Didact Gothic"/>
                          <a:ea typeface="Didact Gothic"/>
                          <a:cs typeface="Didact Gothic"/>
                          <a:sym typeface="Didact Gothic"/>
                        </a:rPr>
                        <a:t>  nueva_rama</a:t>
                      </a:r>
                      <a:endParaRPr sz="18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sz="1800">
                          <a:solidFill>
                            <a:srgbClr val="00FF00"/>
                          </a:solidFill>
                          <a:highlight>
                            <a:schemeClr val="dk1"/>
                          </a:highlight>
                          <a:latin typeface="Didact Gothic"/>
                          <a:ea typeface="Didact Gothic"/>
                          <a:cs typeface="Didact Gothic"/>
                          <a:sym typeface="Didact Gothic"/>
                        </a:rPr>
                        <a:t>john@MyShopSolutions</a:t>
                      </a:r>
                      <a:r>
                        <a:rPr lang="es" sz="1800">
                          <a:solidFill>
                            <a:srgbClr val="FF00FF"/>
                          </a:solidFill>
                          <a:highlight>
                            <a:schemeClr val="dk1"/>
                          </a:highlight>
                          <a:latin typeface="Didact Gothic"/>
                          <a:ea typeface="Didact Gothic"/>
                          <a:cs typeface="Didact Gothic"/>
                          <a:sym typeface="Didact Gothic"/>
                        </a:rPr>
                        <a:t> :~</a:t>
                      </a:r>
                      <a:r>
                        <a:rPr lang="es" sz="1800">
                          <a:solidFill>
                            <a:srgbClr val="FFFF00"/>
                          </a:solidFill>
                          <a:highlight>
                            <a:schemeClr val="dk1"/>
                          </a:highlight>
                          <a:latin typeface="Didact Gothic"/>
                          <a:ea typeface="Didact Gothic"/>
                          <a:cs typeface="Didact Gothic"/>
                          <a:sym typeface="Didact Gothic"/>
                        </a:rPr>
                        <a:t>/Documents/Proyectos_Coder/mi_repositorio</a:t>
                      </a:r>
                      <a:r>
                        <a:rPr lang="es" sz="1800">
                          <a:solidFill>
                            <a:srgbClr val="F3F3F3"/>
                          </a:solidFill>
                          <a:highlight>
                            <a:schemeClr val="dk1"/>
                          </a:highlight>
                          <a:latin typeface="Didact Gothic"/>
                          <a:ea typeface="Didact Gothic"/>
                          <a:cs typeface="Didact Gothic"/>
                          <a:sym typeface="Didact Gothic"/>
                        </a:rPr>
                        <a:t>$</a:t>
                      </a:r>
                      <a:endParaRPr sz="1800">
                        <a:solidFill>
                          <a:srgbClr val="F3F3F3"/>
                        </a:solidFill>
                        <a:highlight>
                          <a:srgbClr val="000000"/>
                        </a:highlight>
                        <a:latin typeface="Didact Gothic"/>
                        <a:ea typeface="Didact Gothic"/>
                        <a:cs typeface="Didact Gothic"/>
                        <a:sym typeface="Didact Gothic"/>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7"/>
          <p:cNvSpPr txBox="1"/>
          <p:nvPr/>
        </p:nvSpPr>
        <p:spPr>
          <a:xfrm>
            <a:off x="1351050" y="2276100"/>
            <a:ext cx="64356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Git, GitHub y Django</a:t>
            </a:r>
            <a:endParaRPr sz="4000" b="1">
              <a:solidFill>
                <a:srgbClr val="EAFF6A"/>
              </a:solidFill>
              <a:latin typeface="DM Sans"/>
              <a:ea typeface="DM Sans"/>
              <a:cs typeface="DM Sans"/>
              <a:sym typeface="DM Sans"/>
            </a:endParaRPr>
          </a:p>
        </p:txBody>
      </p:sp>
      <p:sp>
        <p:nvSpPr>
          <p:cNvPr id="59" name="Google Shape;59;p17"/>
          <p:cNvSpPr txBox="1"/>
          <p:nvPr/>
        </p:nvSpPr>
        <p:spPr>
          <a:xfrm>
            <a:off x="1461300" y="1665250"/>
            <a:ext cx="6221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800" b="1">
                <a:solidFill>
                  <a:schemeClr val="lt1"/>
                </a:solidFill>
                <a:latin typeface="DM Sans"/>
                <a:ea typeface="DM Sans"/>
                <a:cs typeface="DM Sans"/>
                <a:sym typeface="DM Sans"/>
              </a:rPr>
              <a:t>Semana 9.</a:t>
            </a:r>
            <a:r>
              <a:rPr lang="es" sz="1800">
                <a:solidFill>
                  <a:schemeClr val="lt1"/>
                </a:solidFill>
                <a:latin typeface="DM Sans"/>
                <a:ea typeface="DM Sans"/>
                <a:cs typeface="DM Sans"/>
                <a:sym typeface="DM Sans"/>
              </a:rPr>
              <a:t> PYTHON</a:t>
            </a:r>
            <a:endParaRPr sz="1600">
              <a:solidFill>
                <a:schemeClr val="lt1"/>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4"/>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Git: fusionar (merge)</a:t>
            </a:r>
            <a:endParaRPr sz="4000" b="1">
              <a:solidFill>
                <a:schemeClr val="dk1"/>
              </a:solidFill>
              <a:latin typeface="DM Sans"/>
              <a:ea typeface="DM Sans"/>
              <a:cs typeface="DM Sans"/>
              <a:sym typeface="DM Sans"/>
            </a:endParaRPr>
          </a:p>
        </p:txBody>
      </p:sp>
      <p:sp>
        <p:nvSpPr>
          <p:cNvPr id="332" name="Google Shape;332;p44"/>
          <p:cNvSpPr txBox="1"/>
          <p:nvPr/>
        </p:nvSpPr>
        <p:spPr>
          <a:xfrm>
            <a:off x="473350" y="1908175"/>
            <a:ext cx="3834600" cy="1639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Una vez que tenemos una rama (o más), podemos experimentar características nuevas.</a:t>
            </a:r>
            <a:endParaRPr sz="1350">
              <a:solidFill>
                <a:schemeClr val="dk1"/>
              </a:solidFill>
              <a:latin typeface="DM Sans"/>
              <a:ea typeface="DM Sans"/>
              <a:cs typeface="DM Sans"/>
              <a:sym typeface="DM Sans"/>
            </a:endParaRPr>
          </a:p>
          <a:p>
            <a:pPr marL="0" lvl="0" indent="0" algn="l" rtl="0">
              <a:lnSpc>
                <a:spcPct val="100000"/>
              </a:lnSpc>
              <a:spcBef>
                <a:spcPts val="0"/>
              </a:spcBef>
              <a:spcAft>
                <a:spcPts val="0"/>
              </a:spcAft>
              <a:buNone/>
            </a:pPr>
            <a:r>
              <a:rPr lang="es" sz="1350">
                <a:solidFill>
                  <a:schemeClr val="dk1"/>
                </a:solidFill>
                <a:latin typeface="DM Sans"/>
                <a:ea typeface="DM Sans"/>
                <a:cs typeface="DM Sans"/>
                <a:sym typeface="DM Sans"/>
              </a:rPr>
              <a:t>Para luego </a:t>
            </a:r>
            <a:r>
              <a:rPr lang="es" sz="1350" b="1">
                <a:solidFill>
                  <a:schemeClr val="dk1"/>
                </a:solidFill>
                <a:latin typeface="DM Sans"/>
                <a:ea typeface="DM Sans"/>
                <a:cs typeface="DM Sans"/>
                <a:sym typeface="DM Sans"/>
              </a:rPr>
              <a:t>FUSIONARLAS</a:t>
            </a:r>
            <a:r>
              <a:rPr lang="es" sz="1350">
                <a:solidFill>
                  <a:schemeClr val="dk1"/>
                </a:solidFill>
                <a:latin typeface="DM Sans"/>
                <a:ea typeface="DM Sans"/>
                <a:cs typeface="DM Sans"/>
                <a:sym typeface="DM Sans"/>
              </a:rPr>
              <a:t> con la rama </a:t>
            </a:r>
            <a:r>
              <a:rPr lang="es" sz="1350" b="1">
                <a:solidFill>
                  <a:schemeClr val="dk1"/>
                </a:solidFill>
                <a:latin typeface="DM Sans"/>
                <a:ea typeface="DM Sans"/>
                <a:cs typeface="DM Sans"/>
                <a:sym typeface="DM Sans"/>
              </a:rPr>
              <a:t>MASTER</a:t>
            </a:r>
            <a:r>
              <a:rPr lang="es" sz="1350">
                <a:solidFill>
                  <a:schemeClr val="dk1"/>
                </a:solidFill>
                <a:latin typeface="DM Sans"/>
                <a:ea typeface="DM Sans"/>
                <a:cs typeface="DM Sans"/>
                <a:sym typeface="DM Sans"/>
              </a:rPr>
              <a:t>.</a:t>
            </a:r>
            <a:endParaRPr sz="1350">
              <a:solidFill>
                <a:schemeClr val="dk1"/>
              </a:solidFill>
              <a:latin typeface="DM Sans"/>
              <a:ea typeface="DM Sans"/>
              <a:cs typeface="DM Sans"/>
              <a:sym typeface="DM Sans"/>
            </a:endParaRPr>
          </a:p>
          <a:p>
            <a:pPr marL="0" lvl="0" indent="0" algn="l" rtl="0">
              <a:lnSpc>
                <a:spcPct val="100000"/>
              </a:lnSpc>
              <a:spcBef>
                <a:spcPts val="0"/>
              </a:spcBef>
              <a:spcAft>
                <a:spcPts val="0"/>
              </a:spcAft>
              <a:buNone/>
            </a:pPr>
            <a:endParaRPr sz="1350">
              <a:solidFill>
                <a:schemeClr val="dk1"/>
              </a:solidFill>
              <a:latin typeface="DM Sans"/>
              <a:ea typeface="DM Sans"/>
              <a:cs typeface="DM Sans"/>
              <a:sym typeface="DM Sans"/>
            </a:endParaRPr>
          </a:p>
          <a:p>
            <a:pPr marL="0" lvl="0" indent="0" algn="l" rtl="0">
              <a:lnSpc>
                <a:spcPct val="100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A continuación veamos cómo hacerlo…</a:t>
            </a:r>
            <a:endParaRPr sz="1350">
              <a:solidFill>
                <a:schemeClr val="dk1"/>
              </a:solidFill>
              <a:latin typeface="DM Sans"/>
              <a:ea typeface="DM Sans"/>
              <a:cs typeface="DM Sans"/>
              <a:sym typeface="DM Sans"/>
            </a:endParaRPr>
          </a:p>
        </p:txBody>
      </p:sp>
      <p:pic>
        <p:nvPicPr>
          <p:cNvPr id="333" name="Google Shape;333;p44"/>
          <p:cNvPicPr preferRelativeResize="0"/>
          <p:nvPr/>
        </p:nvPicPr>
        <p:blipFill>
          <a:blip r:embed="rId3">
            <a:alphaModFix/>
          </a:blip>
          <a:stretch>
            <a:fillRect/>
          </a:stretch>
        </p:blipFill>
        <p:spPr>
          <a:xfrm>
            <a:off x="4572000" y="1313124"/>
            <a:ext cx="4220143" cy="32511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Git Merge</a:t>
            </a:r>
            <a:endParaRPr sz="4000" b="1">
              <a:solidFill>
                <a:schemeClr val="dk1"/>
              </a:solidFill>
              <a:latin typeface="DM Sans"/>
              <a:ea typeface="DM Sans"/>
              <a:cs typeface="DM Sans"/>
              <a:sym typeface="DM Sans"/>
            </a:endParaRPr>
          </a:p>
        </p:txBody>
      </p:sp>
      <p:graphicFrame>
        <p:nvGraphicFramePr>
          <p:cNvPr id="339" name="Google Shape;339;p45"/>
          <p:cNvGraphicFramePr/>
          <p:nvPr/>
        </p:nvGraphicFramePr>
        <p:xfrm>
          <a:off x="242850" y="1287263"/>
          <a:ext cx="8658275" cy="3327400"/>
        </p:xfrm>
        <a:graphic>
          <a:graphicData uri="http://schemas.openxmlformats.org/drawingml/2006/table">
            <a:tbl>
              <a:tblPr>
                <a:noFill/>
                <a:tableStyleId>{DA793591-9A93-4C56-8101-166282DCC721}</a:tableStyleId>
              </a:tblPr>
              <a:tblGrid>
                <a:gridCol w="8658275">
                  <a:extLst>
                    <a:ext uri="{9D8B030D-6E8A-4147-A177-3AD203B41FA5}">
                      <a16:colId xmlns:a16="http://schemas.microsoft.com/office/drawing/2014/main" val="20000"/>
                    </a:ext>
                  </a:extLst>
                </a:gridCol>
              </a:tblGrid>
              <a:tr h="2328975">
                <a:tc>
                  <a:txBody>
                    <a:bodyPr/>
                    <a:lstStyle/>
                    <a:p>
                      <a:pPr marL="0" lvl="0" indent="0" algn="l" rtl="0">
                        <a:spcBef>
                          <a:spcPts val="0"/>
                        </a:spcBef>
                        <a:spcAft>
                          <a:spcPts val="0"/>
                        </a:spcAft>
                        <a:buNone/>
                      </a:pPr>
                      <a:r>
                        <a:rPr lang="es" sz="1500">
                          <a:solidFill>
                            <a:srgbClr val="999999"/>
                          </a:solidFill>
                          <a:highlight>
                            <a:schemeClr val="dk1"/>
                          </a:highlight>
                          <a:latin typeface="Didact Gothic"/>
                          <a:ea typeface="Didact Gothic"/>
                          <a:cs typeface="Didact Gothic"/>
                          <a:sym typeface="Didact Gothic"/>
                        </a:rPr>
                        <a:t>/* Paso 1: Ubicarse en la rama master, que es a donde quiero fusionar los cambios usando el comando de git checkout master. */</a:t>
                      </a:r>
                      <a:endParaRPr sz="1500">
                        <a:solidFill>
                          <a:srgbClr val="999999"/>
                        </a:solidFill>
                        <a:highlight>
                          <a:schemeClr val="dk1"/>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sz="1500">
                          <a:solidFill>
                            <a:srgbClr val="00FF00"/>
                          </a:solidFill>
                          <a:highlight>
                            <a:schemeClr val="dk1"/>
                          </a:highlight>
                          <a:latin typeface="Didact Gothic"/>
                          <a:ea typeface="Didact Gothic"/>
                          <a:cs typeface="Didact Gothic"/>
                          <a:sym typeface="Didact Gothic"/>
                        </a:rPr>
                        <a:t>john@MyShopSolutions</a:t>
                      </a:r>
                      <a:r>
                        <a:rPr lang="es" sz="1500">
                          <a:solidFill>
                            <a:srgbClr val="FF00FF"/>
                          </a:solidFill>
                          <a:highlight>
                            <a:schemeClr val="dk1"/>
                          </a:highlight>
                          <a:latin typeface="Didact Gothic"/>
                          <a:ea typeface="Didact Gothic"/>
                          <a:cs typeface="Didact Gothic"/>
                          <a:sym typeface="Didact Gothic"/>
                        </a:rPr>
                        <a:t> :~</a:t>
                      </a:r>
                      <a:r>
                        <a:rPr lang="es" sz="1500">
                          <a:solidFill>
                            <a:srgbClr val="FFFF00"/>
                          </a:solidFill>
                          <a:highlight>
                            <a:schemeClr val="dk1"/>
                          </a:highlight>
                          <a:latin typeface="Didact Gothic"/>
                          <a:ea typeface="Didact Gothic"/>
                          <a:cs typeface="Didact Gothic"/>
                          <a:sym typeface="Didact Gothic"/>
                        </a:rPr>
                        <a:t>/Documents/Proyectos_Coder/mi_repositorio</a:t>
                      </a:r>
                      <a:r>
                        <a:rPr lang="es" sz="1500">
                          <a:solidFill>
                            <a:srgbClr val="F3F3F3"/>
                          </a:solidFill>
                          <a:highlight>
                            <a:schemeClr val="dk1"/>
                          </a:highlight>
                          <a:latin typeface="Didact Gothic"/>
                          <a:ea typeface="Didact Gothic"/>
                          <a:cs typeface="Didact Gothic"/>
                          <a:sym typeface="Didact Gothic"/>
                        </a:rPr>
                        <a:t>$  git checkout master</a:t>
                      </a:r>
                      <a:endParaRPr sz="1500">
                        <a:solidFill>
                          <a:srgbClr val="999999"/>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sz="1500">
                          <a:solidFill>
                            <a:srgbClr val="999999"/>
                          </a:solidFill>
                          <a:highlight>
                            <a:schemeClr val="dk1"/>
                          </a:highlight>
                          <a:latin typeface="Didact Gothic"/>
                          <a:ea typeface="Didact Gothic"/>
                          <a:cs typeface="Didact Gothic"/>
                          <a:sym typeface="Didact Gothic"/>
                        </a:rPr>
                        <a:t>/* Paso 2: Verificar que estoy en master con git branch. Se puede observar en el archivo de index.html que no tiene ni título ni texto. */</a:t>
                      </a:r>
                      <a:endParaRPr sz="1500">
                        <a:solidFill>
                          <a:srgbClr val="999999"/>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sz="1500">
                          <a:solidFill>
                            <a:srgbClr val="00FF00"/>
                          </a:solidFill>
                          <a:highlight>
                            <a:schemeClr val="dk1"/>
                          </a:highlight>
                          <a:latin typeface="Didact Gothic"/>
                          <a:ea typeface="Didact Gothic"/>
                          <a:cs typeface="Didact Gothic"/>
                          <a:sym typeface="Didact Gothic"/>
                        </a:rPr>
                        <a:t>john@MyShopSolutions</a:t>
                      </a:r>
                      <a:r>
                        <a:rPr lang="es" sz="1500">
                          <a:solidFill>
                            <a:srgbClr val="FF00FF"/>
                          </a:solidFill>
                          <a:highlight>
                            <a:schemeClr val="dk1"/>
                          </a:highlight>
                          <a:latin typeface="Didact Gothic"/>
                          <a:ea typeface="Didact Gothic"/>
                          <a:cs typeface="Didact Gothic"/>
                          <a:sym typeface="Didact Gothic"/>
                        </a:rPr>
                        <a:t> :~</a:t>
                      </a:r>
                      <a:r>
                        <a:rPr lang="es" sz="1500">
                          <a:solidFill>
                            <a:srgbClr val="FFFF00"/>
                          </a:solidFill>
                          <a:highlight>
                            <a:schemeClr val="dk1"/>
                          </a:highlight>
                          <a:latin typeface="Didact Gothic"/>
                          <a:ea typeface="Didact Gothic"/>
                          <a:cs typeface="Didact Gothic"/>
                          <a:sym typeface="Didact Gothic"/>
                        </a:rPr>
                        <a:t>/Documents/Proyectos_Coder/mi_repositorio</a:t>
                      </a:r>
                      <a:r>
                        <a:rPr lang="es" sz="1500">
                          <a:solidFill>
                            <a:srgbClr val="F3F3F3"/>
                          </a:solidFill>
                          <a:highlight>
                            <a:schemeClr val="dk1"/>
                          </a:highlight>
                          <a:latin typeface="Didact Gothic"/>
                          <a:ea typeface="Didact Gothic"/>
                          <a:cs typeface="Didact Gothic"/>
                          <a:sym typeface="Didact Gothic"/>
                        </a:rPr>
                        <a:t>$  git branch</a:t>
                      </a:r>
                      <a:endParaRPr sz="1500">
                        <a:solidFill>
                          <a:srgbClr val="F3F3F3"/>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sz="1500">
                          <a:solidFill>
                            <a:srgbClr val="00FFFF"/>
                          </a:solidFill>
                          <a:highlight>
                            <a:schemeClr val="dk1"/>
                          </a:highlight>
                          <a:latin typeface="Didact Gothic"/>
                          <a:ea typeface="Didact Gothic"/>
                          <a:cs typeface="Didact Gothic"/>
                          <a:sym typeface="Didact Gothic"/>
                        </a:rPr>
                        <a:t>*master</a:t>
                      </a:r>
                      <a:endParaRPr sz="1500">
                        <a:solidFill>
                          <a:srgbClr val="00FFFF"/>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sz="1500">
                          <a:solidFill>
                            <a:srgbClr val="F3F3F3"/>
                          </a:solidFill>
                          <a:highlight>
                            <a:schemeClr val="dk1"/>
                          </a:highlight>
                          <a:latin typeface="Didact Gothic"/>
                          <a:ea typeface="Didact Gothic"/>
                          <a:cs typeface="Didact Gothic"/>
                          <a:sym typeface="Didact Gothic"/>
                        </a:rPr>
                        <a:t>Nueva_rama</a:t>
                      </a:r>
                      <a:endParaRPr sz="1500">
                        <a:solidFill>
                          <a:srgbClr val="F3F3F3"/>
                        </a:solidFill>
                        <a:highlight>
                          <a:schemeClr val="dk1"/>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sz="1500">
                          <a:solidFill>
                            <a:srgbClr val="999999"/>
                          </a:solidFill>
                          <a:highlight>
                            <a:schemeClr val="dk1"/>
                          </a:highlight>
                          <a:latin typeface="Didact Gothic"/>
                          <a:ea typeface="Didact Gothic"/>
                          <a:cs typeface="Didact Gothic"/>
                          <a:sym typeface="Didact Gothic"/>
                        </a:rPr>
                        <a:t>/* Paso 3: Realizar la fusión. Hacer el merge con el comando </a:t>
                      </a:r>
                      <a:r>
                        <a:rPr lang="es" sz="1500" b="1">
                          <a:solidFill>
                            <a:srgbClr val="999999"/>
                          </a:solidFill>
                          <a:highlight>
                            <a:schemeClr val="dk1"/>
                          </a:highlight>
                          <a:latin typeface="Didact Gothic"/>
                          <a:ea typeface="Didact Gothic"/>
                          <a:cs typeface="Didact Gothic"/>
                          <a:sym typeface="Didact Gothic"/>
                        </a:rPr>
                        <a:t>git merge nueva_rama*/</a:t>
                      </a:r>
                      <a:endParaRPr sz="1500" b="1">
                        <a:solidFill>
                          <a:srgbClr val="999999"/>
                        </a:solidFill>
                        <a:highlight>
                          <a:schemeClr val="dk1"/>
                        </a:highlight>
                        <a:latin typeface="Didact Gothic"/>
                        <a:ea typeface="Didact Gothic"/>
                        <a:cs typeface="Didact Gothic"/>
                        <a:sym typeface="Didact Gothic"/>
                      </a:endParaRPr>
                    </a:p>
                    <a:p>
                      <a:pPr marL="0" lvl="0" indent="0" algn="l" rtl="0">
                        <a:spcBef>
                          <a:spcPts val="0"/>
                        </a:spcBef>
                        <a:spcAft>
                          <a:spcPts val="0"/>
                        </a:spcAft>
                        <a:buNone/>
                      </a:pPr>
                      <a:r>
                        <a:rPr lang="es" sz="1500">
                          <a:solidFill>
                            <a:srgbClr val="00FF00"/>
                          </a:solidFill>
                          <a:highlight>
                            <a:schemeClr val="dk1"/>
                          </a:highlight>
                          <a:latin typeface="Didact Gothic"/>
                          <a:ea typeface="Didact Gothic"/>
                          <a:cs typeface="Didact Gothic"/>
                          <a:sym typeface="Didact Gothic"/>
                        </a:rPr>
                        <a:t>john@MyShopSolutions</a:t>
                      </a:r>
                      <a:r>
                        <a:rPr lang="es" sz="1500">
                          <a:solidFill>
                            <a:srgbClr val="FF00FF"/>
                          </a:solidFill>
                          <a:highlight>
                            <a:schemeClr val="dk1"/>
                          </a:highlight>
                          <a:latin typeface="Didact Gothic"/>
                          <a:ea typeface="Didact Gothic"/>
                          <a:cs typeface="Didact Gothic"/>
                          <a:sym typeface="Didact Gothic"/>
                        </a:rPr>
                        <a:t> :~</a:t>
                      </a:r>
                      <a:r>
                        <a:rPr lang="es" sz="1500">
                          <a:solidFill>
                            <a:srgbClr val="FFFF00"/>
                          </a:solidFill>
                          <a:highlight>
                            <a:schemeClr val="dk1"/>
                          </a:highlight>
                          <a:latin typeface="Didact Gothic"/>
                          <a:ea typeface="Didact Gothic"/>
                          <a:cs typeface="Didact Gothic"/>
                          <a:sym typeface="Didact Gothic"/>
                        </a:rPr>
                        <a:t>/Documents/Proyectos_Coder/mi_repositorio</a:t>
                      </a:r>
                      <a:r>
                        <a:rPr lang="es" sz="1500">
                          <a:solidFill>
                            <a:srgbClr val="F3F3F3"/>
                          </a:solidFill>
                          <a:highlight>
                            <a:schemeClr val="dk1"/>
                          </a:highlight>
                          <a:latin typeface="Didact Gothic"/>
                          <a:ea typeface="Didact Gothic"/>
                          <a:cs typeface="Didact Gothic"/>
                          <a:sym typeface="Didact Gothic"/>
                        </a:rPr>
                        <a:t>$</a:t>
                      </a:r>
                      <a:r>
                        <a:rPr lang="es" sz="1500">
                          <a:solidFill>
                            <a:srgbClr val="F3F3F3"/>
                          </a:solidFill>
                          <a:highlight>
                            <a:srgbClr val="000000"/>
                          </a:highlight>
                          <a:latin typeface="Didact Gothic"/>
                          <a:ea typeface="Didact Gothic"/>
                          <a:cs typeface="Didact Gothic"/>
                          <a:sym typeface="Didact Gothic"/>
                        </a:rPr>
                        <a:t>  git merge nueva_rama</a:t>
                      </a:r>
                      <a:endParaRPr sz="15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sz="1500">
                          <a:solidFill>
                            <a:srgbClr val="F3F3F3"/>
                          </a:solidFill>
                          <a:highlight>
                            <a:srgbClr val="000000"/>
                          </a:highlight>
                          <a:latin typeface="Didact Gothic"/>
                          <a:ea typeface="Didact Gothic"/>
                          <a:cs typeface="Didact Gothic"/>
                          <a:sym typeface="Didact Gothic"/>
                        </a:rPr>
                        <a:t>Updating 41e6121..fc59b88</a:t>
                      </a:r>
                      <a:endParaRPr sz="15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sz="1500">
                          <a:solidFill>
                            <a:srgbClr val="F3F3F3"/>
                          </a:solidFill>
                          <a:highlight>
                            <a:srgbClr val="000000"/>
                          </a:highlight>
                          <a:latin typeface="Didact Gothic"/>
                          <a:ea typeface="Didact Gothic"/>
                          <a:cs typeface="Didact Gothic"/>
                          <a:sym typeface="Didact Gothic"/>
                        </a:rPr>
                        <a:t>Fast-forward</a:t>
                      </a:r>
                      <a:endParaRPr sz="15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Clr>
                          <a:schemeClr val="dk1"/>
                        </a:buClr>
                        <a:buSzPts val="1100"/>
                        <a:buFont typeface="Arial"/>
                        <a:buNone/>
                      </a:pPr>
                      <a:r>
                        <a:rPr lang="es" sz="1500">
                          <a:solidFill>
                            <a:srgbClr val="F3F3F3"/>
                          </a:solidFill>
                          <a:highlight>
                            <a:srgbClr val="000000"/>
                          </a:highlight>
                          <a:latin typeface="Didact Gothic"/>
                          <a:ea typeface="Didact Gothic"/>
                          <a:cs typeface="Didact Gothic"/>
                          <a:sym typeface="Didact Gothic"/>
                        </a:rPr>
                        <a:t> index.html | 2 ++</a:t>
                      </a:r>
                      <a:endParaRPr sz="1500">
                        <a:solidFill>
                          <a:srgbClr val="F3F3F3"/>
                        </a:solidFill>
                        <a:highlight>
                          <a:srgbClr val="000000"/>
                        </a:highlight>
                        <a:latin typeface="Didact Gothic"/>
                        <a:ea typeface="Didact Gothic"/>
                        <a:cs typeface="Didact Gothic"/>
                        <a:sym typeface="Didact Gothic"/>
                      </a:endParaRPr>
                    </a:p>
                    <a:p>
                      <a:pPr marL="0" lvl="0" indent="0" algn="l" rtl="0">
                        <a:spcBef>
                          <a:spcPts val="0"/>
                        </a:spcBef>
                        <a:spcAft>
                          <a:spcPts val="0"/>
                        </a:spcAft>
                        <a:buNone/>
                      </a:pPr>
                      <a:r>
                        <a:rPr lang="es" sz="1500">
                          <a:solidFill>
                            <a:srgbClr val="F3F3F3"/>
                          </a:solidFill>
                          <a:highlight>
                            <a:srgbClr val="000000"/>
                          </a:highlight>
                          <a:latin typeface="Didact Gothic"/>
                          <a:ea typeface="Didact Gothic"/>
                          <a:cs typeface="Didact Gothic"/>
                          <a:sym typeface="Didact Gothic"/>
                        </a:rPr>
                        <a:t> 1 file changed, 2 insertions(+)</a:t>
                      </a:r>
                      <a:endParaRPr sz="1500">
                        <a:solidFill>
                          <a:srgbClr val="F3F3F3"/>
                        </a:solidFill>
                        <a:highlight>
                          <a:srgbClr val="000000"/>
                        </a:highlight>
                        <a:latin typeface="Didact Gothic"/>
                        <a:ea typeface="Didact Gothic"/>
                        <a:cs typeface="Didact Gothic"/>
                        <a:sym typeface="Didact Gothic"/>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p:nvPr/>
        </p:nvSpPr>
        <p:spPr>
          <a:xfrm>
            <a:off x="1445150" y="688825"/>
            <a:ext cx="7169400" cy="66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500" b="1">
                <a:solidFill>
                  <a:srgbClr val="EAFF6A"/>
                </a:solidFill>
                <a:latin typeface="DM Sans"/>
                <a:ea typeface="DM Sans"/>
                <a:cs typeface="DM Sans"/>
                <a:sym typeface="DM Sans"/>
              </a:rPr>
              <a:t>Ejemplo en vivo</a:t>
            </a:r>
            <a:endParaRPr sz="3500" b="1">
              <a:solidFill>
                <a:srgbClr val="EAFF6A"/>
              </a:solidFill>
              <a:latin typeface="DM Sans"/>
              <a:ea typeface="DM Sans"/>
              <a:cs typeface="DM Sans"/>
              <a:sym typeface="DM Sans"/>
            </a:endParaRPr>
          </a:p>
        </p:txBody>
      </p:sp>
      <p:sp>
        <p:nvSpPr>
          <p:cNvPr id="345" name="Google Shape;345;p46"/>
          <p:cNvSpPr txBox="1"/>
          <p:nvPr/>
        </p:nvSpPr>
        <p:spPr>
          <a:xfrm>
            <a:off x="473350" y="1626100"/>
            <a:ext cx="71694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500">
              <a:solidFill>
                <a:srgbClr val="B7B7B7"/>
              </a:solidFill>
              <a:latin typeface="DM Sans"/>
              <a:ea typeface="DM Sans"/>
              <a:cs typeface="DM Sans"/>
              <a:sym typeface="DM Sans"/>
            </a:endParaRPr>
          </a:p>
          <a:p>
            <a:pPr marL="0" lvl="0" indent="0" algn="l" rtl="0">
              <a:spcBef>
                <a:spcPts val="0"/>
              </a:spcBef>
              <a:spcAft>
                <a:spcPts val="0"/>
              </a:spcAft>
              <a:buNone/>
            </a:pPr>
            <a:r>
              <a:rPr lang="es" sz="2500">
                <a:solidFill>
                  <a:srgbClr val="B7B7B7"/>
                </a:solidFill>
                <a:latin typeface="DM Sans"/>
                <a:ea typeface="DM Sans"/>
                <a:cs typeface="DM Sans"/>
                <a:sym typeface="DM Sans"/>
              </a:rPr>
              <a:t>Vamos a crear una </a:t>
            </a:r>
            <a:r>
              <a:rPr lang="es" sz="2500">
                <a:solidFill>
                  <a:schemeClr val="accent6"/>
                </a:solidFill>
                <a:latin typeface="DM Sans"/>
                <a:ea typeface="DM Sans"/>
                <a:cs typeface="DM Sans"/>
                <a:sym typeface="DM Sans"/>
              </a:rPr>
              <a:t>rama</a:t>
            </a:r>
            <a:r>
              <a:rPr lang="es" sz="2500">
                <a:solidFill>
                  <a:srgbClr val="B7B7B7"/>
                </a:solidFill>
                <a:latin typeface="DM Sans"/>
                <a:ea typeface="DM Sans"/>
                <a:cs typeface="DM Sans"/>
                <a:sym typeface="DM Sans"/>
              </a:rPr>
              <a:t> para </a:t>
            </a:r>
            <a:r>
              <a:rPr lang="es" sz="2500">
                <a:solidFill>
                  <a:schemeClr val="accent6"/>
                </a:solidFill>
                <a:latin typeface="DM Sans"/>
                <a:ea typeface="DM Sans"/>
                <a:cs typeface="DM Sans"/>
                <a:sym typeface="DM Sans"/>
              </a:rPr>
              <a:t>listar commits en GIT</a:t>
            </a:r>
            <a:r>
              <a:rPr lang="es" sz="2500">
                <a:solidFill>
                  <a:srgbClr val="B7B7B7"/>
                </a:solidFill>
                <a:latin typeface="DM Sans"/>
                <a:ea typeface="DM Sans"/>
                <a:cs typeface="DM Sans"/>
                <a:sym typeface="DM Sans"/>
              </a:rPr>
              <a:t>.</a:t>
            </a:r>
            <a:endParaRPr sz="2500" b="1">
              <a:solidFill>
                <a:srgbClr val="B7B7B7"/>
              </a:solidFill>
              <a:latin typeface="Helvetica Neue"/>
              <a:ea typeface="Helvetica Neue"/>
              <a:cs typeface="Helvetica Neue"/>
              <a:sym typeface="Helvetica Neue"/>
            </a:endParaRPr>
          </a:p>
          <a:p>
            <a:pPr marL="0" lvl="0" indent="0" algn="l" rtl="0">
              <a:spcBef>
                <a:spcPts val="0"/>
              </a:spcBef>
              <a:spcAft>
                <a:spcPts val="0"/>
              </a:spcAft>
              <a:buNone/>
            </a:pPr>
            <a:endParaRPr sz="2500" b="1">
              <a:solidFill>
                <a:srgbClr val="B7B7B7"/>
              </a:solidFill>
              <a:latin typeface="Helvetica Neue"/>
              <a:ea typeface="Helvetica Neue"/>
              <a:cs typeface="Helvetica Neue"/>
              <a:sym typeface="Helvetica Neue"/>
            </a:endParaRPr>
          </a:p>
        </p:txBody>
      </p:sp>
      <p:grpSp>
        <p:nvGrpSpPr>
          <p:cNvPr id="346" name="Google Shape;346;p46"/>
          <p:cNvGrpSpPr/>
          <p:nvPr/>
        </p:nvGrpSpPr>
        <p:grpSpPr>
          <a:xfrm>
            <a:off x="473351" y="619523"/>
            <a:ext cx="738900" cy="738900"/>
            <a:chOff x="473351" y="619523"/>
            <a:chExt cx="738900" cy="738900"/>
          </a:xfrm>
        </p:grpSpPr>
        <p:sp>
          <p:nvSpPr>
            <p:cNvPr id="347" name="Google Shape;347;p46"/>
            <p:cNvSpPr/>
            <p:nvPr/>
          </p:nvSpPr>
          <p:spPr>
            <a:xfrm>
              <a:off x="473351" y="619523"/>
              <a:ext cx="738900" cy="73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8" name="Google Shape;348;p46"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Listar commits</a:t>
            </a:r>
            <a:endParaRPr sz="4000" b="1">
              <a:solidFill>
                <a:schemeClr val="dk1"/>
              </a:solidFill>
              <a:latin typeface="DM Sans"/>
              <a:ea typeface="DM Sans"/>
              <a:cs typeface="DM Sans"/>
              <a:sym typeface="DM Sans"/>
            </a:endParaRPr>
          </a:p>
        </p:txBody>
      </p:sp>
      <p:sp>
        <p:nvSpPr>
          <p:cNvPr id="354" name="Google Shape;354;p47"/>
          <p:cNvSpPr/>
          <p:nvPr/>
        </p:nvSpPr>
        <p:spPr>
          <a:xfrm>
            <a:off x="4278440" y="1960454"/>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7"/>
          <p:cNvSpPr/>
          <p:nvPr/>
        </p:nvSpPr>
        <p:spPr>
          <a:xfrm>
            <a:off x="6825776" y="196047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6" name="Google Shape;356;p47"/>
          <p:cNvCxnSpPr>
            <a:stCxn id="357" idx="6"/>
            <a:endCxn id="354" idx="2"/>
          </p:cNvCxnSpPr>
          <p:nvPr/>
        </p:nvCxnSpPr>
        <p:spPr>
          <a:xfrm>
            <a:off x="2318213" y="2254029"/>
            <a:ext cx="1960200" cy="0"/>
          </a:xfrm>
          <a:prstGeom prst="straightConnector1">
            <a:avLst/>
          </a:prstGeom>
          <a:noFill/>
          <a:ln w="9525" cap="flat" cmpd="sng">
            <a:solidFill>
              <a:srgbClr val="EAFF6A"/>
            </a:solidFill>
            <a:prstDash val="solid"/>
            <a:round/>
            <a:headEnd type="none" w="med" len="med"/>
            <a:tailEnd type="none" w="med" len="med"/>
          </a:ln>
        </p:spPr>
      </p:cxnSp>
      <p:cxnSp>
        <p:nvCxnSpPr>
          <p:cNvPr id="358" name="Google Shape;358;p47"/>
          <p:cNvCxnSpPr>
            <a:stCxn id="354" idx="6"/>
            <a:endCxn id="355" idx="2"/>
          </p:cNvCxnSpPr>
          <p:nvPr/>
        </p:nvCxnSpPr>
        <p:spPr>
          <a:xfrm>
            <a:off x="4865540" y="2254004"/>
            <a:ext cx="1960200" cy="0"/>
          </a:xfrm>
          <a:prstGeom prst="straightConnector1">
            <a:avLst/>
          </a:prstGeom>
          <a:noFill/>
          <a:ln w="9525" cap="flat" cmpd="sng">
            <a:solidFill>
              <a:srgbClr val="EAFF6A"/>
            </a:solidFill>
            <a:prstDash val="solid"/>
            <a:round/>
            <a:headEnd type="none" w="med" len="med"/>
            <a:tailEnd type="none" w="med" len="med"/>
          </a:ln>
        </p:spPr>
      </p:cxnSp>
      <p:sp>
        <p:nvSpPr>
          <p:cNvPr id="359" name="Google Shape;359;p47"/>
          <p:cNvSpPr txBox="1"/>
          <p:nvPr/>
        </p:nvSpPr>
        <p:spPr>
          <a:xfrm>
            <a:off x="4364888" y="1953850"/>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solidFill>
                  <a:schemeClr val="dk1"/>
                </a:solidFill>
                <a:latin typeface="DM Sans"/>
                <a:ea typeface="DM Sans"/>
                <a:cs typeface="DM Sans"/>
                <a:sym typeface="DM Sans"/>
              </a:rPr>
              <a:t>2</a:t>
            </a:r>
            <a:endParaRPr sz="3000" b="1">
              <a:solidFill>
                <a:schemeClr val="dk1"/>
              </a:solidFill>
              <a:latin typeface="DM Sans"/>
              <a:ea typeface="DM Sans"/>
              <a:cs typeface="DM Sans"/>
              <a:sym typeface="DM Sans"/>
            </a:endParaRPr>
          </a:p>
        </p:txBody>
      </p:sp>
      <p:sp>
        <p:nvSpPr>
          <p:cNvPr id="360" name="Google Shape;360;p47"/>
          <p:cNvSpPr txBox="1"/>
          <p:nvPr/>
        </p:nvSpPr>
        <p:spPr>
          <a:xfrm>
            <a:off x="6912188" y="1953850"/>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solidFill>
                  <a:schemeClr val="dk1"/>
                </a:solidFill>
                <a:latin typeface="DM Sans"/>
                <a:ea typeface="DM Sans"/>
                <a:cs typeface="DM Sans"/>
                <a:sym typeface="DM Sans"/>
              </a:rPr>
              <a:t>3</a:t>
            </a:r>
            <a:endParaRPr sz="3000" b="1">
              <a:solidFill>
                <a:schemeClr val="dk1"/>
              </a:solidFill>
              <a:latin typeface="DM Sans"/>
              <a:ea typeface="DM Sans"/>
              <a:cs typeface="DM Sans"/>
              <a:sym typeface="DM Sans"/>
            </a:endParaRPr>
          </a:p>
        </p:txBody>
      </p:sp>
      <p:grpSp>
        <p:nvGrpSpPr>
          <p:cNvPr id="361" name="Google Shape;361;p47"/>
          <p:cNvGrpSpPr/>
          <p:nvPr/>
        </p:nvGrpSpPr>
        <p:grpSpPr>
          <a:xfrm>
            <a:off x="1731113" y="1953850"/>
            <a:ext cx="587100" cy="600300"/>
            <a:chOff x="1731113" y="1953850"/>
            <a:chExt cx="587100" cy="600300"/>
          </a:xfrm>
        </p:grpSpPr>
        <p:sp>
          <p:nvSpPr>
            <p:cNvPr id="357" name="Google Shape;357;p47"/>
            <p:cNvSpPr/>
            <p:nvPr/>
          </p:nvSpPr>
          <p:spPr>
            <a:xfrm>
              <a:off x="1731113" y="196047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7"/>
            <p:cNvSpPr txBox="1"/>
            <p:nvPr/>
          </p:nvSpPr>
          <p:spPr>
            <a:xfrm>
              <a:off x="1817525" y="1953850"/>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solidFill>
                    <a:schemeClr val="dk1"/>
                  </a:solidFill>
                  <a:latin typeface="DM Sans"/>
                  <a:ea typeface="DM Sans"/>
                  <a:cs typeface="DM Sans"/>
                  <a:sym typeface="DM Sans"/>
                </a:rPr>
                <a:t>1</a:t>
              </a:r>
              <a:endParaRPr sz="3000" b="1">
                <a:solidFill>
                  <a:schemeClr val="dk1"/>
                </a:solidFill>
                <a:latin typeface="DM Sans"/>
                <a:ea typeface="DM Sans"/>
                <a:cs typeface="DM Sans"/>
                <a:sym typeface="DM Sans"/>
              </a:endParaRPr>
            </a:p>
          </p:txBody>
        </p:sp>
      </p:grpSp>
      <p:sp>
        <p:nvSpPr>
          <p:cNvPr id="363" name="Google Shape;363;p47"/>
          <p:cNvSpPr txBox="1"/>
          <p:nvPr/>
        </p:nvSpPr>
        <p:spPr>
          <a:xfrm>
            <a:off x="914725" y="2983575"/>
            <a:ext cx="2069100" cy="10656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 sz="1350">
                <a:solidFill>
                  <a:schemeClr val="dk1"/>
                </a:solidFill>
                <a:latin typeface="DM Sans"/>
                <a:ea typeface="DM Sans"/>
                <a:cs typeface="DM Sans"/>
                <a:sym typeface="DM Sans"/>
              </a:rPr>
              <a:t>Crear una rama con git branch </a:t>
            </a:r>
            <a:r>
              <a:rPr lang="es" sz="1350" b="1">
                <a:solidFill>
                  <a:schemeClr val="dk1"/>
                </a:solidFill>
                <a:latin typeface="DM Sans"/>
                <a:ea typeface="DM Sans"/>
                <a:cs typeface="DM Sans"/>
                <a:sym typeface="DM Sans"/>
              </a:rPr>
              <a:t>nueva_rama</a:t>
            </a:r>
            <a:endParaRPr sz="1350" b="1">
              <a:solidFill>
                <a:schemeClr val="dk1"/>
              </a:solidFill>
              <a:latin typeface="DM Sans"/>
              <a:ea typeface="DM Sans"/>
              <a:cs typeface="DM Sans"/>
              <a:sym typeface="DM Sans"/>
            </a:endParaRPr>
          </a:p>
        </p:txBody>
      </p:sp>
      <p:sp>
        <p:nvSpPr>
          <p:cNvPr id="364" name="Google Shape;364;p47"/>
          <p:cNvSpPr txBox="1"/>
          <p:nvPr/>
        </p:nvSpPr>
        <p:spPr>
          <a:xfrm>
            <a:off x="3247000" y="2983575"/>
            <a:ext cx="2394000" cy="10656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 sz="1350">
                <a:solidFill>
                  <a:schemeClr val="dk1"/>
                </a:solidFill>
                <a:latin typeface="DM Sans"/>
                <a:ea typeface="DM Sans"/>
                <a:cs typeface="DM Sans"/>
                <a:sym typeface="DM Sans"/>
              </a:rPr>
              <a:t>Cambiar de rama con git checkout </a:t>
            </a:r>
            <a:r>
              <a:rPr lang="es" sz="1350" b="1">
                <a:solidFill>
                  <a:schemeClr val="dk1"/>
                </a:solidFill>
                <a:latin typeface="DM Sans"/>
                <a:ea typeface="DM Sans"/>
                <a:cs typeface="DM Sans"/>
                <a:sym typeface="DM Sans"/>
              </a:rPr>
              <a:t>nueva_rama</a:t>
            </a:r>
            <a:endParaRPr sz="1350">
              <a:solidFill>
                <a:schemeClr val="dk1"/>
              </a:solidFill>
              <a:latin typeface="DM Sans"/>
              <a:ea typeface="DM Sans"/>
              <a:cs typeface="DM Sans"/>
              <a:sym typeface="DM Sans"/>
            </a:endParaRPr>
          </a:p>
        </p:txBody>
      </p:sp>
      <p:sp>
        <p:nvSpPr>
          <p:cNvPr id="365" name="Google Shape;365;p47"/>
          <p:cNvSpPr txBox="1"/>
          <p:nvPr/>
        </p:nvSpPr>
        <p:spPr>
          <a:xfrm>
            <a:off x="5904175" y="2983575"/>
            <a:ext cx="2265000" cy="10656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 sz="1350">
                <a:solidFill>
                  <a:schemeClr val="dk1"/>
                </a:solidFill>
                <a:latin typeface="DM Sans"/>
                <a:ea typeface="DM Sans"/>
                <a:cs typeface="DM Sans"/>
                <a:sym typeface="DM Sans"/>
              </a:rPr>
              <a:t>Verificar que cambie de rama con git branch -l</a:t>
            </a:r>
            <a:endParaRPr sz="1350">
              <a:solidFill>
                <a:schemeClr val="dk1"/>
              </a:solidFill>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Paso a paso</a:t>
            </a:r>
            <a:endParaRPr sz="4000" b="1">
              <a:solidFill>
                <a:schemeClr val="dk1"/>
              </a:solidFill>
              <a:latin typeface="DM Sans"/>
              <a:ea typeface="DM Sans"/>
              <a:cs typeface="DM Sans"/>
              <a:sym typeface="DM Sans"/>
            </a:endParaRPr>
          </a:p>
        </p:txBody>
      </p:sp>
      <p:sp>
        <p:nvSpPr>
          <p:cNvPr id="371" name="Google Shape;371;p48"/>
          <p:cNvSpPr/>
          <p:nvPr/>
        </p:nvSpPr>
        <p:spPr>
          <a:xfrm>
            <a:off x="4278440" y="1960454"/>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8"/>
          <p:cNvSpPr/>
          <p:nvPr/>
        </p:nvSpPr>
        <p:spPr>
          <a:xfrm>
            <a:off x="6825776" y="196047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8"/>
          <p:cNvCxnSpPr>
            <a:stCxn id="374" idx="6"/>
            <a:endCxn id="371" idx="2"/>
          </p:cNvCxnSpPr>
          <p:nvPr/>
        </p:nvCxnSpPr>
        <p:spPr>
          <a:xfrm>
            <a:off x="2318213" y="2254029"/>
            <a:ext cx="1960200" cy="0"/>
          </a:xfrm>
          <a:prstGeom prst="straightConnector1">
            <a:avLst/>
          </a:prstGeom>
          <a:noFill/>
          <a:ln w="9525" cap="flat" cmpd="sng">
            <a:solidFill>
              <a:srgbClr val="EAFF6A"/>
            </a:solidFill>
            <a:prstDash val="solid"/>
            <a:round/>
            <a:headEnd type="none" w="med" len="med"/>
            <a:tailEnd type="none" w="med" len="med"/>
          </a:ln>
        </p:spPr>
      </p:cxnSp>
      <p:cxnSp>
        <p:nvCxnSpPr>
          <p:cNvPr id="375" name="Google Shape;375;p48"/>
          <p:cNvCxnSpPr>
            <a:stCxn id="371" idx="6"/>
            <a:endCxn id="372" idx="2"/>
          </p:cNvCxnSpPr>
          <p:nvPr/>
        </p:nvCxnSpPr>
        <p:spPr>
          <a:xfrm>
            <a:off x="4865540" y="2254004"/>
            <a:ext cx="1960200" cy="0"/>
          </a:xfrm>
          <a:prstGeom prst="straightConnector1">
            <a:avLst/>
          </a:prstGeom>
          <a:noFill/>
          <a:ln w="9525" cap="flat" cmpd="sng">
            <a:solidFill>
              <a:srgbClr val="EAFF6A"/>
            </a:solidFill>
            <a:prstDash val="solid"/>
            <a:round/>
            <a:headEnd type="none" w="med" len="med"/>
            <a:tailEnd type="none" w="med" len="med"/>
          </a:ln>
        </p:spPr>
      </p:cxnSp>
      <p:sp>
        <p:nvSpPr>
          <p:cNvPr id="376" name="Google Shape;376;p48"/>
          <p:cNvSpPr txBox="1"/>
          <p:nvPr/>
        </p:nvSpPr>
        <p:spPr>
          <a:xfrm>
            <a:off x="4364888" y="1953850"/>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solidFill>
                  <a:schemeClr val="dk1"/>
                </a:solidFill>
                <a:latin typeface="DM Sans"/>
                <a:ea typeface="DM Sans"/>
                <a:cs typeface="DM Sans"/>
                <a:sym typeface="DM Sans"/>
              </a:rPr>
              <a:t>5</a:t>
            </a:r>
            <a:endParaRPr sz="3000" b="1">
              <a:solidFill>
                <a:schemeClr val="dk1"/>
              </a:solidFill>
              <a:latin typeface="DM Sans"/>
              <a:ea typeface="DM Sans"/>
              <a:cs typeface="DM Sans"/>
              <a:sym typeface="DM Sans"/>
            </a:endParaRPr>
          </a:p>
        </p:txBody>
      </p:sp>
      <p:sp>
        <p:nvSpPr>
          <p:cNvPr id="377" name="Google Shape;377;p48"/>
          <p:cNvSpPr txBox="1"/>
          <p:nvPr/>
        </p:nvSpPr>
        <p:spPr>
          <a:xfrm>
            <a:off x="6912188" y="1953850"/>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solidFill>
                  <a:schemeClr val="dk1"/>
                </a:solidFill>
                <a:latin typeface="DM Sans"/>
                <a:ea typeface="DM Sans"/>
                <a:cs typeface="DM Sans"/>
                <a:sym typeface="DM Sans"/>
              </a:rPr>
              <a:t>6</a:t>
            </a:r>
            <a:endParaRPr sz="3000" b="1">
              <a:solidFill>
                <a:schemeClr val="dk1"/>
              </a:solidFill>
              <a:latin typeface="DM Sans"/>
              <a:ea typeface="DM Sans"/>
              <a:cs typeface="DM Sans"/>
              <a:sym typeface="DM Sans"/>
            </a:endParaRPr>
          </a:p>
        </p:txBody>
      </p:sp>
      <p:grpSp>
        <p:nvGrpSpPr>
          <p:cNvPr id="378" name="Google Shape;378;p48"/>
          <p:cNvGrpSpPr/>
          <p:nvPr/>
        </p:nvGrpSpPr>
        <p:grpSpPr>
          <a:xfrm>
            <a:off x="1731113" y="1953850"/>
            <a:ext cx="587100" cy="600300"/>
            <a:chOff x="1731113" y="1953850"/>
            <a:chExt cx="587100" cy="600300"/>
          </a:xfrm>
        </p:grpSpPr>
        <p:sp>
          <p:nvSpPr>
            <p:cNvPr id="374" name="Google Shape;374;p48"/>
            <p:cNvSpPr/>
            <p:nvPr/>
          </p:nvSpPr>
          <p:spPr>
            <a:xfrm>
              <a:off x="1731113" y="196047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8"/>
            <p:cNvSpPr txBox="1"/>
            <p:nvPr/>
          </p:nvSpPr>
          <p:spPr>
            <a:xfrm>
              <a:off x="1817525" y="1953850"/>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solidFill>
                    <a:schemeClr val="dk1"/>
                  </a:solidFill>
                  <a:latin typeface="DM Sans"/>
                  <a:ea typeface="DM Sans"/>
                  <a:cs typeface="DM Sans"/>
                  <a:sym typeface="DM Sans"/>
                </a:rPr>
                <a:t>4</a:t>
              </a:r>
              <a:endParaRPr sz="3000" b="1">
                <a:solidFill>
                  <a:schemeClr val="dk1"/>
                </a:solidFill>
                <a:latin typeface="DM Sans"/>
                <a:ea typeface="DM Sans"/>
                <a:cs typeface="DM Sans"/>
                <a:sym typeface="DM Sans"/>
              </a:endParaRPr>
            </a:p>
          </p:txBody>
        </p:sp>
      </p:grpSp>
      <p:sp>
        <p:nvSpPr>
          <p:cNvPr id="380" name="Google Shape;380;p48"/>
          <p:cNvSpPr txBox="1"/>
          <p:nvPr/>
        </p:nvSpPr>
        <p:spPr>
          <a:xfrm>
            <a:off x="914725" y="3084225"/>
            <a:ext cx="2129400" cy="1065600"/>
          </a:xfrm>
          <a:prstGeom prst="rect">
            <a:avLst/>
          </a:prstGeom>
          <a:noFill/>
          <a:ln w="9525" cap="flat" cmpd="sng">
            <a:solidFill>
              <a:srgbClr val="EAFF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s" sz="1350">
                <a:solidFill>
                  <a:schemeClr val="dk1"/>
                </a:solidFill>
                <a:latin typeface="DM Sans"/>
                <a:ea typeface="DM Sans"/>
                <a:cs typeface="DM Sans"/>
                <a:sym typeface="DM Sans"/>
              </a:rPr>
              <a:t>Agregar al index.html un texto nuevo</a:t>
            </a:r>
            <a:endParaRPr sz="1350">
              <a:solidFill>
                <a:schemeClr val="dk1"/>
              </a:solidFill>
              <a:latin typeface="DM Sans"/>
              <a:ea typeface="DM Sans"/>
              <a:cs typeface="DM Sans"/>
              <a:sym typeface="DM Sans"/>
            </a:endParaRPr>
          </a:p>
        </p:txBody>
      </p:sp>
      <p:sp>
        <p:nvSpPr>
          <p:cNvPr id="381" name="Google Shape;381;p48"/>
          <p:cNvSpPr txBox="1"/>
          <p:nvPr/>
        </p:nvSpPr>
        <p:spPr>
          <a:xfrm>
            <a:off x="3507475" y="3084225"/>
            <a:ext cx="2129400" cy="1065600"/>
          </a:xfrm>
          <a:prstGeom prst="rect">
            <a:avLst/>
          </a:prstGeom>
          <a:noFill/>
          <a:ln w="9525" cap="flat" cmpd="sng">
            <a:solidFill>
              <a:srgbClr val="EAFF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sz="1350">
              <a:solidFill>
                <a:schemeClr val="dk1"/>
              </a:solidFill>
              <a:latin typeface="DM Sans"/>
              <a:ea typeface="DM Sans"/>
              <a:cs typeface="DM Sans"/>
              <a:sym typeface="DM Sans"/>
            </a:endParaRPr>
          </a:p>
          <a:p>
            <a:pPr marL="0" lvl="0" indent="0" algn="l" rtl="0">
              <a:lnSpc>
                <a:spcPct val="100000"/>
              </a:lnSpc>
              <a:spcBef>
                <a:spcPts val="0"/>
              </a:spcBef>
              <a:spcAft>
                <a:spcPts val="0"/>
              </a:spcAft>
              <a:buNone/>
            </a:pPr>
            <a:r>
              <a:rPr lang="es" sz="1350">
                <a:solidFill>
                  <a:schemeClr val="dk1"/>
                </a:solidFill>
                <a:latin typeface="DM Sans"/>
                <a:ea typeface="DM Sans"/>
                <a:cs typeface="DM Sans"/>
                <a:sym typeface="DM Sans"/>
              </a:rPr>
              <a:t>Verificar que hubo un cambio en el index.html con git status</a:t>
            </a:r>
            <a:endParaRPr sz="1350">
              <a:solidFill>
                <a:schemeClr val="dk1"/>
              </a:solidFill>
              <a:latin typeface="DM Sans"/>
              <a:ea typeface="DM Sans"/>
              <a:cs typeface="DM Sans"/>
              <a:sym typeface="DM Sans"/>
            </a:endParaRPr>
          </a:p>
          <a:p>
            <a:pPr marL="0" lvl="0" indent="0" algn="ctr" rtl="0">
              <a:lnSpc>
                <a:spcPct val="100000"/>
              </a:lnSpc>
              <a:spcBef>
                <a:spcPts val="0"/>
              </a:spcBef>
              <a:spcAft>
                <a:spcPts val="0"/>
              </a:spcAft>
              <a:buNone/>
            </a:pPr>
            <a:endParaRPr sz="1350">
              <a:solidFill>
                <a:schemeClr val="dk1"/>
              </a:solidFill>
              <a:latin typeface="DM Sans"/>
              <a:ea typeface="DM Sans"/>
              <a:cs typeface="DM Sans"/>
              <a:sym typeface="DM Sans"/>
            </a:endParaRPr>
          </a:p>
        </p:txBody>
      </p:sp>
      <p:sp>
        <p:nvSpPr>
          <p:cNvPr id="382" name="Google Shape;382;p48"/>
          <p:cNvSpPr txBox="1"/>
          <p:nvPr/>
        </p:nvSpPr>
        <p:spPr>
          <a:xfrm>
            <a:off x="6100225" y="3084225"/>
            <a:ext cx="2129400" cy="1065600"/>
          </a:xfrm>
          <a:prstGeom prst="rect">
            <a:avLst/>
          </a:prstGeom>
          <a:noFill/>
          <a:ln w="9525" cap="flat" cmpd="sng">
            <a:solidFill>
              <a:srgbClr val="EAFF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s" sz="1350">
                <a:solidFill>
                  <a:schemeClr val="dk1"/>
                </a:solidFill>
                <a:latin typeface="DM Sans"/>
                <a:ea typeface="DM Sans"/>
                <a:cs typeface="DM Sans"/>
                <a:sym typeface="DM Sans"/>
              </a:rPr>
              <a:t>Adherir el cambio con git add</a:t>
            </a:r>
            <a:endParaRPr sz="1350">
              <a:solidFill>
                <a:schemeClr val="dk1"/>
              </a:solidFill>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Listar commits</a:t>
            </a:r>
            <a:endParaRPr sz="4000" b="1">
              <a:solidFill>
                <a:schemeClr val="dk1"/>
              </a:solidFill>
              <a:latin typeface="DM Sans"/>
              <a:ea typeface="DM Sans"/>
              <a:cs typeface="DM Sans"/>
              <a:sym typeface="DM Sans"/>
            </a:endParaRPr>
          </a:p>
        </p:txBody>
      </p:sp>
      <p:sp>
        <p:nvSpPr>
          <p:cNvPr id="388" name="Google Shape;388;p49"/>
          <p:cNvSpPr/>
          <p:nvPr/>
        </p:nvSpPr>
        <p:spPr>
          <a:xfrm>
            <a:off x="6825776" y="196047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9" name="Google Shape;389;p49"/>
          <p:cNvCxnSpPr>
            <a:stCxn id="390" idx="6"/>
            <a:endCxn id="391" idx="1"/>
          </p:cNvCxnSpPr>
          <p:nvPr/>
        </p:nvCxnSpPr>
        <p:spPr>
          <a:xfrm>
            <a:off x="2318213" y="2254029"/>
            <a:ext cx="4593900" cy="0"/>
          </a:xfrm>
          <a:prstGeom prst="straightConnector1">
            <a:avLst/>
          </a:prstGeom>
          <a:noFill/>
          <a:ln w="9525" cap="flat" cmpd="sng">
            <a:solidFill>
              <a:srgbClr val="EAFF6A"/>
            </a:solidFill>
            <a:prstDash val="solid"/>
            <a:round/>
            <a:headEnd type="none" w="med" len="med"/>
            <a:tailEnd type="none" w="med" len="med"/>
          </a:ln>
        </p:spPr>
      </p:cxnSp>
      <p:sp>
        <p:nvSpPr>
          <p:cNvPr id="391" name="Google Shape;391;p49"/>
          <p:cNvSpPr txBox="1"/>
          <p:nvPr/>
        </p:nvSpPr>
        <p:spPr>
          <a:xfrm>
            <a:off x="6912188" y="1953850"/>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solidFill>
                  <a:schemeClr val="dk1"/>
                </a:solidFill>
                <a:latin typeface="DM Sans"/>
                <a:ea typeface="DM Sans"/>
                <a:cs typeface="DM Sans"/>
                <a:sym typeface="DM Sans"/>
              </a:rPr>
              <a:t>8</a:t>
            </a:r>
            <a:endParaRPr sz="3000" b="1">
              <a:solidFill>
                <a:schemeClr val="dk1"/>
              </a:solidFill>
              <a:latin typeface="DM Sans"/>
              <a:ea typeface="DM Sans"/>
              <a:cs typeface="DM Sans"/>
              <a:sym typeface="DM Sans"/>
            </a:endParaRPr>
          </a:p>
        </p:txBody>
      </p:sp>
      <p:grpSp>
        <p:nvGrpSpPr>
          <p:cNvPr id="392" name="Google Shape;392;p49"/>
          <p:cNvGrpSpPr/>
          <p:nvPr/>
        </p:nvGrpSpPr>
        <p:grpSpPr>
          <a:xfrm>
            <a:off x="1731113" y="1953850"/>
            <a:ext cx="587100" cy="600300"/>
            <a:chOff x="1731113" y="1953850"/>
            <a:chExt cx="587100" cy="600300"/>
          </a:xfrm>
        </p:grpSpPr>
        <p:sp>
          <p:nvSpPr>
            <p:cNvPr id="390" name="Google Shape;390;p49"/>
            <p:cNvSpPr/>
            <p:nvPr/>
          </p:nvSpPr>
          <p:spPr>
            <a:xfrm>
              <a:off x="1731113" y="196047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9"/>
            <p:cNvSpPr txBox="1"/>
            <p:nvPr/>
          </p:nvSpPr>
          <p:spPr>
            <a:xfrm>
              <a:off x="1817525" y="1953850"/>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solidFill>
                    <a:schemeClr val="dk1"/>
                  </a:solidFill>
                  <a:latin typeface="DM Sans"/>
                  <a:ea typeface="DM Sans"/>
                  <a:cs typeface="DM Sans"/>
                  <a:sym typeface="DM Sans"/>
                </a:rPr>
                <a:t>7</a:t>
              </a:r>
              <a:endParaRPr sz="3000" b="1">
                <a:solidFill>
                  <a:schemeClr val="dk1"/>
                </a:solidFill>
                <a:latin typeface="DM Sans"/>
                <a:ea typeface="DM Sans"/>
                <a:cs typeface="DM Sans"/>
                <a:sym typeface="DM Sans"/>
              </a:endParaRPr>
            </a:p>
          </p:txBody>
        </p:sp>
      </p:grpSp>
      <p:sp>
        <p:nvSpPr>
          <p:cNvPr id="394" name="Google Shape;394;p49"/>
          <p:cNvSpPr txBox="1"/>
          <p:nvPr/>
        </p:nvSpPr>
        <p:spPr>
          <a:xfrm>
            <a:off x="1088025" y="2868725"/>
            <a:ext cx="2241900" cy="1065600"/>
          </a:xfrm>
          <a:prstGeom prst="rect">
            <a:avLst/>
          </a:prstGeom>
          <a:noFill/>
          <a:ln w="9525" cap="flat" cmpd="sng">
            <a:solidFill>
              <a:srgbClr val="EAFF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s" sz="1350">
                <a:solidFill>
                  <a:schemeClr val="dk1"/>
                </a:solidFill>
                <a:latin typeface="DM Sans"/>
                <a:ea typeface="DM Sans"/>
                <a:cs typeface="DM Sans"/>
                <a:sym typeface="DM Sans"/>
              </a:rPr>
              <a:t>Comitear el cambio con git commit -m “Agregando texto al HTML</a:t>
            </a:r>
            <a:endParaRPr sz="1350">
              <a:solidFill>
                <a:schemeClr val="dk1"/>
              </a:solidFill>
              <a:latin typeface="DM Sans"/>
              <a:ea typeface="DM Sans"/>
              <a:cs typeface="DM Sans"/>
              <a:sym typeface="DM Sans"/>
            </a:endParaRPr>
          </a:p>
        </p:txBody>
      </p:sp>
      <p:sp>
        <p:nvSpPr>
          <p:cNvPr id="395" name="Google Shape;395;p49"/>
          <p:cNvSpPr txBox="1"/>
          <p:nvPr/>
        </p:nvSpPr>
        <p:spPr>
          <a:xfrm>
            <a:off x="5758875" y="2868725"/>
            <a:ext cx="2241900" cy="1065600"/>
          </a:xfrm>
          <a:prstGeom prst="rect">
            <a:avLst/>
          </a:prstGeom>
          <a:noFill/>
          <a:ln w="9525" cap="flat" cmpd="sng">
            <a:solidFill>
              <a:srgbClr val="EAFF6A"/>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lnSpc>
                <a:spcPct val="100000"/>
              </a:lnSpc>
              <a:spcBef>
                <a:spcPts val="0"/>
              </a:spcBef>
              <a:spcAft>
                <a:spcPts val="0"/>
              </a:spcAft>
              <a:buNone/>
            </a:pPr>
            <a:endParaRPr sz="1350">
              <a:solidFill>
                <a:schemeClr val="dk1"/>
              </a:solidFill>
              <a:latin typeface="DM Sans"/>
              <a:ea typeface="DM Sans"/>
              <a:cs typeface="DM Sans"/>
              <a:sym typeface="DM Sans"/>
            </a:endParaRPr>
          </a:p>
          <a:p>
            <a:pPr marL="0" lvl="0" indent="0" algn="l" rtl="0">
              <a:lnSpc>
                <a:spcPct val="100000"/>
              </a:lnSpc>
              <a:spcBef>
                <a:spcPts val="0"/>
              </a:spcBef>
              <a:spcAft>
                <a:spcPts val="0"/>
              </a:spcAft>
              <a:buNone/>
            </a:pPr>
            <a:r>
              <a:rPr lang="es" sz="1350">
                <a:solidFill>
                  <a:schemeClr val="dk1"/>
                </a:solidFill>
                <a:latin typeface="DM Sans"/>
                <a:ea typeface="DM Sans"/>
                <a:cs typeface="DM Sans"/>
                <a:sym typeface="DM Sans"/>
              </a:rPr>
              <a:t>Agregar un título al index.html y repetir los pasos para poder comitear el cambio.</a:t>
            </a:r>
            <a:endParaRPr sz="1350">
              <a:solidFill>
                <a:schemeClr val="dk1"/>
              </a:solidFill>
              <a:latin typeface="DM Sans"/>
              <a:ea typeface="DM Sans"/>
              <a:cs typeface="DM Sans"/>
              <a:sym typeface="DM Sans"/>
            </a:endParaRPr>
          </a:p>
          <a:p>
            <a:pPr marL="0" lvl="0" indent="0" algn="ctr" rtl="0">
              <a:lnSpc>
                <a:spcPct val="100000"/>
              </a:lnSpc>
              <a:spcBef>
                <a:spcPts val="0"/>
              </a:spcBef>
              <a:spcAft>
                <a:spcPts val="0"/>
              </a:spcAft>
              <a:buNone/>
            </a:pPr>
            <a:endParaRPr sz="1350">
              <a:solidFill>
                <a:schemeClr val="dk1"/>
              </a:solidFill>
              <a:latin typeface="DM Sans"/>
              <a:ea typeface="DM Sans"/>
              <a:cs typeface="DM Sans"/>
              <a:sym typeface="DM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0"/>
          <p:cNvSpPr txBox="1"/>
          <p:nvPr/>
        </p:nvSpPr>
        <p:spPr>
          <a:xfrm>
            <a:off x="1445150" y="688825"/>
            <a:ext cx="7169400" cy="66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500" b="1">
                <a:solidFill>
                  <a:srgbClr val="EAFF6A"/>
                </a:solidFill>
                <a:latin typeface="DM Sans"/>
                <a:ea typeface="DM Sans"/>
                <a:cs typeface="DM Sans"/>
                <a:sym typeface="DM Sans"/>
              </a:rPr>
              <a:t>Repaso</a:t>
            </a:r>
            <a:endParaRPr sz="3500" b="1">
              <a:solidFill>
                <a:srgbClr val="EAFF6A"/>
              </a:solidFill>
              <a:latin typeface="DM Sans"/>
              <a:ea typeface="DM Sans"/>
              <a:cs typeface="DM Sans"/>
              <a:sym typeface="DM Sans"/>
            </a:endParaRPr>
          </a:p>
        </p:txBody>
      </p:sp>
      <p:grpSp>
        <p:nvGrpSpPr>
          <p:cNvPr id="401" name="Google Shape;401;p50"/>
          <p:cNvGrpSpPr/>
          <p:nvPr/>
        </p:nvGrpSpPr>
        <p:grpSpPr>
          <a:xfrm>
            <a:off x="473351" y="619523"/>
            <a:ext cx="738900" cy="738900"/>
            <a:chOff x="473351" y="619523"/>
            <a:chExt cx="738900" cy="738900"/>
          </a:xfrm>
        </p:grpSpPr>
        <p:sp>
          <p:nvSpPr>
            <p:cNvPr id="402" name="Google Shape;402;p50"/>
            <p:cNvSpPr/>
            <p:nvPr/>
          </p:nvSpPr>
          <p:spPr>
            <a:xfrm>
              <a:off x="473351" y="619523"/>
              <a:ext cx="738900" cy="73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3" name="Google Shape;403;p50" title="ícono de repas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404" name="Google Shape;404;p50"/>
          <p:cNvSpPr txBox="1"/>
          <p:nvPr/>
        </p:nvSpPr>
        <p:spPr>
          <a:xfrm>
            <a:off x="473350" y="1682450"/>
            <a:ext cx="6194700" cy="2211000"/>
          </a:xfrm>
          <a:prstGeom prst="rect">
            <a:avLst/>
          </a:prstGeom>
          <a:noFill/>
          <a:ln>
            <a:noFill/>
          </a:ln>
        </p:spPr>
        <p:txBody>
          <a:bodyPr spcFirstLastPara="1" wrap="square" lIns="91425" tIns="91425" rIns="91425" bIns="91425" anchor="t" anchorCtr="0">
            <a:spAutoFit/>
          </a:bodyPr>
          <a:lstStyle/>
          <a:p>
            <a:pPr marL="457200" lvl="0" indent="-314325" algn="l" rtl="0">
              <a:lnSpc>
                <a:spcPct val="115000"/>
              </a:lnSpc>
              <a:spcBef>
                <a:spcPts val="1000"/>
              </a:spcBef>
              <a:spcAft>
                <a:spcPts val="0"/>
              </a:spcAft>
              <a:buClr>
                <a:srgbClr val="EAFF6A"/>
              </a:buClr>
              <a:buSzPts val="1350"/>
              <a:buFont typeface="DM Sans"/>
              <a:buChar char="✓"/>
            </a:pPr>
            <a:r>
              <a:rPr lang="es" sz="1350" b="1">
                <a:solidFill>
                  <a:schemeClr val="lt1"/>
                </a:solidFill>
                <a:latin typeface="DM Sans"/>
                <a:ea typeface="DM Sans"/>
                <a:cs typeface="DM Sans"/>
                <a:sym typeface="DM Sans"/>
              </a:rPr>
              <a:t>Git Init:</a:t>
            </a:r>
            <a:r>
              <a:rPr lang="es" sz="1350">
                <a:solidFill>
                  <a:schemeClr val="lt1"/>
                </a:solidFill>
                <a:latin typeface="DM Sans"/>
                <a:ea typeface="DM Sans"/>
                <a:cs typeface="DM Sans"/>
                <a:sym typeface="DM Sans"/>
              </a:rPr>
              <a:t> indicarle que en ese directorio, donde ejecutamos este comando, será usado con GIT. </a:t>
            </a:r>
            <a:endParaRPr sz="1350">
              <a:solidFill>
                <a:schemeClr val="lt1"/>
              </a:solidFill>
              <a:latin typeface="DM Sans"/>
              <a:ea typeface="DM Sans"/>
              <a:cs typeface="DM Sans"/>
              <a:sym typeface="DM Sans"/>
            </a:endParaRPr>
          </a:p>
          <a:p>
            <a:pPr marL="457200" lvl="0" indent="-314325" algn="l" rtl="0">
              <a:lnSpc>
                <a:spcPct val="115000"/>
              </a:lnSpc>
              <a:spcBef>
                <a:spcPts val="1000"/>
              </a:spcBef>
              <a:spcAft>
                <a:spcPts val="0"/>
              </a:spcAft>
              <a:buClr>
                <a:srgbClr val="EAFF6A"/>
              </a:buClr>
              <a:buSzPts val="1350"/>
              <a:buFont typeface="DM Sans"/>
              <a:buChar char="✓"/>
            </a:pPr>
            <a:r>
              <a:rPr lang="es" sz="1350" b="1">
                <a:solidFill>
                  <a:schemeClr val="lt1"/>
                </a:solidFill>
                <a:latin typeface="DM Sans"/>
                <a:ea typeface="DM Sans"/>
                <a:cs typeface="DM Sans"/>
                <a:sym typeface="DM Sans"/>
              </a:rPr>
              <a:t>Git Add: </a:t>
            </a:r>
            <a:r>
              <a:rPr lang="es" sz="1350">
                <a:solidFill>
                  <a:schemeClr val="lt1"/>
                </a:solidFill>
                <a:latin typeface="DM Sans"/>
                <a:ea typeface="DM Sans"/>
                <a:cs typeface="DM Sans"/>
                <a:sym typeface="DM Sans"/>
              </a:rPr>
              <a:t>Agregar todos los archivos creados, modificados, eliminados al estado 2 (stage). </a:t>
            </a:r>
            <a:endParaRPr sz="1350">
              <a:solidFill>
                <a:schemeClr val="lt1"/>
              </a:solidFill>
              <a:latin typeface="DM Sans"/>
              <a:ea typeface="DM Sans"/>
              <a:cs typeface="DM Sans"/>
              <a:sym typeface="DM Sans"/>
            </a:endParaRPr>
          </a:p>
          <a:p>
            <a:pPr marL="457200" lvl="0" indent="-314325" algn="l" rtl="0">
              <a:lnSpc>
                <a:spcPct val="115000"/>
              </a:lnSpc>
              <a:spcBef>
                <a:spcPts val="1000"/>
              </a:spcBef>
              <a:spcAft>
                <a:spcPts val="0"/>
              </a:spcAft>
              <a:buClr>
                <a:srgbClr val="EAFF6A"/>
              </a:buClr>
              <a:buSzPts val="1350"/>
              <a:buFont typeface="DM Sans"/>
              <a:buChar char="✓"/>
            </a:pPr>
            <a:r>
              <a:rPr lang="es" sz="1350" b="1">
                <a:solidFill>
                  <a:schemeClr val="lt1"/>
                </a:solidFill>
                <a:latin typeface="DM Sans"/>
                <a:ea typeface="DM Sans"/>
                <a:cs typeface="DM Sans"/>
                <a:sym typeface="DM Sans"/>
              </a:rPr>
              <a:t>Git Commit - m “mensaje”</a:t>
            </a:r>
            <a:r>
              <a:rPr lang="es" sz="1350">
                <a:solidFill>
                  <a:schemeClr val="lt1"/>
                </a:solidFill>
                <a:latin typeface="DM Sans"/>
                <a:ea typeface="DM Sans"/>
                <a:cs typeface="DM Sans"/>
                <a:sym typeface="DM Sans"/>
              </a:rPr>
              <a:t>: mensaje obligatorio para mostrar que hemos cambiado, por ejemplo al estado 3. </a:t>
            </a:r>
            <a:endParaRPr sz="1350">
              <a:solidFill>
                <a:schemeClr val="lt1"/>
              </a:solidFill>
              <a:latin typeface="DM Sans"/>
              <a:ea typeface="DM Sans"/>
              <a:cs typeface="DM Sans"/>
              <a:sym typeface="DM Sans"/>
            </a:endParaRPr>
          </a:p>
          <a:p>
            <a:pPr marL="457200" lvl="0" indent="-314325" algn="l" rtl="0">
              <a:lnSpc>
                <a:spcPct val="115000"/>
              </a:lnSpc>
              <a:spcBef>
                <a:spcPts val="1000"/>
              </a:spcBef>
              <a:spcAft>
                <a:spcPts val="800"/>
              </a:spcAft>
              <a:buClr>
                <a:srgbClr val="EAFF6A"/>
              </a:buClr>
              <a:buSzPts val="1350"/>
              <a:buFont typeface="DM Sans"/>
              <a:buChar char="✓"/>
            </a:pPr>
            <a:r>
              <a:rPr lang="es" sz="1350" b="1">
                <a:solidFill>
                  <a:schemeClr val="lt1"/>
                </a:solidFill>
                <a:latin typeface="DM Sans"/>
                <a:ea typeface="DM Sans"/>
                <a:cs typeface="DM Sans"/>
                <a:sym typeface="DM Sans"/>
              </a:rPr>
              <a:t>Git log -- online:</a:t>
            </a:r>
            <a:r>
              <a:rPr lang="es" sz="1350">
                <a:solidFill>
                  <a:schemeClr val="lt1"/>
                </a:solidFill>
                <a:latin typeface="DM Sans"/>
                <a:ea typeface="DM Sans"/>
                <a:cs typeface="DM Sans"/>
                <a:sym typeface="DM Sans"/>
              </a:rPr>
              <a:t> para conocer los códigos de los commits realizados. </a:t>
            </a:r>
            <a:endParaRPr sz="1350">
              <a:solidFill>
                <a:schemeClr val="lt1"/>
              </a:solidFill>
              <a:latin typeface="DM Sans"/>
              <a:ea typeface="DM Sans"/>
              <a:cs typeface="DM Sans"/>
              <a:sym typeface="DM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1"/>
          <p:cNvSpPr txBox="1"/>
          <p:nvPr/>
        </p:nvSpPr>
        <p:spPr>
          <a:xfrm>
            <a:off x="1445150" y="688825"/>
            <a:ext cx="7169400" cy="66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500" b="1">
                <a:solidFill>
                  <a:srgbClr val="EAFF6A"/>
                </a:solidFill>
                <a:latin typeface="DM Sans"/>
                <a:ea typeface="DM Sans"/>
                <a:cs typeface="DM Sans"/>
                <a:sym typeface="DM Sans"/>
              </a:rPr>
              <a:t>Repaso</a:t>
            </a:r>
            <a:endParaRPr sz="3500" b="1">
              <a:solidFill>
                <a:srgbClr val="EAFF6A"/>
              </a:solidFill>
              <a:latin typeface="DM Sans"/>
              <a:ea typeface="DM Sans"/>
              <a:cs typeface="DM Sans"/>
              <a:sym typeface="DM Sans"/>
            </a:endParaRPr>
          </a:p>
        </p:txBody>
      </p:sp>
      <p:grpSp>
        <p:nvGrpSpPr>
          <p:cNvPr id="410" name="Google Shape;410;p51"/>
          <p:cNvGrpSpPr/>
          <p:nvPr/>
        </p:nvGrpSpPr>
        <p:grpSpPr>
          <a:xfrm>
            <a:off x="473351" y="619523"/>
            <a:ext cx="738900" cy="738900"/>
            <a:chOff x="473351" y="619523"/>
            <a:chExt cx="738900" cy="738900"/>
          </a:xfrm>
        </p:grpSpPr>
        <p:sp>
          <p:nvSpPr>
            <p:cNvPr id="411" name="Google Shape;411;p51"/>
            <p:cNvSpPr/>
            <p:nvPr/>
          </p:nvSpPr>
          <p:spPr>
            <a:xfrm>
              <a:off x="473351" y="619523"/>
              <a:ext cx="738900" cy="73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2" name="Google Shape;412;p51" title="ícono de repas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413" name="Google Shape;413;p51"/>
          <p:cNvSpPr txBox="1"/>
          <p:nvPr/>
        </p:nvSpPr>
        <p:spPr>
          <a:xfrm>
            <a:off x="473350" y="1682450"/>
            <a:ext cx="6167400" cy="1605000"/>
          </a:xfrm>
          <a:prstGeom prst="rect">
            <a:avLst/>
          </a:prstGeom>
          <a:noFill/>
          <a:ln>
            <a:noFill/>
          </a:ln>
        </p:spPr>
        <p:txBody>
          <a:bodyPr spcFirstLastPara="1" wrap="square" lIns="91425" tIns="91425" rIns="91425" bIns="91425" anchor="t" anchorCtr="0">
            <a:spAutoFit/>
          </a:bodyPr>
          <a:lstStyle/>
          <a:p>
            <a:pPr marL="457200" lvl="0" indent="-314325" algn="l" rtl="0">
              <a:lnSpc>
                <a:spcPct val="115000"/>
              </a:lnSpc>
              <a:spcBef>
                <a:spcPts val="1000"/>
              </a:spcBef>
              <a:spcAft>
                <a:spcPts val="0"/>
              </a:spcAft>
              <a:buClr>
                <a:srgbClr val="EAFF6A"/>
              </a:buClr>
              <a:buSzPts val="1350"/>
              <a:buFont typeface="DM Sans"/>
              <a:buChar char="✓"/>
            </a:pPr>
            <a:r>
              <a:rPr lang="es" sz="1350" b="1">
                <a:solidFill>
                  <a:schemeClr val="lt1"/>
                </a:solidFill>
                <a:latin typeface="DM Sans"/>
                <a:ea typeface="DM Sans"/>
                <a:cs typeface="DM Sans"/>
                <a:sym typeface="DM Sans"/>
              </a:rPr>
              <a:t>Git checkout rama:</a:t>
            </a:r>
            <a:r>
              <a:rPr lang="es" sz="1350">
                <a:solidFill>
                  <a:schemeClr val="lt1"/>
                </a:solidFill>
                <a:latin typeface="DM Sans"/>
                <a:ea typeface="DM Sans"/>
                <a:cs typeface="DM Sans"/>
                <a:sym typeface="DM Sans"/>
              </a:rPr>
              <a:t> para cambiar de rama e ir a un commit específico (debemos conocer su código anteriormente).</a:t>
            </a:r>
            <a:endParaRPr sz="1350">
              <a:solidFill>
                <a:schemeClr val="lt1"/>
              </a:solidFill>
              <a:latin typeface="DM Sans"/>
              <a:ea typeface="DM Sans"/>
              <a:cs typeface="DM Sans"/>
              <a:sym typeface="DM Sans"/>
            </a:endParaRPr>
          </a:p>
          <a:p>
            <a:pPr marL="457200" lvl="0" indent="-314325" algn="l" rtl="0">
              <a:lnSpc>
                <a:spcPct val="115000"/>
              </a:lnSpc>
              <a:spcBef>
                <a:spcPts val="1000"/>
              </a:spcBef>
              <a:spcAft>
                <a:spcPts val="0"/>
              </a:spcAft>
              <a:buClr>
                <a:srgbClr val="EAFF6A"/>
              </a:buClr>
              <a:buSzPts val="1350"/>
              <a:buFont typeface="DM Sans"/>
              <a:buChar char="✓"/>
            </a:pPr>
            <a:r>
              <a:rPr lang="es" sz="1350" b="1">
                <a:solidFill>
                  <a:schemeClr val="lt1"/>
                </a:solidFill>
                <a:latin typeface="DM Sans"/>
                <a:ea typeface="DM Sans"/>
                <a:cs typeface="DM Sans"/>
                <a:sym typeface="DM Sans"/>
              </a:rPr>
              <a:t>Git merge rama:</a:t>
            </a:r>
            <a:r>
              <a:rPr lang="es" sz="1350">
                <a:solidFill>
                  <a:schemeClr val="lt1"/>
                </a:solidFill>
                <a:latin typeface="DM Sans"/>
                <a:ea typeface="DM Sans"/>
                <a:cs typeface="DM Sans"/>
                <a:sym typeface="DM Sans"/>
              </a:rPr>
              <a:t> Debemos estar en un MASTER para funcionar. </a:t>
            </a:r>
            <a:endParaRPr sz="1350">
              <a:solidFill>
                <a:schemeClr val="lt1"/>
              </a:solidFill>
              <a:latin typeface="DM Sans"/>
              <a:ea typeface="DM Sans"/>
              <a:cs typeface="DM Sans"/>
              <a:sym typeface="DM Sans"/>
            </a:endParaRPr>
          </a:p>
          <a:p>
            <a:pPr marL="457200" lvl="0" indent="-314325" algn="l" rtl="0">
              <a:lnSpc>
                <a:spcPct val="115000"/>
              </a:lnSpc>
              <a:spcBef>
                <a:spcPts val="1000"/>
              </a:spcBef>
              <a:spcAft>
                <a:spcPts val="800"/>
              </a:spcAft>
              <a:buClr>
                <a:srgbClr val="EAFF6A"/>
              </a:buClr>
              <a:buSzPts val="1350"/>
              <a:buFont typeface="DM Sans"/>
              <a:buChar char="✓"/>
            </a:pPr>
            <a:r>
              <a:rPr lang="es" sz="1350" b="1">
                <a:solidFill>
                  <a:schemeClr val="lt1"/>
                </a:solidFill>
                <a:latin typeface="DM Sans"/>
                <a:ea typeface="DM Sans"/>
                <a:cs typeface="DM Sans"/>
                <a:sym typeface="DM Sans"/>
              </a:rPr>
              <a:t>Git branch rama</a:t>
            </a:r>
            <a:r>
              <a:rPr lang="es" sz="1350">
                <a:solidFill>
                  <a:schemeClr val="lt1"/>
                </a:solidFill>
                <a:latin typeface="DM Sans"/>
                <a:ea typeface="DM Sans"/>
                <a:cs typeface="DM Sans"/>
                <a:sym typeface="DM Sans"/>
              </a:rPr>
              <a:t>: creación de una rama (si queremos eliminar una rama ponemos git branch -D nombre-rama).</a:t>
            </a:r>
            <a:endParaRPr sz="1350">
              <a:solidFill>
                <a:schemeClr val="lt1"/>
              </a:solidFill>
              <a:latin typeface="DM Sans"/>
              <a:ea typeface="DM Sans"/>
              <a:cs typeface="DM Sans"/>
              <a:sym typeface="DM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2"/>
          <p:cNvSpPr txBox="1"/>
          <p:nvPr/>
        </p:nvSpPr>
        <p:spPr>
          <a:xfrm>
            <a:off x="1461300" y="1598325"/>
            <a:ext cx="6221400" cy="14316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5000">
                <a:solidFill>
                  <a:srgbClr val="E8E7E3"/>
                </a:solidFill>
              </a:rPr>
              <a:t>☕</a:t>
            </a:r>
            <a:endParaRPr sz="5000">
              <a:solidFill>
                <a:srgbClr val="E8E7E3"/>
              </a:solidFill>
            </a:endParaRPr>
          </a:p>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Break</a:t>
            </a:r>
            <a:endParaRPr sz="4000" b="1">
              <a:solidFill>
                <a:schemeClr val="lt1"/>
              </a:solidFill>
              <a:latin typeface="DM Sans"/>
              <a:ea typeface="DM Sans"/>
              <a:cs typeface="DM Sans"/>
              <a:sym typeface="DM Sans"/>
            </a:endParaRPr>
          </a:p>
        </p:txBody>
      </p:sp>
      <p:sp>
        <p:nvSpPr>
          <p:cNvPr id="419" name="Google Shape;419;p52"/>
          <p:cNvSpPr txBox="1"/>
          <p:nvPr/>
        </p:nvSpPr>
        <p:spPr>
          <a:xfrm>
            <a:off x="2809200" y="2971950"/>
            <a:ext cx="3525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2000" dirty="0">
                <a:solidFill>
                  <a:schemeClr val="lt1"/>
                </a:solidFill>
                <a:latin typeface="DM Sans"/>
                <a:ea typeface="DM Sans"/>
                <a:cs typeface="DM Sans"/>
                <a:sym typeface="DM Sans"/>
              </a:rPr>
              <a:t>¡En 5 minutos volvemos!</a:t>
            </a:r>
            <a:endParaRPr sz="2000" dirty="0">
              <a:solidFill>
                <a:schemeClr val="lt1"/>
              </a:solidFill>
              <a:latin typeface="DM Sans"/>
              <a:ea typeface="DM Sans"/>
              <a:cs typeface="DM Sans"/>
              <a:sym typeface="DM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3"/>
          <p:cNvSpPr txBox="1"/>
          <p:nvPr/>
        </p:nvSpPr>
        <p:spPr>
          <a:xfrm>
            <a:off x="1905000" y="2202300"/>
            <a:ext cx="53721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chemeClr val="dk1"/>
              </a:buClr>
              <a:buSzPts val="1100"/>
              <a:buFont typeface="Arial"/>
              <a:buNone/>
            </a:pPr>
            <a:r>
              <a:rPr lang="es" sz="4000" b="1">
                <a:solidFill>
                  <a:schemeClr val="dk1"/>
                </a:solidFill>
                <a:latin typeface="DM Sans"/>
                <a:ea typeface="DM Sans"/>
                <a:cs typeface="DM Sans"/>
                <a:sym typeface="DM Sans"/>
              </a:rPr>
              <a:t>Plantillas Django</a:t>
            </a:r>
            <a:endParaRPr sz="3000">
              <a:solidFill>
                <a:schemeClr val="dk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8"/>
          <p:cNvSpPr txBox="1"/>
          <p:nvPr/>
        </p:nvSpPr>
        <p:spPr>
          <a:xfrm>
            <a:off x="501450" y="468275"/>
            <a:ext cx="8141100" cy="6003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AFF6A"/>
                </a:solidFill>
                <a:latin typeface="DM Sans"/>
                <a:ea typeface="DM Sans"/>
                <a:cs typeface="DM Sans"/>
                <a:sym typeface="DM Sans"/>
              </a:rPr>
              <a:t>Objetivos de la clase</a:t>
            </a:r>
            <a:endParaRPr sz="3000" b="1" i="0" u="none" strike="noStrike" cap="none">
              <a:solidFill>
                <a:srgbClr val="EAFF6A"/>
              </a:solidFill>
              <a:latin typeface="DM Sans"/>
              <a:ea typeface="DM Sans"/>
              <a:cs typeface="DM Sans"/>
              <a:sym typeface="DM Sans"/>
            </a:endParaRPr>
          </a:p>
        </p:txBody>
      </p:sp>
      <p:pic>
        <p:nvPicPr>
          <p:cNvPr id="65" name="Google Shape;65;p18"/>
          <p:cNvPicPr preferRelativeResize="0"/>
          <p:nvPr/>
        </p:nvPicPr>
        <p:blipFill rotWithShape="1">
          <a:blip r:embed="rId3">
            <a:alphaModFix/>
          </a:blip>
          <a:srcRect/>
          <a:stretch/>
        </p:blipFill>
        <p:spPr>
          <a:xfrm>
            <a:off x="2172438" y="1545313"/>
            <a:ext cx="196975" cy="196975"/>
          </a:xfrm>
          <a:prstGeom prst="rect">
            <a:avLst/>
          </a:prstGeom>
          <a:noFill/>
          <a:ln>
            <a:noFill/>
          </a:ln>
        </p:spPr>
      </p:pic>
      <p:sp>
        <p:nvSpPr>
          <p:cNvPr id="66" name="Google Shape;66;p18"/>
          <p:cNvSpPr txBox="1"/>
          <p:nvPr/>
        </p:nvSpPr>
        <p:spPr>
          <a:xfrm>
            <a:off x="2690549" y="1451625"/>
            <a:ext cx="48414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1350" b="1">
                <a:solidFill>
                  <a:schemeClr val="lt1"/>
                </a:solidFill>
                <a:latin typeface="DM Sans"/>
                <a:ea typeface="DM Sans"/>
                <a:cs typeface="DM Sans"/>
                <a:sym typeface="DM Sans"/>
              </a:rPr>
              <a:t>Crear </a:t>
            </a:r>
            <a:r>
              <a:rPr lang="es" sz="1350">
                <a:solidFill>
                  <a:schemeClr val="lt1"/>
                </a:solidFill>
                <a:latin typeface="DM Sans"/>
                <a:ea typeface="DM Sans"/>
                <a:cs typeface="DM Sans"/>
                <a:sym typeface="DM Sans"/>
              </a:rPr>
              <a:t>un proyecto y versiones con Git. </a:t>
            </a:r>
            <a:endParaRPr sz="1350" b="1">
              <a:solidFill>
                <a:schemeClr val="lt1"/>
              </a:solidFill>
              <a:latin typeface="DM Sans"/>
              <a:ea typeface="DM Sans"/>
              <a:cs typeface="DM Sans"/>
              <a:sym typeface="DM Sans"/>
            </a:endParaRPr>
          </a:p>
        </p:txBody>
      </p:sp>
      <p:pic>
        <p:nvPicPr>
          <p:cNvPr id="67" name="Google Shape;67;p18"/>
          <p:cNvPicPr preferRelativeResize="0"/>
          <p:nvPr/>
        </p:nvPicPr>
        <p:blipFill rotWithShape="1">
          <a:blip r:embed="rId3">
            <a:alphaModFix/>
          </a:blip>
          <a:srcRect/>
          <a:stretch/>
        </p:blipFill>
        <p:spPr>
          <a:xfrm>
            <a:off x="2172138" y="2178713"/>
            <a:ext cx="196975" cy="196975"/>
          </a:xfrm>
          <a:prstGeom prst="rect">
            <a:avLst/>
          </a:prstGeom>
          <a:noFill/>
          <a:ln>
            <a:noFill/>
          </a:ln>
        </p:spPr>
      </p:pic>
      <p:sp>
        <p:nvSpPr>
          <p:cNvPr id="68" name="Google Shape;68;p18"/>
          <p:cNvSpPr txBox="1"/>
          <p:nvPr/>
        </p:nvSpPr>
        <p:spPr>
          <a:xfrm>
            <a:off x="2690547" y="2054750"/>
            <a:ext cx="55695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1350" b="1">
                <a:solidFill>
                  <a:schemeClr val="lt1"/>
                </a:solidFill>
                <a:latin typeface="DM Sans"/>
                <a:ea typeface="DM Sans"/>
                <a:cs typeface="DM Sans"/>
                <a:sym typeface="DM Sans"/>
              </a:rPr>
              <a:t>Utilizar </a:t>
            </a:r>
            <a:r>
              <a:rPr lang="es" sz="1350">
                <a:solidFill>
                  <a:schemeClr val="lt1"/>
                </a:solidFill>
                <a:latin typeface="DM Sans"/>
                <a:ea typeface="DM Sans"/>
                <a:cs typeface="DM Sans"/>
                <a:sym typeface="DM Sans"/>
              </a:rPr>
              <a:t>el repositorio GitHub. </a:t>
            </a:r>
            <a:endParaRPr sz="1350" b="1">
              <a:solidFill>
                <a:schemeClr val="lt1"/>
              </a:solidFill>
              <a:latin typeface="DM Sans"/>
              <a:ea typeface="DM Sans"/>
              <a:cs typeface="DM Sans"/>
              <a:sym typeface="DM Sans"/>
            </a:endParaRPr>
          </a:p>
        </p:txBody>
      </p:sp>
      <p:pic>
        <p:nvPicPr>
          <p:cNvPr id="69" name="Google Shape;69;p18"/>
          <p:cNvPicPr preferRelativeResize="0"/>
          <p:nvPr/>
        </p:nvPicPr>
        <p:blipFill rotWithShape="1">
          <a:blip r:embed="rId3">
            <a:alphaModFix/>
          </a:blip>
          <a:srcRect/>
          <a:stretch/>
        </p:blipFill>
        <p:spPr>
          <a:xfrm>
            <a:off x="2172138" y="2705138"/>
            <a:ext cx="196975" cy="196975"/>
          </a:xfrm>
          <a:prstGeom prst="rect">
            <a:avLst/>
          </a:prstGeom>
          <a:noFill/>
          <a:ln>
            <a:noFill/>
          </a:ln>
        </p:spPr>
      </p:pic>
      <p:sp>
        <p:nvSpPr>
          <p:cNvPr id="70" name="Google Shape;70;p18"/>
          <p:cNvSpPr txBox="1"/>
          <p:nvPr/>
        </p:nvSpPr>
        <p:spPr>
          <a:xfrm>
            <a:off x="2690561" y="2607413"/>
            <a:ext cx="4281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1350" b="1">
                <a:solidFill>
                  <a:schemeClr val="lt1"/>
                </a:solidFill>
                <a:latin typeface="DM Sans"/>
                <a:ea typeface="DM Sans"/>
                <a:cs typeface="DM Sans"/>
                <a:sym typeface="DM Sans"/>
              </a:rPr>
              <a:t>Utilizar </a:t>
            </a:r>
            <a:r>
              <a:rPr lang="es" sz="1350">
                <a:solidFill>
                  <a:schemeClr val="lt1"/>
                </a:solidFill>
                <a:latin typeface="DM Sans"/>
                <a:ea typeface="DM Sans"/>
                <a:cs typeface="DM Sans"/>
                <a:sym typeface="DM Sans"/>
              </a:rPr>
              <a:t>MVC creando las primeras vistas.</a:t>
            </a:r>
            <a:endParaRPr sz="1350" b="1">
              <a:solidFill>
                <a:schemeClr val="lt1"/>
              </a:solidFill>
              <a:latin typeface="DM Sans"/>
              <a:ea typeface="DM Sans"/>
              <a:cs typeface="DM Sans"/>
              <a:sym typeface="DM Sans"/>
            </a:endParaRPr>
          </a:p>
        </p:txBody>
      </p:sp>
      <p:cxnSp>
        <p:nvCxnSpPr>
          <p:cNvPr id="71" name="Google Shape;71;p18"/>
          <p:cNvCxnSpPr>
            <a:stCxn id="65" idx="2"/>
            <a:endCxn id="67" idx="0"/>
          </p:cNvCxnSpPr>
          <p:nvPr/>
        </p:nvCxnSpPr>
        <p:spPr>
          <a:xfrm rot="-5400000" flipH="1">
            <a:off x="2052975" y="1960238"/>
            <a:ext cx="436500" cy="600"/>
          </a:xfrm>
          <a:prstGeom prst="bentConnector3">
            <a:avLst>
              <a:gd name="adj1" fmla="val 49991"/>
            </a:avLst>
          </a:prstGeom>
          <a:noFill/>
          <a:ln w="9525" cap="flat" cmpd="sng">
            <a:solidFill>
              <a:srgbClr val="EAFF6A"/>
            </a:solidFill>
            <a:prstDash val="solid"/>
            <a:round/>
            <a:headEnd type="none" w="sm" len="sm"/>
            <a:tailEnd type="none" w="sm" len="sm"/>
          </a:ln>
        </p:spPr>
      </p:cxnSp>
      <p:cxnSp>
        <p:nvCxnSpPr>
          <p:cNvPr id="72" name="Google Shape;72;p18"/>
          <p:cNvCxnSpPr>
            <a:stCxn id="67" idx="2"/>
          </p:cNvCxnSpPr>
          <p:nvPr/>
        </p:nvCxnSpPr>
        <p:spPr>
          <a:xfrm rot="-5400000" flipH="1">
            <a:off x="2083275" y="2563038"/>
            <a:ext cx="379800" cy="5100"/>
          </a:xfrm>
          <a:prstGeom prst="bentConnector3">
            <a:avLst>
              <a:gd name="adj1" fmla="val 50000"/>
            </a:avLst>
          </a:prstGeom>
          <a:noFill/>
          <a:ln w="9525" cap="flat" cmpd="sng">
            <a:solidFill>
              <a:srgbClr val="EAFF6A"/>
            </a:solidFill>
            <a:prstDash val="solid"/>
            <a:round/>
            <a:headEnd type="none" w="sm" len="sm"/>
            <a:tailEnd type="none" w="sm" len="sm"/>
          </a:ln>
        </p:spPr>
      </p:cxnSp>
      <p:pic>
        <p:nvPicPr>
          <p:cNvPr id="73" name="Google Shape;73;p18"/>
          <p:cNvPicPr preferRelativeResize="0"/>
          <p:nvPr/>
        </p:nvPicPr>
        <p:blipFill rotWithShape="1">
          <a:blip r:embed="rId3">
            <a:alphaModFix/>
          </a:blip>
          <a:srcRect/>
          <a:stretch/>
        </p:blipFill>
        <p:spPr>
          <a:xfrm>
            <a:off x="2172138" y="3238538"/>
            <a:ext cx="196975" cy="196975"/>
          </a:xfrm>
          <a:prstGeom prst="rect">
            <a:avLst/>
          </a:prstGeom>
          <a:noFill/>
          <a:ln>
            <a:noFill/>
          </a:ln>
        </p:spPr>
      </p:pic>
      <p:sp>
        <p:nvSpPr>
          <p:cNvPr id="74" name="Google Shape;74;p18"/>
          <p:cNvSpPr txBox="1"/>
          <p:nvPr/>
        </p:nvSpPr>
        <p:spPr>
          <a:xfrm>
            <a:off x="2690561" y="3140813"/>
            <a:ext cx="4281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1350" b="1">
                <a:solidFill>
                  <a:schemeClr val="lt1"/>
                </a:solidFill>
                <a:latin typeface="DM Sans"/>
                <a:ea typeface="DM Sans"/>
                <a:cs typeface="DM Sans"/>
                <a:sym typeface="DM Sans"/>
              </a:rPr>
              <a:t>Aplicar </a:t>
            </a:r>
            <a:r>
              <a:rPr lang="es" sz="1350">
                <a:solidFill>
                  <a:schemeClr val="lt1"/>
                </a:solidFill>
                <a:latin typeface="DM Sans"/>
                <a:ea typeface="DM Sans"/>
                <a:cs typeface="DM Sans"/>
                <a:sym typeface="DM Sans"/>
              </a:rPr>
              <a:t>el uso de templates</a:t>
            </a:r>
            <a:endParaRPr sz="1350" b="1">
              <a:solidFill>
                <a:schemeClr val="lt1"/>
              </a:solidFill>
              <a:latin typeface="DM Sans"/>
              <a:ea typeface="DM Sans"/>
              <a:cs typeface="DM Sans"/>
              <a:sym typeface="DM Sans"/>
            </a:endParaRPr>
          </a:p>
        </p:txBody>
      </p:sp>
      <p:cxnSp>
        <p:nvCxnSpPr>
          <p:cNvPr id="75" name="Google Shape;75;p18"/>
          <p:cNvCxnSpPr/>
          <p:nvPr/>
        </p:nvCxnSpPr>
        <p:spPr>
          <a:xfrm rot="-5400000" flipH="1">
            <a:off x="2003038" y="3169425"/>
            <a:ext cx="535200" cy="600"/>
          </a:xfrm>
          <a:prstGeom prst="bentConnector3">
            <a:avLst>
              <a:gd name="adj1" fmla="val 50013"/>
            </a:avLst>
          </a:prstGeom>
          <a:noFill/>
          <a:ln w="9525" cap="flat" cmpd="sng">
            <a:solidFill>
              <a:srgbClr val="EAFF6A"/>
            </a:solidFill>
            <a:prstDash val="solid"/>
            <a:round/>
            <a:headEnd type="none" w="sm" len="sm"/>
            <a:tailEnd type="none" w="sm" len="sm"/>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4"/>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¿Qué son? </a:t>
            </a:r>
            <a:endParaRPr sz="4000" b="1">
              <a:solidFill>
                <a:schemeClr val="dk1"/>
              </a:solidFill>
              <a:latin typeface="DM Sans"/>
              <a:ea typeface="DM Sans"/>
              <a:cs typeface="DM Sans"/>
              <a:sym typeface="DM Sans"/>
            </a:endParaRPr>
          </a:p>
        </p:txBody>
      </p:sp>
      <p:sp>
        <p:nvSpPr>
          <p:cNvPr id="430" name="Google Shape;430;p54"/>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Las plantillas son archivos que nos permiten separar la vista de la estética, es decir guardar en un archivo separado de todo lo que guardábamos en “documento”, para así enviar por la HttpsResponse.</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431" name="Google Shape;431;p54"/>
          <p:cNvSpPr txBox="1"/>
          <p:nvPr/>
        </p:nvSpPr>
        <p:spPr>
          <a:xfrm>
            <a:off x="4527575" y="1908175"/>
            <a:ext cx="3834600" cy="122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1350">
                <a:solidFill>
                  <a:schemeClr val="dk1"/>
                </a:solidFill>
                <a:highlight>
                  <a:srgbClr val="EAFF6A"/>
                </a:highlight>
                <a:latin typeface="DM Sans"/>
                <a:ea typeface="DM Sans"/>
                <a:cs typeface="DM Sans"/>
                <a:sym typeface="DM Sans"/>
              </a:rPr>
              <a:t>Entonces, ¿podríamos decir que así se crea un template?</a:t>
            </a:r>
            <a:r>
              <a:rPr lang="es" sz="1350">
                <a:solidFill>
                  <a:schemeClr val="dk1"/>
                </a:solidFill>
                <a:latin typeface="DM Sans"/>
                <a:ea typeface="DM Sans"/>
                <a:cs typeface="DM Sans"/>
                <a:sym typeface="DM Sans"/>
              </a:rPr>
              <a:t> 😏</a:t>
            </a:r>
            <a:endParaRPr sz="1350">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¡Exacto! 👏</a:t>
            </a:r>
            <a:endParaRPr sz="1350">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sz="1350" b="1">
                <a:solidFill>
                  <a:schemeClr val="dk1"/>
                </a:solidFill>
                <a:latin typeface="DM Sans"/>
                <a:ea typeface="DM Sans"/>
                <a:cs typeface="DM Sans"/>
                <a:sym typeface="DM Sans"/>
              </a:rPr>
              <a:t>Recordemos que Django se basaba en Modelo,Vista, Template. </a:t>
            </a:r>
            <a:r>
              <a:rPr lang="es" sz="1350">
                <a:solidFill>
                  <a:schemeClr val="dk1"/>
                </a:solidFill>
                <a:latin typeface="DM Sans"/>
                <a:ea typeface="DM Sans"/>
                <a:cs typeface="DM Sans"/>
                <a:sym typeface="DM Sans"/>
              </a:rPr>
              <a:t> </a:t>
            </a:r>
            <a:endParaRPr sz="1350">
              <a:latin typeface="DM Sans"/>
              <a:ea typeface="DM Sans"/>
              <a:cs typeface="DM Sans"/>
              <a:sym typeface="DM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5"/>
          <p:cNvSpPr txBox="1"/>
          <p:nvPr/>
        </p:nvSpPr>
        <p:spPr>
          <a:xfrm>
            <a:off x="1447300" y="537575"/>
            <a:ext cx="7169400" cy="1639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500" b="1">
                <a:solidFill>
                  <a:schemeClr val="dk1"/>
                </a:solidFill>
                <a:latin typeface="DM Sans"/>
                <a:ea typeface="DM Sans"/>
                <a:cs typeface="DM Sans"/>
                <a:sym typeface="DM Sans"/>
              </a:rPr>
              <a:t>Ejemplo en vivo: Creando nuestro primer template</a:t>
            </a:r>
            <a:endParaRPr sz="3500" b="1">
              <a:solidFill>
                <a:schemeClr val="dk1"/>
              </a:solidFill>
              <a:latin typeface="DM Sans"/>
              <a:ea typeface="DM Sans"/>
              <a:cs typeface="DM Sans"/>
              <a:sym typeface="DM Sans"/>
            </a:endParaRPr>
          </a:p>
          <a:p>
            <a:pPr marL="0" lvl="0" indent="0" algn="l" rtl="0">
              <a:lnSpc>
                <a:spcPct val="90000"/>
              </a:lnSpc>
              <a:spcBef>
                <a:spcPts val="0"/>
              </a:spcBef>
              <a:spcAft>
                <a:spcPts val="0"/>
              </a:spcAft>
              <a:buNone/>
            </a:pPr>
            <a:endParaRPr sz="3500" b="1">
              <a:solidFill>
                <a:schemeClr val="dk1"/>
              </a:solidFill>
              <a:latin typeface="DM Sans"/>
              <a:ea typeface="DM Sans"/>
              <a:cs typeface="DM Sans"/>
              <a:sym typeface="DM Sans"/>
            </a:endParaRPr>
          </a:p>
        </p:txBody>
      </p:sp>
      <p:sp>
        <p:nvSpPr>
          <p:cNvPr id="437" name="Google Shape;437;p55"/>
          <p:cNvSpPr txBox="1"/>
          <p:nvPr/>
        </p:nvSpPr>
        <p:spPr>
          <a:xfrm>
            <a:off x="475500" y="1474850"/>
            <a:ext cx="7169400" cy="19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500">
              <a:solidFill>
                <a:srgbClr val="B7B7B7"/>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endParaRPr sz="1350" b="1">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Vamos a crear nuestro primer template. Esto necesitará de un “template”, propiamente dicho, es decir, lo que se muestra. Además, necesitaremos un “contexto”, esto es, para manejar contenido que cambia, por ejemplo nuestro nombre en el ejercicio anterior. Y por último crear un “render” es decir, una transformación a página web.</a:t>
            </a:r>
            <a:endParaRPr sz="2500">
              <a:solidFill>
                <a:schemeClr val="dk2"/>
              </a:solidFill>
              <a:latin typeface="DM Sans"/>
              <a:ea typeface="DM Sans"/>
              <a:cs typeface="DM Sans"/>
              <a:sym typeface="DM Sans"/>
            </a:endParaRPr>
          </a:p>
          <a:p>
            <a:pPr marL="0" lvl="0" indent="0" algn="l" rtl="0">
              <a:spcBef>
                <a:spcPts val="0"/>
              </a:spcBef>
              <a:spcAft>
                <a:spcPts val="0"/>
              </a:spcAft>
              <a:buNone/>
            </a:pPr>
            <a:endParaRPr sz="2500" b="1">
              <a:solidFill>
                <a:srgbClr val="B7B7B7"/>
              </a:solidFill>
              <a:latin typeface="Helvetica Neue"/>
              <a:ea typeface="Helvetica Neue"/>
              <a:cs typeface="Helvetica Neue"/>
              <a:sym typeface="Helvetica Neue"/>
            </a:endParaRPr>
          </a:p>
        </p:txBody>
      </p:sp>
      <p:grpSp>
        <p:nvGrpSpPr>
          <p:cNvPr id="438" name="Google Shape;438;p55"/>
          <p:cNvGrpSpPr/>
          <p:nvPr/>
        </p:nvGrpSpPr>
        <p:grpSpPr>
          <a:xfrm>
            <a:off x="475501" y="468273"/>
            <a:ext cx="738900" cy="738900"/>
            <a:chOff x="473351" y="619523"/>
            <a:chExt cx="738900" cy="738900"/>
          </a:xfrm>
        </p:grpSpPr>
        <p:sp>
          <p:nvSpPr>
            <p:cNvPr id="439" name="Google Shape;439;p55"/>
            <p:cNvSpPr/>
            <p:nvPr/>
          </p:nvSpPr>
          <p:spPr>
            <a:xfrm>
              <a:off x="473351" y="619523"/>
              <a:ext cx="738900" cy="73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0" name="Google Shape;440;p55"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441" name="Google Shape;441;p55"/>
          <p:cNvSpPr txBox="1"/>
          <p:nvPr/>
        </p:nvSpPr>
        <p:spPr>
          <a:xfrm>
            <a:off x="475500" y="3829300"/>
            <a:ext cx="7169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a:solidFill>
                  <a:schemeClr val="dk2"/>
                </a:solidFill>
                <a:latin typeface="DM Sans"/>
                <a:ea typeface="DM Sans"/>
                <a:cs typeface="DM Sans"/>
                <a:sym typeface="DM Sans"/>
              </a:rPr>
              <a:t>Duración: </a:t>
            </a:r>
            <a:r>
              <a:rPr lang="es" sz="2000" b="1">
                <a:solidFill>
                  <a:schemeClr val="dk2"/>
                </a:solidFill>
                <a:latin typeface="DM Sans"/>
                <a:ea typeface="DM Sans"/>
                <a:cs typeface="DM Sans"/>
                <a:sym typeface="DM Sans"/>
              </a:rPr>
              <a:t>15 minutos</a:t>
            </a:r>
            <a:endParaRPr sz="2000" b="1">
              <a:solidFill>
                <a:schemeClr val="dk2"/>
              </a:solidFill>
              <a:latin typeface="DM Sans"/>
              <a:ea typeface="DM Sans"/>
              <a:cs typeface="DM Sans"/>
              <a:sym typeface="DM Sans"/>
            </a:endParaRPr>
          </a:p>
        </p:txBody>
      </p:sp>
      <p:grpSp>
        <p:nvGrpSpPr>
          <p:cNvPr id="442" name="Google Shape;442;p55"/>
          <p:cNvGrpSpPr/>
          <p:nvPr/>
        </p:nvGrpSpPr>
        <p:grpSpPr>
          <a:xfrm>
            <a:off x="0" y="-7400"/>
            <a:ext cx="9143925" cy="44400"/>
            <a:chOff x="0" y="-7400"/>
            <a:chExt cx="9143925" cy="44400"/>
          </a:xfrm>
        </p:grpSpPr>
        <p:sp>
          <p:nvSpPr>
            <p:cNvPr id="443" name="Google Shape;443;p55"/>
            <p:cNvSpPr/>
            <p:nvPr/>
          </p:nvSpPr>
          <p:spPr>
            <a:xfrm>
              <a:off x="5846625" y="-7400"/>
              <a:ext cx="3297300" cy="44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444" name="Google Shape;444;p55"/>
            <p:cNvSpPr/>
            <p:nvPr/>
          </p:nvSpPr>
          <p:spPr>
            <a:xfrm>
              <a:off x="0" y="-7400"/>
              <a:ext cx="5846700" cy="44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6"/>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Paso a paso</a:t>
            </a:r>
            <a:endParaRPr sz="4000" b="1">
              <a:solidFill>
                <a:schemeClr val="dk1"/>
              </a:solidFill>
              <a:latin typeface="DM Sans"/>
              <a:ea typeface="DM Sans"/>
              <a:cs typeface="DM Sans"/>
              <a:sym typeface="DM Sans"/>
            </a:endParaRPr>
          </a:p>
        </p:txBody>
      </p:sp>
      <p:grpSp>
        <p:nvGrpSpPr>
          <p:cNvPr id="450" name="Google Shape;450;p56"/>
          <p:cNvGrpSpPr/>
          <p:nvPr/>
        </p:nvGrpSpPr>
        <p:grpSpPr>
          <a:xfrm>
            <a:off x="386938" y="1772625"/>
            <a:ext cx="587100" cy="600300"/>
            <a:chOff x="-5909287" y="3037650"/>
            <a:chExt cx="587100" cy="600300"/>
          </a:xfrm>
        </p:grpSpPr>
        <p:sp>
          <p:nvSpPr>
            <p:cNvPr id="451" name="Google Shape;451;p56"/>
            <p:cNvSpPr/>
            <p:nvPr/>
          </p:nvSpPr>
          <p:spPr>
            <a:xfrm>
              <a:off x="-5909287" y="3044254"/>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6"/>
            <p:cNvSpPr txBox="1"/>
            <p:nvPr/>
          </p:nvSpPr>
          <p:spPr>
            <a:xfrm>
              <a:off x="-5822875" y="3037650"/>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solidFill>
                    <a:srgbClr val="000000"/>
                  </a:solidFill>
                  <a:latin typeface="DM Sans"/>
                  <a:ea typeface="DM Sans"/>
                  <a:cs typeface="DM Sans"/>
                  <a:sym typeface="DM Sans"/>
                </a:rPr>
                <a:t>1</a:t>
              </a:r>
              <a:endParaRPr sz="3000" b="1">
                <a:solidFill>
                  <a:srgbClr val="000000"/>
                </a:solidFill>
                <a:latin typeface="DM Sans"/>
                <a:ea typeface="DM Sans"/>
                <a:cs typeface="DM Sans"/>
                <a:sym typeface="DM Sans"/>
              </a:endParaRPr>
            </a:p>
          </p:txBody>
        </p:sp>
      </p:grpSp>
      <p:grpSp>
        <p:nvGrpSpPr>
          <p:cNvPr id="453" name="Google Shape;453;p56"/>
          <p:cNvGrpSpPr/>
          <p:nvPr/>
        </p:nvGrpSpPr>
        <p:grpSpPr>
          <a:xfrm>
            <a:off x="5044000" y="1772625"/>
            <a:ext cx="587100" cy="600300"/>
            <a:chOff x="-1166562" y="1599375"/>
            <a:chExt cx="587100" cy="600300"/>
          </a:xfrm>
        </p:grpSpPr>
        <p:sp>
          <p:nvSpPr>
            <p:cNvPr id="454" name="Google Shape;454;p56"/>
            <p:cNvSpPr/>
            <p:nvPr/>
          </p:nvSpPr>
          <p:spPr>
            <a:xfrm>
              <a:off x="-1166562" y="160597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6"/>
            <p:cNvSpPr txBox="1"/>
            <p:nvPr/>
          </p:nvSpPr>
          <p:spPr>
            <a:xfrm>
              <a:off x="-1080175" y="1599375"/>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latin typeface="DM Sans"/>
                  <a:ea typeface="DM Sans"/>
                  <a:cs typeface="DM Sans"/>
                  <a:sym typeface="DM Sans"/>
                </a:rPr>
                <a:t>2</a:t>
              </a:r>
              <a:endParaRPr sz="3000" b="1">
                <a:solidFill>
                  <a:srgbClr val="000000"/>
                </a:solidFill>
                <a:latin typeface="DM Sans"/>
                <a:ea typeface="DM Sans"/>
                <a:cs typeface="DM Sans"/>
                <a:sym typeface="DM Sans"/>
              </a:endParaRPr>
            </a:p>
          </p:txBody>
        </p:sp>
      </p:grpSp>
      <p:pic>
        <p:nvPicPr>
          <p:cNvPr id="456" name="Google Shape;456;p56"/>
          <p:cNvPicPr preferRelativeResize="0"/>
          <p:nvPr/>
        </p:nvPicPr>
        <p:blipFill rotWithShape="1">
          <a:blip r:embed="rId3">
            <a:alphaModFix/>
          </a:blip>
          <a:srcRect l="49999" r="39228" b="74400"/>
          <a:stretch/>
        </p:blipFill>
        <p:spPr>
          <a:xfrm>
            <a:off x="1121525" y="2851425"/>
            <a:ext cx="3056676" cy="1945600"/>
          </a:xfrm>
          <a:prstGeom prst="rect">
            <a:avLst/>
          </a:prstGeom>
          <a:noFill/>
          <a:ln>
            <a:noFill/>
          </a:ln>
        </p:spPr>
      </p:pic>
      <p:pic>
        <p:nvPicPr>
          <p:cNvPr id="457" name="Google Shape;457;p56"/>
          <p:cNvPicPr preferRelativeResize="0"/>
          <p:nvPr/>
        </p:nvPicPr>
        <p:blipFill>
          <a:blip r:embed="rId4">
            <a:alphaModFix/>
          </a:blip>
          <a:stretch>
            <a:fillRect/>
          </a:stretch>
        </p:blipFill>
        <p:spPr>
          <a:xfrm>
            <a:off x="5637947" y="3420789"/>
            <a:ext cx="3104381" cy="806875"/>
          </a:xfrm>
          <a:prstGeom prst="rect">
            <a:avLst/>
          </a:prstGeom>
          <a:noFill/>
          <a:ln>
            <a:noFill/>
          </a:ln>
        </p:spPr>
      </p:pic>
      <p:sp>
        <p:nvSpPr>
          <p:cNvPr id="458" name="Google Shape;458;p56"/>
          <p:cNvSpPr txBox="1"/>
          <p:nvPr/>
        </p:nvSpPr>
        <p:spPr>
          <a:xfrm>
            <a:off x="1008300" y="1772625"/>
            <a:ext cx="3563700" cy="600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1000"/>
              </a:spcAft>
              <a:buNone/>
            </a:pPr>
            <a:r>
              <a:rPr lang="es" sz="1350">
                <a:solidFill>
                  <a:schemeClr val="dk1"/>
                </a:solidFill>
                <a:latin typeface="DM Sans"/>
                <a:ea typeface="DM Sans"/>
                <a:cs typeface="DM Sans"/>
                <a:sym typeface="DM Sans"/>
              </a:rPr>
              <a:t>Dentro del proyecto creamos una carpeta que se puede llamar plantillas.</a:t>
            </a:r>
            <a:endParaRPr sz="1350">
              <a:latin typeface="DM Sans"/>
              <a:ea typeface="DM Sans"/>
              <a:cs typeface="DM Sans"/>
              <a:sym typeface="DM Sans"/>
            </a:endParaRPr>
          </a:p>
        </p:txBody>
      </p:sp>
      <p:sp>
        <p:nvSpPr>
          <p:cNvPr id="459" name="Google Shape;459;p56"/>
          <p:cNvSpPr txBox="1"/>
          <p:nvPr/>
        </p:nvSpPr>
        <p:spPr>
          <a:xfrm>
            <a:off x="5637950" y="1772625"/>
            <a:ext cx="3563700" cy="600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s" sz="1350">
                <a:solidFill>
                  <a:schemeClr val="dk1"/>
                </a:solidFill>
                <a:latin typeface="DM Sans"/>
                <a:ea typeface="DM Sans"/>
                <a:cs typeface="DM Sans"/>
                <a:sym typeface="DM Sans"/>
              </a:rPr>
              <a:t>Dentro de esa nueva carpeta creamos un archivo </a:t>
            </a:r>
            <a:r>
              <a:rPr lang="es" sz="1350">
                <a:solidFill>
                  <a:schemeClr val="dk1"/>
                </a:solidFill>
                <a:highlight>
                  <a:srgbClr val="EAFF6A"/>
                </a:highlight>
                <a:latin typeface="DM Sans"/>
                <a:ea typeface="DM Sans"/>
                <a:cs typeface="DM Sans"/>
                <a:sym typeface="DM Sans"/>
              </a:rPr>
              <a:t>template1.html</a:t>
            </a:r>
            <a:r>
              <a:rPr lang="es" sz="1350">
                <a:solidFill>
                  <a:schemeClr val="dk1"/>
                </a:solidFill>
                <a:latin typeface="DM Sans"/>
                <a:ea typeface="DM Sans"/>
                <a:cs typeface="DM Sans"/>
                <a:sym typeface="DM Sans"/>
              </a:rPr>
              <a:t>.</a:t>
            </a:r>
            <a:endParaRPr sz="1350">
              <a:solidFill>
                <a:schemeClr val="dk1"/>
              </a:solidFill>
              <a:latin typeface="DM Sans"/>
              <a:ea typeface="DM Sans"/>
              <a:cs typeface="DM Sans"/>
              <a:sym typeface="DM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Paso a paso</a:t>
            </a:r>
            <a:endParaRPr sz="4000" b="1">
              <a:solidFill>
                <a:schemeClr val="dk1"/>
              </a:solidFill>
              <a:latin typeface="DM Sans"/>
              <a:ea typeface="DM Sans"/>
              <a:cs typeface="DM Sans"/>
              <a:sym typeface="DM Sans"/>
            </a:endParaRPr>
          </a:p>
        </p:txBody>
      </p:sp>
      <p:grpSp>
        <p:nvGrpSpPr>
          <p:cNvPr id="465" name="Google Shape;465;p57"/>
          <p:cNvGrpSpPr/>
          <p:nvPr/>
        </p:nvGrpSpPr>
        <p:grpSpPr>
          <a:xfrm>
            <a:off x="386938" y="1772625"/>
            <a:ext cx="587100" cy="600300"/>
            <a:chOff x="-5909287" y="3037650"/>
            <a:chExt cx="587100" cy="600300"/>
          </a:xfrm>
        </p:grpSpPr>
        <p:sp>
          <p:nvSpPr>
            <p:cNvPr id="466" name="Google Shape;466;p57"/>
            <p:cNvSpPr/>
            <p:nvPr/>
          </p:nvSpPr>
          <p:spPr>
            <a:xfrm>
              <a:off x="-5909287" y="3044254"/>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7"/>
            <p:cNvSpPr txBox="1"/>
            <p:nvPr/>
          </p:nvSpPr>
          <p:spPr>
            <a:xfrm>
              <a:off x="-5822875" y="3037650"/>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latin typeface="DM Sans"/>
                  <a:ea typeface="DM Sans"/>
                  <a:cs typeface="DM Sans"/>
                  <a:sym typeface="DM Sans"/>
                </a:rPr>
                <a:t>3</a:t>
              </a:r>
              <a:endParaRPr sz="3000" b="1">
                <a:solidFill>
                  <a:srgbClr val="000000"/>
                </a:solidFill>
                <a:latin typeface="DM Sans"/>
                <a:ea typeface="DM Sans"/>
                <a:cs typeface="DM Sans"/>
                <a:sym typeface="DM Sans"/>
              </a:endParaRPr>
            </a:p>
          </p:txBody>
        </p:sp>
      </p:grpSp>
      <p:sp>
        <p:nvSpPr>
          <p:cNvPr id="468" name="Google Shape;468;p57"/>
          <p:cNvSpPr txBox="1"/>
          <p:nvPr/>
        </p:nvSpPr>
        <p:spPr>
          <a:xfrm>
            <a:off x="1008300" y="1772625"/>
            <a:ext cx="3563700" cy="936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s" sz="1350">
                <a:solidFill>
                  <a:schemeClr val="dk1"/>
                </a:solidFill>
                <a:latin typeface="DM Sans"/>
                <a:ea typeface="DM Sans"/>
                <a:cs typeface="DM Sans"/>
                <a:sym typeface="DM Sans"/>
              </a:rPr>
              <a:t>Dentro de </a:t>
            </a:r>
            <a:r>
              <a:rPr lang="es" sz="1350">
                <a:solidFill>
                  <a:schemeClr val="dk1"/>
                </a:solidFill>
                <a:highlight>
                  <a:srgbClr val="EAFF6A"/>
                </a:highlight>
                <a:latin typeface="DM Sans"/>
                <a:ea typeface="DM Sans"/>
                <a:cs typeface="DM Sans"/>
                <a:sym typeface="DM Sans"/>
              </a:rPr>
              <a:t>template1</a:t>
            </a:r>
            <a:r>
              <a:rPr lang="es" sz="1350">
                <a:solidFill>
                  <a:schemeClr val="dk1"/>
                </a:solidFill>
                <a:latin typeface="DM Sans"/>
                <a:ea typeface="DM Sans"/>
                <a:cs typeface="DM Sans"/>
                <a:sym typeface="DM Sans"/>
              </a:rPr>
              <a:t>, escribimos </a:t>
            </a:r>
            <a:r>
              <a:rPr lang="es" sz="1350">
                <a:solidFill>
                  <a:schemeClr val="dk1"/>
                </a:solidFill>
                <a:highlight>
                  <a:srgbClr val="EAFF6A"/>
                </a:highlight>
                <a:latin typeface="DM Sans"/>
                <a:ea typeface="DM Sans"/>
                <a:cs typeface="DM Sans"/>
                <a:sym typeface="DM Sans"/>
              </a:rPr>
              <a:t>html:5</a:t>
            </a:r>
            <a:r>
              <a:rPr lang="es" sz="1350">
                <a:solidFill>
                  <a:schemeClr val="dk1"/>
                </a:solidFill>
                <a:latin typeface="DM Sans"/>
                <a:ea typeface="DM Sans"/>
                <a:cs typeface="DM Sans"/>
                <a:sym typeface="DM Sans"/>
              </a:rPr>
              <a:t> y damos clic en “enter”.</a:t>
            </a:r>
            <a:endParaRPr sz="1350">
              <a:solidFill>
                <a:schemeClr val="dk1"/>
              </a:solidFill>
              <a:latin typeface="DM Sans"/>
              <a:ea typeface="DM Sans"/>
              <a:cs typeface="DM Sans"/>
              <a:sym typeface="DM Sans"/>
            </a:endParaRPr>
          </a:p>
          <a:p>
            <a:pPr marL="0" lvl="0" indent="0" algn="l" rtl="0">
              <a:lnSpc>
                <a:spcPct val="100000"/>
              </a:lnSpc>
              <a:spcBef>
                <a:spcPts val="1000"/>
              </a:spcBef>
              <a:spcAft>
                <a:spcPts val="1000"/>
              </a:spcAft>
              <a:buNone/>
            </a:pPr>
            <a:r>
              <a:rPr lang="es" sz="1350">
                <a:solidFill>
                  <a:schemeClr val="dk1"/>
                </a:solidFill>
                <a:latin typeface="DM Sans"/>
                <a:ea typeface="DM Sans"/>
                <a:cs typeface="DM Sans"/>
                <a:sym typeface="DM Sans"/>
              </a:rPr>
              <a:t>Se crea automáticamente un esqueleto.</a:t>
            </a:r>
            <a:endParaRPr sz="1350">
              <a:solidFill>
                <a:schemeClr val="dk1"/>
              </a:solidFill>
              <a:latin typeface="DM Sans"/>
              <a:ea typeface="DM Sans"/>
              <a:cs typeface="DM Sans"/>
              <a:sym typeface="DM Sans"/>
            </a:endParaRPr>
          </a:p>
        </p:txBody>
      </p:sp>
      <p:pic>
        <p:nvPicPr>
          <p:cNvPr id="469" name="Google Shape;469;p57"/>
          <p:cNvPicPr preferRelativeResize="0"/>
          <p:nvPr/>
        </p:nvPicPr>
        <p:blipFill>
          <a:blip r:embed="rId3">
            <a:alphaModFix/>
          </a:blip>
          <a:stretch>
            <a:fillRect/>
          </a:stretch>
        </p:blipFill>
        <p:spPr>
          <a:xfrm>
            <a:off x="974050" y="2970650"/>
            <a:ext cx="4583450" cy="1313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pic>
        <p:nvPicPr>
          <p:cNvPr id="474" name="Google Shape;474;p58"/>
          <p:cNvPicPr preferRelativeResize="0"/>
          <p:nvPr/>
        </p:nvPicPr>
        <p:blipFill>
          <a:blip r:embed="rId3">
            <a:alphaModFix/>
          </a:blip>
          <a:stretch>
            <a:fillRect/>
          </a:stretch>
        </p:blipFill>
        <p:spPr>
          <a:xfrm>
            <a:off x="853500" y="2571738"/>
            <a:ext cx="3718499" cy="2269365"/>
          </a:xfrm>
          <a:prstGeom prst="rect">
            <a:avLst/>
          </a:prstGeom>
          <a:noFill/>
          <a:ln>
            <a:noFill/>
          </a:ln>
        </p:spPr>
      </p:pic>
      <p:pic>
        <p:nvPicPr>
          <p:cNvPr id="475" name="Google Shape;475;p58"/>
          <p:cNvPicPr preferRelativeResize="0"/>
          <p:nvPr/>
        </p:nvPicPr>
        <p:blipFill>
          <a:blip r:embed="rId4">
            <a:alphaModFix/>
          </a:blip>
          <a:stretch>
            <a:fillRect/>
          </a:stretch>
        </p:blipFill>
        <p:spPr>
          <a:xfrm>
            <a:off x="5189805" y="2778060"/>
            <a:ext cx="2946293" cy="1856728"/>
          </a:xfrm>
          <a:prstGeom prst="rect">
            <a:avLst/>
          </a:prstGeom>
          <a:noFill/>
          <a:ln>
            <a:noFill/>
          </a:ln>
        </p:spPr>
      </p:pic>
      <p:sp>
        <p:nvSpPr>
          <p:cNvPr id="476" name="Google Shape;476;p5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Paso a paso</a:t>
            </a:r>
            <a:endParaRPr sz="4000" b="1">
              <a:solidFill>
                <a:schemeClr val="dk1"/>
              </a:solidFill>
              <a:latin typeface="DM Sans"/>
              <a:ea typeface="DM Sans"/>
              <a:cs typeface="DM Sans"/>
              <a:sym typeface="DM Sans"/>
            </a:endParaRPr>
          </a:p>
        </p:txBody>
      </p:sp>
      <p:grpSp>
        <p:nvGrpSpPr>
          <p:cNvPr id="477" name="Google Shape;477;p58"/>
          <p:cNvGrpSpPr/>
          <p:nvPr/>
        </p:nvGrpSpPr>
        <p:grpSpPr>
          <a:xfrm>
            <a:off x="386938" y="1772625"/>
            <a:ext cx="587100" cy="600300"/>
            <a:chOff x="-5909287" y="3037650"/>
            <a:chExt cx="587100" cy="600300"/>
          </a:xfrm>
        </p:grpSpPr>
        <p:sp>
          <p:nvSpPr>
            <p:cNvPr id="478" name="Google Shape;478;p58"/>
            <p:cNvSpPr/>
            <p:nvPr/>
          </p:nvSpPr>
          <p:spPr>
            <a:xfrm>
              <a:off x="-5909287" y="3044254"/>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8"/>
            <p:cNvSpPr txBox="1"/>
            <p:nvPr/>
          </p:nvSpPr>
          <p:spPr>
            <a:xfrm>
              <a:off x="-5822875" y="3037650"/>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latin typeface="DM Sans"/>
                  <a:ea typeface="DM Sans"/>
                  <a:cs typeface="DM Sans"/>
                  <a:sym typeface="DM Sans"/>
                </a:rPr>
                <a:t>4</a:t>
              </a:r>
              <a:endParaRPr sz="3000" b="1">
                <a:solidFill>
                  <a:srgbClr val="000000"/>
                </a:solidFill>
                <a:latin typeface="DM Sans"/>
                <a:ea typeface="DM Sans"/>
                <a:cs typeface="DM Sans"/>
                <a:sym typeface="DM Sans"/>
              </a:endParaRPr>
            </a:p>
          </p:txBody>
        </p:sp>
      </p:grpSp>
      <p:sp>
        <p:nvSpPr>
          <p:cNvPr id="480" name="Google Shape;480;p58"/>
          <p:cNvSpPr txBox="1"/>
          <p:nvPr/>
        </p:nvSpPr>
        <p:spPr>
          <a:xfrm>
            <a:off x="1008300" y="1772625"/>
            <a:ext cx="3563700" cy="808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1000"/>
              </a:spcAft>
              <a:buNone/>
            </a:pPr>
            <a:r>
              <a:rPr lang="es" sz="1350">
                <a:solidFill>
                  <a:schemeClr val="dk1"/>
                </a:solidFill>
                <a:latin typeface="DM Sans"/>
                <a:ea typeface="DM Sans"/>
                <a:cs typeface="DM Sans"/>
                <a:sym typeface="DM Sans"/>
              </a:rPr>
              <a:t>Dentro de </a:t>
            </a:r>
            <a:r>
              <a:rPr lang="es" sz="1350">
                <a:solidFill>
                  <a:schemeClr val="dk1"/>
                </a:solidFill>
                <a:highlight>
                  <a:srgbClr val="EAFF6A"/>
                </a:highlight>
                <a:latin typeface="DM Sans"/>
                <a:ea typeface="DM Sans"/>
                <a:cs typeface="DM Sans"/>
                <a:sym typeface="DM Sans"/>
              </a:rPr>
              <a:t>&lt;body&gt;</a:t>
            </a:r>
            <a:r>
              <a:rPr lang="es" sz="1350">
                <a:solidFill>
                  <a:schemeClr val="dk1"/>
                </a:solidFill>
                <a:latin typeface="DM Sans"/>
                <a:ea typeface="DM Sans"/>
                <a:cs typeface="DM Sans"/>
                <a:sym typeface="DM Sans"/>
              </a:rPr>
              <a:t> </a:t>
            </a:r>
            <a:r>
              <a:rPr lang="es" sz="1350">
                <a:solidFill>
                  <a:schemeClr val="dk1"/>
                </a:solidFill>
                <a:highlight>
                  <a:srgbClr val="EAFF6A"/>
                </a:highlight>
                <a:latin typeface="DM Sans"/>
                <a:ea typeface="DM Sans"/>
                <a:cs typeface="DM Sans"/>
                <a:sym typeface="DM Sans"/>
              </a:rPr>
              <a:t>&lt;/body&gt;</a:t>
            </a:r>
            <a:r>
              <a:rPr lang="es" sz="1350">
                <a:solidFill>
                  <a:schemeClr val="dk1"/>
                </a:solidFill>
                <a:latin typeface="DM Sans"/>
                <a:ea typeface="DM Sans"/>
                <a:cs typeface="DM Sans"/>
                <a:sym typeface="DM Sans"/>
              </a:rPr>
              <a:t>, escribimos lo que queremos que se vea en nuestra página web.</a:t>
            </a:r>
            <a:endParaRPr sz="1350">
              <a:solidFill>
                <a:schemeClr val="dk1"/>
              </a:solidFill>
              <a:latin typeface="DM Sans"/>
              <a:ea typeface="DM Sans"/>
              <a:cs typeface="DM Sans"/>
              <a:sym typeface="DM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Paso a paso</a:t>
            </a:r>
            <a:endParaRPr sz="4000" b="1">
              <a:solidFill>
                <a:schemeClr val="dk1"/>
              </a:solidFill>
              <a:latin typeface="DM Sans"/>
              <a:ea typeface="DM Sans"/>
              <a:cs typeface="DM Sans"/>
              <a:sym typeface="DM Sans"/>
            </a:endParaRPr>
          </a:p>
        </p:txBody>
      </p:sp>
      <p:grpSp>
        <p:nvGrpSpPr>
          <p:cNvPr id="486" name="Google Shape;486;p59"/>
          <p:cNvGrpSpPr/>
          <p:nvPr/>
        </p:nvGrpSpPr>
        <p:grpSpPr>
          <a:xfrm>
            <a:off x="386938" y="1772625"/>
            <a:ext cx="587100" cy="600300"/>
            <a:chOff x="-5909287" y="3037650"/>
            <a:chExt cx="587100" cy="600300"/>
          </a:xfrm>
        </p:grpSpPr>
        <p:sp>
          <p:nvSpPr>
            <p:cNvPr id="487" name="Google Shape;487;p59"/>
            <p:cNvSpPr/>
            <p:nvPr/>
          </p:nvSpPr>
          <p:spPr>
            <a:xfrm>
              <a:off x="-5909287" y="3044254"/>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9"/>
            <p:cNvSpPr txBox="1"/>
            <p:nvPr/>
          </p:nvSpPr>
          <p:spPr>
            <a:xfrm>
              <a:off x="-5822875" y="3037650"/>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latin typeface="DM Sans"/>
                  <a:ea typeface="DM Sans"/>
                  <a:cs typeface="DM Sans"/>
                  <a:sym typeface="DM Sans"/>
                </a:rPr>
                <a:t>5</a:t>
              </a:r>
              <a:endParaRPr sz="3000" b="1">
                <a:solidFill>
                  <a:srgbClr val="000000"/>
                </a:solidFill>
                <a:latin typeface="DM Sans"/>
                <a:ea typeface="DM Sans"/>
                <a:cs typeface="DM Sans"/>
                <a:sym typeface="DM Sans"/>
              </a:endParaRPr>
            </a:p>
          </p:txBody>
        </p:sp>
      </p:grpSp>
      <p:sp>
        <p:nvSpPr>
          <p:cNvPr id="489" name="Google Shape;489;p59"/>
          <p:cNvSpPr txBox="1"/>
          <p:nvPr/>
        </p:nvSpPr>
        <p:spPr>
          <a:xfrm>
            <a:off x="1008300" y="1772625"/>
            <a:ext cx="5088300" cy="600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1000"/>
              </a:spcAft>
              <a:buNone/>
            </a:pPr>
            <a:r>
              <a:rPr lang="es" sz="1350">
                <a:solidFill>
                  <a:schemeClr val="dk1"/>
                </a:solidFill>
                <a:latin typeface="DM Sans"/>
                <a:ea typeface="DM Sans"/>
                <a:cs typeface="DM Sans"/>
                <a:sym typeface="DM Sans"/>
              </a:rPr>
              <a:t>5a. Llamamos a template1 desde una nueva vista (</a:t>
            </a:r>
            <a:r>
              <a:rPr lang="es" sz="1350">
                <a:solidFill>
                  <a:schemeClr val="dk1"/>
                </a:solidFill>
                <a:highlight>
                  <a:srgbClr val="EAFF6A"/>
                </a:highlight>
                <a:latin typeface="DM Sans"/>
                <a:ea typeface="DM Sans"/>
                <a:cs typeface="DM Sans"/>
                <a:sym typeface="DM Sans"/>
              </a:rPr>
              <a:t>probandoTemplate</a:t>
            </a:r>
            <a:r>
              <a:rPr lang="es" sz="1350">
                <a:solidFill>
                  <a:schemeClr val="dk1"/>
                </a:solidFill>
                <a:latin typeface="DM Sans"/>
                <a:ea typeface="DM Sans"/>
                <a:cs typeface="DM Sans"/>
                <a:sym typeface="DM Sans"/>
              </a:rPr>
              <a:t>). Aquí crearemos el contexto y el render.</a:t>
            </a:r>
            <a:endParaRPr sz="1350">
              <a:solidFill>
                <a:schemeClr val="dk1"/>
              </a:solidFill>
              <a:latin typeface="DM Sans"/>
              <a:ea typeface="DM Sans"/>
              <a:cs typeface="DM Sans"/>
              <a:sym typeface="DM Sans"/>
            </a:endParaRPr>
          </a:p>
        </p:txBody>
      </p:sp>
      <p:pic>
        <p:nvPicPr>
          <p:cNvPr id="490" name="Google Shape;490;p59"/>
          <p:cNvPicPr preferRelativeResize="0"/>
          <p:nvPr/>
        </p:nvPicPr>
        <p:blipFill>
          <a:blip r:embed="rId3">
            <a:alphaModFix/>
          </a:blip>
          <a:stretch>
            <a:fillRect/>
          </a:stretch>
        </p:blipFill>
        <p:spPr>
          <a:xfrm>
            <a:off x="2106450" y="2437475"/>
            <a:ext cx="4931100" cy="2176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Paso a paso</a:t>
            </a:r>
            <a:endParaRPr sz="4000" b="1">
              <a:solidFill>
                <a:schemeClr val="dk1"/>
              </a:solidFill>
              <a:latin typeface="DM Sans"/>
              <a:ea typeface="DM Sans"/>
              <a:cs typeface="DM Sans"/>
              <a:sym typeface="DM Sans"/>
            </a:endParaRPr>
          </a:p>
        </p:txBody>
      </p:sp>
      <p:grpSp>
        <p:nvGrpSpPr>
          <p:cNvPr id="496" name="Google Shape;496;p60"/>
          <p:cNvGrpSpPr/>
          <p:nvPr/>
        </p:nvGrpSpPr>
        <p:grpSpPr>
          <a:xfrm>
            <a:off x="386938" y="1772625"/>
            <a:ext cx="587100" cy="600300"/>
            <a:chOff x="-5909287" y="3037650"/>
            <a:chExt cx="587100" cy="600300"/>
          </a:xfrm>
        </p:grpSpPr>
        <p:sp>
          <p:nvSpPr>
            <p:cNvPr id="497" name="Google Shape;497;p60"/>
            <p:cNvSpPr/>
            <p:nvPr/>
          </p:nvSpPr>
          <p:spPr>
            <a:xfrm>
              <a:off x="-5909287" y="3044254"/>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0"/>
            <p:cNvSpPr txBox="1"/>
            <p:nvPr/>
          </p:nvSpPr>
          <p:spPr>
            <a:xfrm>
              <a:off x="-5822875" y="3037650"/>
              <a:ext cx="4143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000" b="1">
                  <a:latin typeface="DM Sans"/>
                  <a:ea typeface="DM Sans"/>
                  <a:cs typeface="DM Sans"/>
                  <a:sym typeface="DM Sans"/>
                </a:rPr>
                <a:t>6</a:t>
              </a:r>
              <a:endParaRPr sz="3000" b="1">
                <a:solidFill>
                  <a:srgbClr val="000000"/>
                </a:solidFill>
                <a:latin typeface="DM Sans"/>
                <a:ea typeface="DM Sans"/>
                <a:cs typeface="DM Sans"/>
                <a:sym typeface="DM Sans"/>
              </a:endParaRPr>
            </a:p>
          </p:txBody>
        </p:sp>
      </p:grpSp>
      <p:sp>
        <p:nvSpPr>
          <p:cNvPr id="499" name="Google Shape;499;p60"/>
          <p:cNvSpPr txBox="1"/>
          <p:nvPr/>
        </p:nvSpPr>
        <p:spPr>
          <a:xfrm>
            <a:off x="1008300" y="1772625"/>
            <a:ext cx="3563700" cy="3924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1000"/>
              </a:spcAft>
              <a:buNone/>
            </a:pPr>
            <a:r>
              <a:rPr lang="es" sz="1350">
                <a:solidFill>
                  <a:schemeClr val="dk1"/>
                </a:solidFill>
                <a:latin typeface="DM Sans"/>
                <a:ea typeface="DM Sans"/>
                <a:cs typeface="DM Sans"/>
                <a:sym typeface="DM Sans"/>
              </a:rPr>
              <a:t>6. Agregamos la ruta a la nueva vista.</a:t>
            </a:r>
            <a:endParaRPr sz="1350">
              <a:solidFill>
                <a:schemeClr val="dk1"/>
              </a:solidFill>
              <a:latin typeface="DM Sans"/>
              <a:ea typeface="DM Sans"/>
              <a:cs typeface="DM Sans"/>
              <a:sym typeface="DM Sans"/>
            </a:endParaRPr>
          </a:p>
        </p:txBody>
      </p:sp>
      <p:pic>
        <p:nvPicPr>
          <p:cNvPr id="500" name="Google Shape;500;p60"/>
          <p:cNvPicPr preferRelativeResize="0"/>
          <p:nvPr/>
        </p:nvPicPr>
        <p:blipFill>
          <a:blip r:embed="rId3">
            <a:alphaModFix/>
          </a:blip>
          <a:stretch>
            <a:fillRect/>
          </a:stretch>
        </p:blipFill>
        <p:spPr>
          <a:xfrm>
            <a:off x="386950" y="2620863"/>
            <a:ext cx="3606028" cy="2055125"/>
          </a:xfrm>
          <a:prstGeom prst="rect">
            <a:avLst/>
          </a:prstGeom>
          <a:noFill/>
          <a:ln>
            <a:noFill/>
          </a:ln>
        </p:spPr>
      </p:pic>
      <p:pic>
        <p:nvPicPr>
          <p:cNvPr id="501" name="Google Shape;501;p60"/>
          <p:cNvPicPr preferRelativeResize="0"/>
          <p:nvPr/>
        </p:nvPicPr>
        <p:blipFill>
          <a:blip r:embed="rId4">
            <a:alphaModFix/>
          </a:blip>
          <a:stretch>
            <a:fillRect/>
          </a:stretch>
        </p:blipFill>
        <p:spPr>
          <a:xfrm>
            <a:off x="4281650" y="3025803"/>
            <a:ext cx="4332800" cy="135543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1"/>
          <p:cNvSpPr/>
          <p:nvPr/>
        </p:nvSpPr>
        <p:spPr>
          <a:xfrm>
            <a:off x="647400" y="1189150"/>
            <a:ext cx="7849200" cy="33174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1"/>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500" b="1">
                <a:solidFill>
                  <a:schemeClr val="lt1"/>
                </a:solidFill>
                <a:latin typeface="DM Sans"/>
                <a:ea typeface="DM Sans"/>
                <a:cs typeface="DM Sans"/>
                <a:sym typeface="DM Sans"/>
              </a:rPr>
              <a:t>¿Qué hemos logrado?</a:t>
            </a:r>
            <a:endParaRPr sz="3500" b="1">
              <a:solidFill>
                <a:schemeClr val="lt1"/>
              </a:solidFill>
              <a:latin typeface="DM Sans"/>
              <a:ea typeface="DM Sans"/>
              <a:cs typeface="DM Sans"/>
              <a:sym typeface="DM Sans"/>
            </a:endParaRPr>
          </a:p>
        </p:txBody>
      </p:sp>
      <p:sp>
        <p:nvSpPr>
          <p:cNvPr id="508" name="Google Shape;508;p61"/>
          <p:cNvSpPr txBox="1"/>
          <p:nvPr/>
        </p:nvSpPr>
        <p:spPr>
          <a:xfrm>
            <a:off x="3747400" y="2037900"/>
            <a:ext cx="43680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Logramos separar lo que construye a la página web, es decir el </a:t>
            </a:r>
            <a:r>
              <a:rPr lang="es" sz="1350" b="1">
                <a:latin typeface="DM Sans"/>
                <a:ea typeface="DM Sans"/>
                <a:cs typeface="DM Sans"/>
                <a:sym typeface="DM Sans"/>
              </a:rPr>
              <a:t>HTML</a:t>
            </a:r>
            <a:r>
              <a:rPr lang="es" sz="1350">
                <a:latin typeface="DM Sans"/>
                <a:ea typeface="DM Sans"/>
                <a:cs typeface="DM Sans"/>
                <a:sym typeface="DM Sans"/>
              </a:rPr>
              <a:t>, del procesamiento de los datos dado por la vista. </a:t>
            </a:r>
            <a:endParaRPr sz="1350">
              <a:latin typeface="DM Sans"/>
              <a:ea typeface="DM Sans"/>
              <a:cs typeface="DM Sans"/>
              <a:sym typeface="DM Sans"/>
            </a:endParaRPr>
          </a:p>
          <a:p>
            <a:pPr marL="0" lvl="0" indent="0" algn="l" rtl="0">
              <a:spcBef>
                <a:spcPts val="0"/>
              </a:spcBef>
              <a:spcAft>
                <a:spcPts val="0"/>
              </a:spcAft>
              <a:buNone/>
            </a:pPr>
            <a:r>
              <a:rPr lang="es" sz="1350">
                <a:latin typeface="DM Sans"/>
                <a:ea typeface="DM Sans"/>
                <a:cs typeface="DM Sans"/>
                <a:sym typeface="DM Sans"/>
              </a:rPr>
              <a:t>De esta manera podemos tener un diseñador trabajando en el HTML y nosotros desarrollando en </a:t>
            </a:r>
            <a:r>
              <a:rPr lang="es" sz="1350" b="1">
                <a:latin typeface="DM Sans"/>
                <a:ea typeface="DM Sans"/>
                <a:cs typeface="DM Sans"/>
                <a:sym typeface="DM Sans"/>
              </a:rPr>
              <a:t>Python/Django</a:t>
            </a:r>
            <a:r>
              <a:rPr lang="es" sz="1350">
                <a:latin typeface="DM Sans"/>
                <a:ea typeface="DM Sans"/>
                <a:cs typeface="DM Sans"/>
                <a:sym typeface="DM Sans"/>
              </a:rPr>
              <a:t> sin saber nada de HTML.</a:t>
            </a:r>
            <a:endParaRPr sz="1350">
              <a:latin typeface="DM Sans"/>
              <a:ea typeface="DM Sans"/>
              <a:cs typeface="DM Sans"/>
              <a:sym typeface="DM Sans"/>
            </a:endParaRPr>
          </a:p>
        </p:txBody>
      </p:sp>
      <p:pic>
        <p:nvPicPr>
          <p:cNvPr id="509" name="Google Shape;509;p61"/>
          <p:cNvPicPr preferRelativeResize="0"/>
          <p:nvPr/>
        </p:nvPicPr>
        <p:blipFill>
          <a:blip r:embed="rId3">
            <a:alphaModFix/>
          </a:blip>
          <a:stretch>
            <a:fillRect/>
          </a:stretch>
        </p:blipFill>
        <p:spPr>
          <a:xfrm>
            <a:off x="1461299" y="2181300"/>
            <a:ext cx="1144800" cy="1144800"/>
          </a:xfrm>
          <a:prstGeom prst="rect">
            <a:avLst/>
          </a:prstGeom>
          <a:noFill/>
          <a:ln>
            <a:noFill/>
          </a:ln>
        </p:spPr>
      </p:pic>
      <p:sp>
        <p:nvSpPr>
          <p:cNvPr id="510" name="Google Shape;510;p61"/>
          <p:cNvSpPr txBox="1"/>
          <p:nvPr/>
        </p:nvSpPr>
        <p:spPr>
          <a:xfrm>
            <a:off x="3778325" y="1520925"/>
            <a:ext cx="3502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900" b="1">
                <a:latin typeface="DM Sans"/>
                <a:ea typeface="DM Sans"/>
                <a:cs typeface="DM Sans"/>
                <a:sym typeface="DM Sans"/>
              </a:rPr>
              <a:t>Puesta en común</a:t>
            </a:r>
            <a:endParaRPr sz="1900" b="1">
              <a:latin typeface="DM Sans"/>
              <a:ea typeface="DM Sans"/>
              <a:cs typeface="DM Sans"/>
              <a:sym typeface="DM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2"/>
          <p:cNvSpPr txBox="1"/>
          <p:nvPr/>
        </p:nvSpPr>
        <p:spPr>
          <a:xfrm>
            <a:off x="1905000" y="2202300"/>
            <a:ext cx="53721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chemeClr val="dk1"/>
              </a:buClr>
              <a:buSzPts val="1100"/>
              <a:buFont typeface="Arial"/>
              <a:buNone/>
            </a:pPr>
            <a:r>
              <a:rPr lang="es" sz="4000" b="1">
                <a:solidFill>
                  <a:schemeClr val="dk1"/>
                </a:solidFill>
                <a:latin typeface="DM Sans"/>
                <a:ea typeface="DM Sans"/>
                <a:cs typeface="DM Sans"/>
                <a:sym typeface="DM Sans"/>
              </a:rPr>
              <a:t>Entornos virtuales y paquetes en Python</a:t>
            </a:r>
            <a:endParaRPr sz="3000">
              <a:solidFill>
                <a:schemeClr val="dk1"/>
              </a:solidFill>
              <a:latin typeface="DM Sans"/>
              <a:ea typeface="DM Sans"/>
              <a:cs typeface="DM Sans"/>
              <a:sym typeface="DM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3"/>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Entornos virtuales</a:t>
            </a:r>
            <a:endParaRPr sz="4000" b="1">
              <a:solidFill>
                <a:schemeClr val="dk1"/>
              </a:solidFill>
              <a:latin typeface="DM Sans"/>
              <a:ea typeface="DM Sans"/>
              <a:cs typeface="DM Sans"/>
              <a:sym typeface="DM Sans"/>
            </a:endParaRPr>
          </a:p>
        </p:txBody>
      </p:sp>
      <p:sp>
        <p:nvSpPr>
          <p:cNvPr id="521" name="Google Shape;521;p63"/>
          <p:cNvSpPr txBox="1"/>
          <p:nvPr/>
        </p:nvSpPr>
        <p:spPr>
          <a:xfrm>
            <a:off x="473350" y="1908175"/>
            <a:ext cx="3834600" cy="122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Los entornos virtuales se pueden describir como directorios de instalación aislados. Este aislamiento te permite localizar la instalación de las dependencias de tu proyecto, sin obligarte a instalarlas en todo el sistema.</a:t>
            </a:r>
            <a:endParaRPr sz="1350">
              <a:latin typeface="DM Sans"/>
              <a:ea typeface="DM Sans"/>
              <a:cs typeface="DM Sans"/>
              <a:sym typeface="DM Sans"/>
            </a:endParaRPr>
          </a:p>
        </p:txBody>
      </p:sp>
      <p:sp>
        <p:nvSpPr>
          <p:cNvPr id="522" name="Google Shape;522;p63"/>
          <p:cNvSpPr txBox="1"/>
          <p:nvPr/>
        </p:nvSpPr>
        <p:spPr>
          <a:xfrm>
            <a:off x="4527575" y="1908175"/>
            <a:ext cx="3834600" cy="16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Muchas veces se recomienda a la hora de programar, usar este tipo de herramientas. Es importante mencionar que los entornos virtuales, pueden crearse en diferentes lenguajes de programación, en este caso en particular, veremos como crearlos en Python.</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pSp>
        <p:nvGrpSpPr>
          <p:cNvPr id="80" name="Google Shape;80;p19"/>
          <p:cNvGrpSpPr/>
          <p:nvPr/>
        </p:nvGrpSpPr>
        <p:grpSpPr>
          <a:xfrm>
            <a:off x="4200279" y="1120432"/>
            <a:ext cx="743346" cy="743346"/>
            <a:chOff x="4616400" y="1950761"/>
            <a:chExt cx="431100" cy="431100"/>
          </a:xfrm>
        </p:grpSpPr>
        <p:sp>
          <p:nvSpPr>
            <p:cNvPr id="81" name="Google Shape;81;p19"/>
            <p:cNvSpPr/>
            <p:nvPr/>
          </p:nvSpPr>
          <p:spPr>
            <a:xfrm>
              <a:off x="4616400" y="1950761"/>
              <a:ext cx="431100" cy="431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 name="Google Shape;82;p19" title="ícono para recordar"/>
            <p:cNvPicPr preferRelativeResize="0"/>
            <p:nvPr/>
          </p:nvPicPr>
          <p:blipFill>
            <a:blip r:embed="rId3">
              <a:alphaModFix/>
            </a:blip>
            <a:stretch>
              <a:fillRect/>
            </a:stretch>
          </p:blipFill>
          <p:spPr>
            <a:xfrm>
              <a:off x="4699911" y="2034249"/>
              <a:ext cx="264076" cy="264076"/>
            </a:xfrm>
            <a:prstGeom prst="rect">
              <a:avLst/>
            </a:prstGeom>
            <a:noFill/>
            <a:ln>
              <a:noFill/>
            </a:ln>
          </p:spPr>
        </p:pic>
      </p:grpSp>
      <p:sp>
        <p:nvSpPr>
          <p:cNvPr id="83" name="Google Shape;83;p19"/>
          <p:cNvSpPr txBox="1"/>
          <p:nvPr/>
        </p:nvSpPr>
        <p:spPr>
          <a:xfrm>
            <a:off x="1461300" y="1945600"/>
            <a:ext cx="6221400" cy="711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800" b="1">
                <a:solidFill>
                  <a:schemeClr val="dk1"/>
                </a:solidFill>
                <a:latin typeface="DM Sans"/>
                <a:ea typeface="DM Sans"/>
                <a:cs typeface="DM Sans"/>
                <a:sym typeface="DM Sans"/>
              </a:rPr>
              <a:t>¡Recuerda esto!</a:t>
            </a:r>
            <a:endParaRPr sz="3800" b="1">
              <a:solidFill>
                <a:schemeClr val="dk1"/>
              </a:solidFill>
              <a:latin typeface="DM Sans"/>
              <a:ea typeface="DM Sans"/>
              <a:cs typeface="DM Sans"/>
              <a:sym typeface="DM Sans"/>
            </a:endParaRPr>
          </a:p>
        </p:txBody>
      </p:sp>
      <p:sp>
        <p:nvSpPr>
          <p:cNvPr id="84" name="Google Shape;84;p19"/>
          <p:cNvSpPr txBox="1"/>
          <p:nvPr/>
        </p:nvSpPr>
        <p:spPr>
          <a:xfrm>
            <a:off x="2210850" y="2852575"/>
            <a:ext cx="4722300" cy="1154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s" sz="2100">
                <a:solidFill>
                  <a:schemeClr val="dk1"/>
                </a:solidFill>
                <a:latin typeface="DM Sans"/>
                <a:ea typeface="DM Sans"/>
                <a:cs typeface="DM Sans"/>
                <a:sym typeface="DM Sans"/>
              </a:rPr>
              <a:t>Antes de iniciar esta clase, </a:t>
            </a:r>
            <a:endParaRPr sz="2100">
              <a:solidFill>
                <a:schemeClr val="dk1"/>
              </a:solidFill>
              <a:latin typeface="DM Sans"/>
              <a:ea typeface="DM Sans"/>
              <a:cs typeface="DM Sans"/>
              <a:sym typeface="DM Sans"/>
            </a:endParaRPr>
          </a:p>
          <a:p>
            <a:pPr marL="0" lvl="0" indent="0" algn="ctr" rtl="0">
              <a:spcBef>
                <a:spcPts val="0"/>
              </a:spcBef>
              <a:spcAft>
                <a:spcPts val="0"/>
              </a:spcAft>
              <a:buNone/>
            </a:pPr>
            <a:r>
              <a:rPr lang="es" sz="2100">
                <a:solidFill>
                  <a:schemeClr val="dk1"/>
                </a:solidFill>
                <a:latin typeface="DM Sans"/>
                <a:ea typeface="DM Sans"/>
                <a:cs typeface="DM Sans"/>
                <a:sym typeface="DM Sans"/>
              </a:rPr>
              <a:t>debes abrir VSC y la página de GitHub.</a:t>
            </a:r>
            <a:endParaRPr sz="2100">
              <a:solidFill>
                <a:schemeClr val="dk1"/>
              </a:solidFill>
              <a:latin typeface="DM Sans"/>
              <a:ea typeface="DM Sans"/>
              <a:cs typeface="DM Sans"/>
              <a:sym typeface="DM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4"/>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Entornos virtuales</a:t>
            </a:r>
            <a:endParaRPr sz="4000" b="1">
              <a:solidFill>
                <a:schemeClr val="dk1"/>
              </a:solidFill>
              <a:latin typeface="DM Sans"/>
              <a:ea typeface="DM Sans"/>
              <a:cs typeface="DM Sans"/>
              <a:sym typeface="DM Sans"/>
            </a:endParaRPr>
          </a:p>
        </p:txBody>
      </p:sp>
      <p:sp>
        <p:nvSpPr>
          <p:cNvPr id="528" name="Google Shape;528;p64"/>
          <p:cNvSpPr txBox="1"/>
          <p:nvPr/>
        </p:nvSpPr>
        <p:spPr>
          <a:xfrm>
            <a:off x="473350" y="1908175"/>
            <a:ext cx="58827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Para crear un entorno virtual, debemos decidir en qué carpeta lo queremos crear y ejecutar el módulo venv como script con la ruta a la carpeta. Por ejemplo, creamos una carpeta en el Escritorio y allí lo ejecutamos.</a:t>
            </a:r>
            <a:endParaRPr sz="1350">
              <a:latin typeface="DM Sans"/>
              <a:ea typeface="DM Sans"/>
              <a:cs typeface="DM Sans"/>
              <a:sym typeface="DM Sans"/>
            </a:endParaRPr>
          </a:p>
        </p:txBody>
      </p:sp>
      <p:pic>
        <p:nvPicPr>
          <p:cNvPr id="529" name="Google Shape;529;p64"/>
          <p:cNvPicPr preferRelativeResize="0"/>
          <p:nvPr/>
        </p:nvPicPr>
        <p:blipFill rotWithShape="1">
          <a:blip r:embed="rId3">
            <a:alphaModFix/>
          </a:blip>
          <a:srcRect/>
          <a:stretch/>
        </p:blipFill>
        <p:spPr>
          <a:xfrm>
            <a:off x="-8" y="3008582"/>
            <a:ext cx="9143999" cy="1373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5"/>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Entornos virtuales</a:t>
            </a:r>
            <a:endParaRPr sz="4000" b="1">
              <a:solidFill>
                <a:schemeClr val="dk1"/>
              </a:solidFill>
              <a:latin typeface="DM Sans"/>
              <a:ea typeface="DM Sans"/>
              <a:cs typeface="DM Sans"/>
              <a:sym typeface="DM Sans"/>
            </a:endParaRPr>
          </a:p>
        </p:txBody>
      </p:sp>
      <p:sp>
        <p:nvSpPr>
          <p:cNvPr id="535" name="Google Shape;535;p65"/>
          <p:cNvSpPr txBox="1"/>
          <p:nvPr/>
        </p:nvSpPr>
        <p:spPr>
          <a:xfrm>
            <a:off x="465604" y="2763779"/>
            <a:ext cx="8212800" cy="300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350" i="0" u="none" strike="noStrike" cap="none">
                <a:solidFill>
                  <a:srgbClr val="000000"/>
                </a:solidFill>
                <a:latin typeface="DM Sans"/>
                <a:ea typeface="DM Sans"/>
                <a:cs typeface="DM Sans"/>
                <a:sym typeface="DM Sans"/>
              </a:rPr>
              <a:t>Ingresamos a la carpeta y ejecutamos el siguiente comando: python -m venv tutorial-env</a:t>
            </a:r>
            <a:endParaRPr sz="1350" i="0" u="none" strike="noStrike" cap="none">
              <a:solidFill>
                <a:srgbClr val="000000"/>
              </a:solidFill>
              <a:latin typeface="DM Sans"/>
              <a:ea typeface="DM Sans"/>
              <a:cs typeface="DM Sans"/>
              <a:sym typeface="DM Sans"/>
            </a:endParaRPr>
          </a:p>
        </p:txBody>
      </p:sp>
      <p:pic>
        <p:nvPicPr>
          <p:cNvPr id="536" name="Google Shape;536;p65"/>
          <p:cNvPicPr preferRelativeResize="0"/>
          <p:nvPr/>
        </p:nvPicPr>
        <p:blipFill rotWithShape="1">
          <a:blip r:embed="rId3">
            <a:alphaModFix/>
          </a:blip>
          <a:srcRect/>
          <a:stretch/>
        </p:blipFill>
        <p:spPr>
          <a:xfrm>
            <a:off x="-14812" y="1548565"/>
            <a:ext cx="9144002" cy="838977"/>
          </a:xfrm>
          <a:prstGeom prst="rect">
            <a:avLst/>
          </a:prstGeom>
          <a:noFill/>
          <a:ln>
            <a:noFill/>
          </a:ln>
        </p:spPr>
      </p:pic>
      <p:pic>
        <p:nvPicPr>
          <p:cNvPr id="537" name="Google Shape;537;p65"/>
          <p:cNvPicPr preferRelativeResize="0"/>
          <p:nvPr/>
        </p:nvPicPr>
        <p:blipFill rotWithShape="1">
          <a:blip r:embed="rId4">
            <a:alphaModFix/>
          </a:blip>
          <a:srcRect/>
          <a:stretch/>
        </p:blipFill>
        <p:spPr>
          <a:xfrm>
            <a:off x="14821" y="3565897"/>
            <a:ext cx="9144000" cy="67659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6"/>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Entornos virtuales</a:t>
            </a:r>
            <a:endParaRPr sz="4000" b="1">
              <a:solidFill>
                <a:schemeClr val="dk1"/>
              </a:solidFill>
              <a:latin typeface="DM Sans"/>
              <a:ea typeface="DM Sans"/>
              <a:cs typeface="DM Sans"/>
              <a:sym typeface="DM Sans"/>
            </a:endParaRPr>
          </a:p>
        </p:txBody>
      </p:sp>
      <p:sp>
        <p:nvSpPr>
          <p:cNvPr id="543" name="Google Shape;543;p66"/>
          <p:cNvSpPr txBox="1"/>
          <p:nvPr/>
        </p:nvSpPr>
        <p:spPr>
          <a:xfrm>
            <a:off x="465592" y="1289234"/>
            <a:ext cx="82128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350" i="0" u="none" strike="noStrike" cap="none">
                <a:solidFill>
                  <a:srgbClr val="000000"/>
                </a:solidFill>
                <a:latin typeface="DM Sans"/>
                <a:ea typeface="DM Sans"/>
                <a:cs typeface="DM Sans"/>
                <a:sym typeface="DM Sans"/>
              </a:rPr>
              <a:t>Chequeamos el Escritorio y la creación de las carpetas:</a:t>
            </a:r>
            <a:endParaRPr sz="1350">
              <a:latin typeface="DM Sans"/>
              <a:ea typeface="DM Sans"/>
              <a:cs typeface="DM Sans"/>
              <a:sym typeface="DM Sans"/>
            </a:endParaRPr>
          </a:p>
          <a:p>
            <a:pPr marL="0" marR="0" lvl="0" indent="0" algn="l" rtl="0">
              <a:lnSpc>
                <a:spcPct val="100000"/>
              </a:lnSpc>
              <a:spcBef>
                <a:spcPts val="0"/>
              </a:spcBef>
              <a:spcAft>
                <a:spcPts val="0"/>
              </a:spcAft>
              <a:buNone/>
            </a:pPr>
            <a:endParaRPr sz="1350" i="0" u="none" strike="noStrike" cap="none">
              <a:solidFill>
                <a:srgbClr val="000000"/>
              </a:solidFill>
              <a:latin typeface="DM Sans"/>
              <a:ea typeface="DM Sans"/>
              <a:cs typeface="DM Sans"/>
              <a:sym typeface="DM Sans"/>
            </a:endParaRPr>
          </a:p>
        </p:txBody>
      </p:sp>
      <p:pic>
        <p:nvPicPr>
          <p:cNvPr id="544" name="Google Shape;544;p66"/>
          <p:cNvPicPr preferRelativeResize="0"/>
          <p:nvPr/>
        </p:nvPicPr>
        <p:blipFill rotWithShape="1">
          <a:blip r:embed="rId3">
            <a:alphaModFix/>
          </a:blip>
          <a:srcRect/>
          <a:stretch/>
        </p:blipFill>
        <p:spPr>
          <a:xfrm>
            <a:off x="877609" y="1600829"/>
            <a:ext cx="1688042" cy="1941839"/>
          </a:xfrm>
          <a:prstGeom prst="rect">
            <a:avLst/>
          </a:prstGeom>
          <a:noFill/>
          <a:ln>
            <a:noFill/>
          </a:ln>
        </p:spPr>
      </p:pic>
      <p:sp>
        <p:nvSpPr>
          <p:cNvPr id="545" name="Google Shape;545;p66"/>
          <p:cNvSpPr txBox="1"/>
          <p:nvPr/>
        </p:nvSpPr>
        <p:spPr>
          <a:xfrm>
            <a:off x="877601" y="3717125"/>
            <a:ext cx="79458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350" i="0" u="none" strike="noStrike" cap="none">
                <a:solidFill>
                  <a:srgbClr val="000000"/>
                </a:solidFill>
                <a:latin typeface="DM Sans"/>
                <a:ea typeface="DM Sans"/>
                <a:cs typeface="DM Sans"/>
                <a:sym typeface="DM Sans"/>
              </a:rPr>
              <a:t>El comando anterior creó el directorio tutorial-env si no existe, y también directorios dentro de él que contienen una copia del intérprete de Python y varios archivos de soporte.</a:t>
            </a:r>
            <a:endParaRPr sz="1350">
              <a:latin typeface="DM Sans"/>
              <a:ea typeface="DM Sans"/>
              <a:cs typeface="DM Sans"/>
              <a:sym typeface="DM Sans"/>
            </a:endParaRPr>
          </a:p>
        </p:txBody>
      </p:sp>
      <p:pic>
        <p:nvPicPr>
          <p:cNvPr id="546" name="Google Shape;546;p66"/>
          <p:cNvPicPr preferRelativeResize="0"/>
          <p:nvPr/>
        </p:nvPicPr>
        <p:blipFill rotWithShape="1">
          <a:blip r:embed="rId4">
            <a:alphaModFix/>
          </a:blip>
          <a:srcRect/>
          <a:stretch/>
        </p:blipFill>
        <p:spPr>
          <a:xfrm>
            <a:off x="2646975" y="2028116"/>
            <a:ext cx="6176434" cy="101930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Entornos virtuales</a:t>
            </a:r>
            <a:endParaRPr sz="4000" b="1">
              <a:solidFill>
                <a:schemeClr val="dk1"/>
              </a:solidFill>
              <a:latin typeface="DM Sans"/>
              <a:ea typeface="DM Sans"/>
              <a:cs typeface="DM Sans"/>
              <a:sym typeface="DM Sans"/>
            </a:endParaRPr>
          </a:p>
        </p:txBody>
      </p:sp>
      <p:sp>
        <p:nvSpPr>
          <p:cNvPr id="552" name="Google Shape;552;p67"/>
          <p:cNvSpPr txBox="1"/>
          <p:nvPr/>
        </p:nvSpPr>
        <p:spPr>
          <a:xfrm>
            <a:off x="599275" y="1617350"/>
            <a:ext cx="76359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s" sz="1350">
                <a:latin typeface="DM Sans"/>
                <a:ea typeface="DM Sans"/>
                <a:cs typeface="DM Sans"/>
                <a:sym typeface="DM Sans"/>
              </a:rPr>
              <a:t>Ahora solo nos queda activarlo,. Para ello, estando dentro de la terminal, en el mismo lugar donde se encuentra tutorial-env, ejecutar el comando:</a:t>
            </a:r>
            <a:endParaRPr sz="1350">
              <a:latin typeface="DM Sans"/>
              <a:ea typeface="DM Sans"/>
              <a:cs typeface="DM Sans"/>
              <a:sym typeface="DM Sans"/>
            </a:endParaRPr>
          </a:p>
          <a:p>
            <a:pPr marL="0" lvl="0" indent="0" algn="l" rtl="0">
              <a:spcBef>
                <a:spcPts val="0"/>
              </a:spcBef>
              <a:spcAft>
                <a:spcPts val="0"/>
              </a:spcAft>
              <a:buClr>
                <a:schemeClr val="dk1"/>
              </a:buClr>
              <a:buFont typeface="Arial"/>
              <a:buNone/>
            </a:pPr>
            <a:r>
              <a:rPr lang="es" sz="1350">
                <a:latin typeface="DM Sans"/>
                <a:ea typeface="DM Sans"/>
                <a:cs typeface="DM Sans"/>
                <a:sym typeface="DM Sans"/>
              </a:rPr>
              <a:t>En windows &gt;&gt; source &lt;nombre del directorio del entorno virtual&gt;/Scripts/activate</a:t>
            </a:r>
            <a:endParaRPr sz="1350">
              <a:latin typeface="DM Sans"/>
              <a:ea typeface="DM Sans"/>
              <a:cs typeface="DM Sans"/>
              <a:sym typeface="DM Sans"/>
            </a:endParaRPr>
          </a:p>
          <a:p>
            <a:pPr marL="0" lvl="0" indent="0" algn="l" rtl="0">
              <a:spcBef>
                <a:spcPts val="0"/>
              </a:spcBef>
              <a:spcAft>
                <a:spcPts val="0"/>
              </a:spcAft>
              <a:buNone/>
            </a:pPr>
            <a:r>
              <a:rPr lang="es" sz="1350">
                <a:latin typeface="DM Sans"/>
                <a:ea typeface="DM Sans"/>
                <a:cs typeface="DM Sans"/>
                <a:sym typeface="DM Sans"/>
              </a:rPr>
              <a:t>En linux o mac&gt;&gt; source &lt;nombre del directorio del entorno virtual&gt;/bin/activate</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Clr>
                <a:schemeClr val="dk1"/>
              </a:buClr>
              <a:buFont typeface="Arial"/>
              <a:buNone/>
            </a:pPr>
            <a:r>
              <a:rPr lang="es" sz="1350">
                <a:latin typeface="DM Sans"/>
                <a:ea typeface="DM Sans"/>
                <a:cs typeface="DM Sans"/>
                <a:sym typeface="DM Sans"/>
              </a:rPr>
              <a:t>Luego, para desactivarlo solo es necesario escribir “desactivate”</a:t>
            </a:r>
            <a:endParaRPr sz="1350">
              <a:latin typeface="DM Sans"/>
              <a:ea typeface="DM Sans"/>
              <a:cs typeface="DM Sans"/>
              <a:sym typeface="DM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68"/>
          <p:cNvSpPr txBox="1"/>
          <p:nvPr/>
        </p:nvSpPr>
        <p:spPr>
          <a:xfrm>
            <a:off x="1461300" y="1786725"/>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¿Preguntas?</a:t>
            </a:r>
            <a:endParaRPr sz="4000" b="1">
              <a:solidFill>
                <a:srgbClr val="EAFF6A"/>
              </a:solidFill>
              <a:latin typeface="DM Sans"/>
              <a:ea typeface="DM Sans"/>
              <a:cs typeface="DM Sans"/>
              <a:sym typeface="DM Sans"/>
            </a:endParaRPr>
          </a:p>
        </p:txBody>
      </p:sp>
      <p:sp>
        <p:nvSpPr>
          <p:cNvPr id="558" name="Google Shape;558;p68"/>
          <p:cNvSpPr txBox="1"/>
          <p:nvPr/>
        </p:nvSpPr>
        <p:spPr>
          <a:xfrm>
            <a:off x="2998200" y="2556375"/>
            <a:ext cx="3147600" cy="1108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a:solidFill>
                  <a:srgbClr val="FFFFFF"/>
                </a:solidFill>
                <a:latin typeface="DM Sans"/>
                <a:ea typeface="DM Sans"/>
                <a:cs typeface="DM Sans"/>
                <a:sym typeface="DM Sans"/>
              </a:rPr>
              <a:t>Te invitamos a dejar tu pregunta a través de/del</a:t>
            </a:r>
            <a:r>
              <a:rPr lang="es" sz="2000">
                <a:solidFill>
                  <a:srgbClr val="83AEFB"/>
                </a:solidFill>
                <a:latin typeface="DM Sans"/>
                <a:ea typeface="DM Sans"/>
                <a:cs typeface="DM Sans"/>
                <a:sym typeface="DM Sans"/>
              </a:rPr>
              <a:t> </a:t>
            </a:r>
            <a:r>
              <a:rPr lang="es" sz="2000" u="sng">
                <a:solidFill>
                  <a:srgbClr val="83AEFB"/>
                </a:solidFill>
                <a:latin typeface="DM Sans"/>
                <a:ea typeface="DM Sans"/>
                <a:cs typeface="DM Sans"/>
                <a:sym typeface="DM Sans"/>
              </a:rPr>
              <a:t>chat</a:t>
            </a:r>
            <a:endParaRPr sz="2000" b="0" i="0" u="sng" strike="noStrike" cap="none">
              <a:solidFill>
                <a:srgbClr val="83AEFB"/>
              </a:solidFill>
              <a:latin typeface="DM Sans"/>
              <a:ea typeface="DM Sans"/>
              <a:cs typeface="DM Sans"/>
              <a:sym typeface="DM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9"/>
          <p:cNvSpPr/>
          <p:nvPr/>
        </p:nvSpPr>
        <p:spPr>
          <a:xfrm>
            <a:off x="457358" y="468285"/>
            <a:ext cx="431074" cy="431074"/>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pic>
        <p:nvPicPr>
          <p:cNvPr id="564" name="Google Shape;564;p69" title="ícono de material ampliado"/>
          <p:cNvPicPr preferRelativeResize="0"/>
          <p:nvPr/>
        </p:nvPicPr>
        <p:blipFill>
          <a:blip r:embed="rId3">
            <a:alphaModFix/>
          </a:blip>
          <a:stretch>
            <a:fillRect/>
          </a:stretch>
        </p:blipFill>
        <p:spPr>
          <a:xfrm>
            <a:off x="541448" y="552384"/>
            <a:ext cx="262880" cy="262880"/>
          </a:xfrm>
          <a:prstGeom prst="rect">
            <a:avLst/>
          </a:prstGeom>
          <a:noFill/>
          <a:ln>
            <a:noFill/>
          </a:ln>
        </p:spPr>
      </p:pic>
      <p:sp>
        <p:nvSpPr>
          <p:cNvPr id="565" name="Google Shape;565;p69"/>
          <p:cNvSpPr txBox="1"/>
          <p:nvPr/>
        </p:nvSpPr>
        <p:spPr>
          <a:xfrm>
            <a:off x="930550" y="468275"/>
            <a:ext cx="3199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a:solidFill>
                  <a:schemeClr val="dk1"/>
                </a:solidFill>
                <a:latin typeface="DM Sans"/>
                <a:ea typeface="DM Sans"/>
                <a:cs typeface="DM Sans"/>
                <a:sym typeface="DM Sans"/>
              </a:rPr>
              <a:t>MATERIAL AMPLIADO</a:t>
            </a:r>
            <a:endParaRPr>
              <a:latin typeface="DM Sans"/>
              <a:ea typeface="DM Sans"/>
              <a:cs typeface="DM Sans"/>
              <a:sym typeface="DM Sans"/>
            </a:endParaRPr>
          </a:p>
        </p:txBody>
      </p:sp>
      <p:sp>
        <p:nvSpPr>
          <p:cNvPr id="566" name="Google Shape;566;p69"/>
          <p:cNvSpPr txBox="1"/>
          <p:nvPr/>
        </p:nvSpPr>
        <p:spPr>
          <a:xfrm>
            <a:off x="457350" y="1244250"/>
            <a:ext cx="3834600" cy="1804200"/>
          </a:xfrm>
          <a:prstGeom prst="rect">
            <a:avLst/>
          </a:prstGeom>
          <a:noFill/>
          <a:ln>
            <a:noFill/>
          </a:ln>
        </p:spPr>
        <p:txBody>
          <a:bodyPr spcFirstLastPara="1" wrap="square" lIns="91425" tIns="91425" rIns="91425" bIns="91425" anchor="t" anchorCtr="0">
            <a:spAutoFit/>
          </a:bodyPr>
          <a:lstStyle/>
          <a:p>
            <a:pPr marL="0" lvl="0" indent="0" algn="l" rtl="0">
              <a:lnSpc>
                <a:spcPct val="30000"/>
              </a:lnSpc>
              <a:spcBef>
                <a:spcPts val="0"/>
              </a:spcBef>
              <a:spcAft>
                <a:spcPts val="0"/>
              </a:spcAft>
              <a:buClr>
                <a:schemeClr val="dk1"/>
              </a:buClr>
              <a:buSzPts val="1100"/>
              <a:buFont typeface="Arial"/>
              <a:buNone/>
            </a:pPr>
            <a:endParaRPr sz="1350" b="1">
              <a:solidFill>
                <a:schemeClr val="dk1"/>
              </a:solidFill>
              <a:latin typeface="DM Sans"/>
              <a:ea typeface="DM Sans"/>
              <a:cs typeface="DM Sans"/>
              <a:sym typeface="DM Sans"/>
            </a:endParaRPr>
          </a:p>
          <a:p>
            <a:pPr marL="457200" lvl="0" indent="-314325" algn="l" rtl="0">
              <a:lnSpc>
                <a:spcPct val="150000"/>
              </a:lnSpc>
              <a:spcBef>
                <a:spcPts val="0"/>
              </a:spcBef>
              <a:spcAft>
                <a:spcPts val="0"/>
              </a:spcAft>
              <a:buClr>
                <a:srgbClr val="999999"/>
              </a:buClr>
              <a:buSzPts val="1350"/>
              <a:buFont typeface="DM Sans"/>
              <a:buChar char="✓"/>
            </a:pPr>
            <a:r>
              <a:rPr lang="es" sz="1350" u="sng">
                <a:solidFill>
                  <a:schemeClr val="accent5"/>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Git Cheat Sheet</a:t>
            </a:r>
            <a:r>
              <a:rPr lang="es" sz="1350">
                <a:solidFill>
                  <a:srgbClr val="999999"/>
                </a:solidFill>
                <a:latin typeface="DM Sans"/>
                <a:ea typeface="DM Sans"/>
                <a:cs typeface="DM Sans"/>
                <a:sym typeface="DM Sans"/>
              </a:rPr>
              <a:t> | </a:t>
            </a:r>
            <a:r>
              <a:rPr lang="es" sz="1350" b="1">
                <a:solidFill>
                  <a:srgbClr val="999999"/>
                </a:solidFill>
                <a:latin typeface="DM Sans"/>
                <a:ea typeface="DM Sans"/>
                <a:cs typeface="DM Sans"/>
                <a:sym typeface="DM Sans"/>
              </a:rPr>
              <a:t>GitHub Education</a:t>
            </a:r>
            <a:endParaRPr sz="1350" u="sng">
              <a:solidFill>
                <a:schemeClr val="accent5"/>
              </a:solidFill>
              <a:latin typeface="DM Sans"/>
              <a:ea typeface="DM Sans"/>
              <a:cs typeface="DM Sans"/>
              <a:sym typeface="DM Sans"/>
            </a:endParaRPr>
          </a:p>
          <a:p>
            <a:pPr marL="457200" lvl="0" indent="-314325" algn="l" rtl="0">
              <a:lnSpc>
                <a:spcPct val="150000"/>
              </a:lnSpc>
              <a:spcBef>
                <a:spcPts val="0"/>
              </a:spcBef>
              <a:spcAft>
                <a:spcPts val="0"/>
              </a:spcAft>
              <a:buClr>
                <a:srgbClr val="999999"/>
              </a:buClr>
              <a:buSzPts val="1350"/>
              <a:buFont typeface="DM Sans"/>
              <a:buChar char="✓"/>
            </a:pPr>
            <a:r>
              <a:rPr lang="es" sz="1350" u="sng">
                <a:solidFill>
                  <a:schemeClr val="accent5"/>
                </a:solidFill>
                <a:latin typeface="DM Sans"/>
                <a:ea typeface="DM Sans"/>
                <a:cs typeface="DM Sans"/>
                <a:sym typeface="DM Sans"/>
                <a:hlinkClick r:id="rId5">
                  <a:extLst>
                    <a:ext uri="{A12FA001-AC4F-418D-AE19-62706E023703}">
                      <ahyp:hlinkClr xmlns:ahyp="http://schemas.microsoft.com/office/drawing/2018/hyperlinkcolor" val="tx"/>
                    </a:ext>
                  </a:extLst>
                </a:hlinkClick>
              </a:rPr>
              <a:t>Tutoriales de uso GitHub</a:t>
            </a:r>
            <a:r>
              <a:rPr lang="es" sz="1350">
                <a:solidFill>
                  <a:srgbClr val="999999"/>
                </a:solidFill>
                <a:latin typeface="DM Sans"/>
                <a:ea typeface="DM Sans"/>
                <a:cs typeface="DM Sans"/>
                <a:sym typeface="DM Sans"/>
              </a:rPr>
              <a:t> | </a:t>
            </a:r>
            <a:r>
              <a:rPr lang="es" sz="1350" b="1">
                <a:solidFill>
                  <a:srgbClr val="999999"/>
                </a:solidFill>
                <a:latin typeface="DM Sans"/>
                <a:ea typeface="DM Sans"/>
                <a:cs typeface="DM Sans"/>
                <a:sym typeface="DM Sans"/>
              </a:rPr>
              <a:t>GitHub</a:t>
            </a:r>
            <a:endParaRPr sz="1350" b="1">
              <a:solidFill>
                <a:schemeClr val="dk1"/>
              </a:solidFill>
              <a:latin typeface="DM Sans"/>
              <a:ea typeface="DM Sans"/>
              <a:cs typeface="DM Sans"/>
              <a:sym typeface="DM Sans"/>
            </a:endParaRPr>
          </a:p>
          <a:p>
            <a:pPr marL="457200" lvl="0" indent="-314325" algn="l" rtl="0">
              <a:lnSpc>
                <a:spcPct val="150000"/>
              </a:lnSpc>
              <a:spcBef>
                <a:spcPts val="0"/>
              </a:spcBef>
              <a:spcAft>
                <a:spcPts val="0"/>
              </a:spcAft>
              <a:buClr>
                <a:srgbClr val="999999"/>
              </a:buClr>
              <a:buSzPts val="1350"/>
              <a:buFont typeface="DM Sans"/>
              <a:buChar char="✓"/>
            </a:pPr>
            <a:r>
              <a:rPr lang="es" sz="1350" u="sng">
                <a:solidFill>
                  <a:schemeClr val="accent5"/>
                </a:solidFill>
                <a:latin typeface="DM Sans"/>
                <a:ea typeface="DM Sans"/>
                <a:cs typeface="DM Sans"/>
                <a:sym typeface="DM Sans"/>
                <a:hlinkClick r:id="rId6">
                  <a:extLst>
                    <a:ext uri="{A12FA001-AC4F-418D-AE19-62706E023703}">
                      <ahyp:hlinkClr xmlns:ahyp="http://schemas.microsoft.com/office/drawing/2018/hyperlinkcolor" val="tx"/>
                    </a:ext>
                  </a:extLst>
                </a:hlinkClick>
              </a:rPr>
              <a:t>Cómo usar la integración Git en Visual Studio Code</a:t>
            </a:r>
            <a:r>
              <a:rPr lang="es" sz="1350">
                <a:solidFill>
                  <a:schemeClr val="accent5"/>
                </a:solidFill>
                <a:latin typeface="DM Sans"/>
                <a:ea typeface="DM Sans"/>
                <a:cs typeface="DM Sans"/>
                <a:sym typeface="DM Sans"/>
              </a:rPr>
              <a:t> </a:t>
            </a:r>
            <a:r>
              <a:rPr lang="es" sz="1350">
                <a:solidFill>
                  <a:srgbClr val="999999"/>
                </a:solidFill>
                <a:latin typeface="DM Sans"/>
                <a:ea typeface="DM Sans"/>
                <a:cs typeface="DM Sans"/>
                <a:sym typeface="DM Sans"/>
              </a:rPr>
              <a:t>| </a:t>
            </a:r>
            <a:r>
              <a:rPr lang="es" sz="1350" b="1">
                <a:solidFill>
                  <a:srgbClr val="999999"/>
                </a:solidFill>
                <a:latin typeface="DM Sans"/>
                <a:ea typeface="DM Sans"/>
                <a:cs typeface="DM Sans"/>
                <a:sym typeface="DM Sans"/>
              </a:rPr>
              <a:t>Digital Ocean</a:t>
            </a:r>
            <a:endParaRPr sz="1350" u="sng">
              <a:solidFill>
                <a:srgbClr val="83AEFB"/>
              </a:solidFill>
              <a:latin typeface="DM Sans"/>
              <a:ea typeface="DM Sans"/>
              <a:cs typeface="DM Sans"/>
              <a:sym typeface="DM Sans"/>
            </a:endParaRPr>
          </a:p>
          <a:p>
            <a:pPr marL="0" lvl="0" indent="0" algn="l" rtl="0">
              <a:lnSpc>
                <a:spcPct val="115000"/>
              </a:lnSpc>
              <a:spcBef>
                <a:spcPts val="800"/>
              </a:spcBef>
              <a:spcAft>
                <a:spcPts val="0"/>
              </a:spcAft>
              <a:buNone/>
            </a:pPr>
            <a:endParaRPr sz="1350" b="1">
              <a:solidFill>
                <a:srgbClr val="999999"/>
              </a:solidFill>
              <a:latin typeface="DM Sans"/>
              <a:ea typeface="DM Sans"/>
              <a:cs typeface="DM Sans"/>
              <a:sym typeface="DM Sans"/>
            </a:endParaRPr>
          </a:p>
        </p:txBody>
      </p:sp>
      <p:sp>
        <p:nvSpPr>
          <p:cNvPr id="567" name="Google Shape;567;p69"/>
          <p:cNvSpPr txBox="1"/>
          <p:nvPr/>
        </p:nvSpPr>
        <p:spPr>
          <a:xfrm>
            <a:off x="4514250" y="1244250"/>
            <a:ext cx="4309200" cy="1015800"/>
          </a:xfrm>
          <a:prstGeom prst="rect">
            <a:avLst/>
          </a:prstGeom>
          <a:noFill/>
          <a:ln>
            <a:noFill/>
          </a:ln>
        </p:spPr>
        <p:txBody>
          <a:bodyPr spcFirstLastPara="1" wrap="square" lIns="91425" tIns="91425" rIns="91425" bIns="91425" anchor="t" anchorCtr="0">
            <a:spAutoFit/>
          </a:bodyPr>
          <a:lstStyle/>
          <a:p>
            <a:pPr marL="457200" lvl="0" indent="-314325" algn="l" rtl="0">
              <a:lnSpc>
                <a:spcPct val="150000"/>
              </a:lnSpc>
              <a:spcBef>
                <a:spcPts val="0"/>
              </a:spcBef>
              <a:spcAft>
                <a:spcPts val="0"/>
              </a:spcAft>
              <a:buClr>
                <a:srgbClr val="999999"/>
              </a:buClr>
              <a:buSzPts val="1350"/>
              <a:buFont typeface="DM Sans"/>
              <a:buChar char="✓"/>
            </a:pPr>
            <a:r>
              <a:rPr lang="es" sz="1350" u="sng">
                <a:solidFill>
                  <a:schemeClr val="accent5"/>
                </a:solidFill>
                <a:latin typeface="DM Sans"/>
                <a:ea typeface="DM Sans"/>
                <a:cs typeface="DM Sans"/>
                <a:sym typeface="DM Sans"/>
                <a:hlinkClick r:id="rId7">
                  <a:extLst>
                    <a:ext uri="{A12FA001-AC4F-418D-AE19-62706E023703}">
                      <ahyp:hlinkClr xmlns:ahyp="http://schemas.microsoft.com/office/drawing/2018/hyperlinkcolor" val="tx"/>
                    </a:ext>
                  </a:extLst>
                </a:hlinkClick>
              </a:rPr>
              <a:t>Tutorial Django básico (Python)</a:t>
            </a:r>
            <a:r>
              <a:rPr lang="es" sz="1350">
                <a:solidFill>
                  <a:srgbClr val="999999"/>
                </a:solidFill>
                <a:latin typeface="DM Sans"/>
                <a:ea typeface="DM Sans"/>
                <a:cs typeface="DM Sans"/>
                <a:sym typeface="DM Sans"/>
              </a:rPr>
              <a:t> | </a:t>
            </a:r>
            <a:r>
              <a:rPr lang="es" sz="1350" b="1">
                <a:solidFill>
                  <a:srgbClr val="999999"/>
                </a:solidFill>
                <a:latin typeface="DM Sans"/>
                <a:ea typeface="DM Sans"/>
                <a:cs typeface="DM Sans"/>
                <a:sym typeface="DM Sans"/>
              </a:rPr>
              <a:t>Developer </a:t>
            </a:r>
            <a:endParaRPr sz="1350" b="1">
              <a:solidFill>
                <a:srgbClr val="999999"/>
              </a:solidFill>
              <a:latin typeface="DM Sans"/>
              <a:ea typeface="DM Sans"/>
              <a:cs typeface="DM Sans"/>
              <a:sym typeface="DM Sans"/>
            </a:endParaRPr>
          </a:p>
          <a:p>
            <a:pPr marL="457200" lvl="0" indent="-314325" algn="l" rtl="0">
              <a:lnSpc>
                <a:spcPct val="150000"/>
              </a:lnSpc>
              <a:spcBef>
                <a:spcPts val="0"/>
              </a:spcBef>
              <a:spcAft>
                <a:spcPts val="0"/>
              </a:spcAft>
              <a:buClr>
                <a:srgbClr val="999999"/>
              </a:buClr>
              <a:buSzPts val="1350"/>
              <a:buFont typeface="DM Sans"/>
              <a:buChar char="✓"/>
            </a:pPr>
            <a:r>
              <a:rPr lang="es" sz="1350" u="sng">
                <a:solidFill>
                  <a:schemeClr val="accent5"/>
                </a:solidFill>
                <a:latin typeface="DM Sans"/>
                <a:ea typeface="DM Sans"/>
                <a:cs typeface="DM Sans"/>
                <a:sym typeface="DM Sans"/>
                <a:hlinkClick r:id="rId8">
                  <a:extLst>
                    <a:ext uri="{A12FA001-AC4F-418D-AE19-62706E023703}">
                      <ahyp:hlinkClr xmlns:ahyp="http://schemas.microsoft.com/office/drawing/2018/hyperlinkcolor" val="tx"/>
                    </a:ext>
                  </a:extLst>
                </a:hlinkClick>
              </a:rPr>
              <a:t>Creación de entornos virtuales</a:t>
            </a:r>
            <a:r>
              <a:rPr lang="es" sz="1350">
                <a:solidFill>
                  <a:schemeClr val="dk1"/>
                </a:solidFill>
                <a:latin typeface="DM Sans"/>
                <a:ea typeface="DM Sans"/>
                <a:cs typeface="DM Sans"/>
                <a:sym typeface="DM Sans"/>
              </a:rPr>
              <a:t> </a:t>
            </a:r>
            <a:r>
              <a:rPr lang="es" sz="1350">
                <a:solidFill>
                  <a:srgbClr val="999999"/>
                </a:solidFill>
                <a:latin typeface="DM Sans"/>
                <a:ea typeface="DM Sans"/>
                <a:cs typeface="DM Sans"/>
                <a:sym typeface="DM Sans"/>
              </a:rPr>
              <a:t>| </a:t>
            </a:r>
            <a:r>
              <a:rPr lang="es" sz="1350" b="1">
                <a:solidFill>
                  <a:srgbClr val="999999"/>
                </a:solidFill>
                <a:latin typeface="DM Sans"/>
                <a:ea typeface="DM Sans"/>
                <a:cs typeface="DM Sans"/>
                <a:sym typeface="DM Sans"/>
              </a:rPr>
              <a:t>Python Org </a:t>
            </a:r>
            <a:endParaRPr sz="1350">
              <a:solidFill>
                <a:schemeClr val="dk1"/>
              </a:solidFill>
              <a:latin typeface="DM Sans"/>
              <a:ea typeface="DM Sans"/>
              <a:cs typeface="DM Sans"/>
              <a:sym typeface="DM Sans"/>
            </a:endParaRPr>
          </a:p>
          <a:p>
            <a:pPr marL="457200" lvl="0" indent="-314325" algn="l" rtl="0">
              <a:lnSpc>
                <a:spcPct val="150000"/>
              </a:lnSpc>
              <a:spcBef>
                <a:spcPts val="0"/>
              </a:spcBef>
              <a:spcAft>
                <a:spcPts val="0"/>
              </a:spcAft>
              <a:buClr>
                <a:srgbClr val="999999"/>
              </a:buClr>
              <a:buSzPts val="1350"/>
              <a:buFont typeface="DM Sans"/>
              <a:buChar char="✓"/>
            </a:pPr>
            <a:r>
              <a:rPr lang="es" sz="1350" u="sng">
                <a:solidFill>
                  <a:schemeClr val="accent5"/>
                </a:solidFill>
                <a:latin typeface="DM Sans"/>
                <a:ea typeface="DM Sans"/>
                <a:cs typeface="DM Sans"/>
                <a:sym typeface="DM Sans"/>
                <a:hlinkClick r:id="rId9">
                  <a:extLst>
                    <a:ext uri="{A12FA001-AC4F-418D-AE19-62706E023703}">
                      <ahyp:hlinkClr xmlns:ahyp="http://schemas.microsoft.com/office/drawing/2018/hyperlinkcolor" val="tx"/>
                    </a:ext>
                  </a:extLst>
                </a:hlinkClick>
              </a:rPr>
              <a:t>Entornos virtuales y paquetes</a:t>
            </a:r>
            <a:r>
              <a:rPr lang="es" sz="1350" u="sng">
                <a:solidFill>
                  <a:srgbClr val="83AEFB"/>
                </a:solidFill>
                <a:latin typeface="DM Sans"/>
                <a:ea typeface="DM Sans"/>
                <a:cs typeface="DM Sans"/>
                <a:sym typeface="DM Sans"/>
              </a:rPr>
              <a:t> </a:t>
            </a:r>
            <a:r>
              <a:rPr lang="es" sz="1350">
                <a:solidFill>
                  <a:schemeClr val="dk1"/>
                </a:solidFill>
                <a:latin typeface="DM Sans"/>
                <a:ea typeface="DM Sans"/>
                <a:cs typeface="DM Sans"/>
                <a:sym typeface="DM Sans"/>
              </a:rPr>
              <a:t> </a:t>
            </a:r>
            <a:r>
              <a:rPr lang="es" sz="1350">
                <a:solidFill>
                  <a:srgbClr val="999999"/>
                </a:solidFill>
                <a:latin typeface="DM Sans"/>
                <a:ea typeface="DM Sans"/>
                <a:cs typeface="DM Sans"/>
                <a:sym typeface="DM Sans"/>
              </a:rPr>
              <a:t>| </a:t>
            </a:r>
            <a:r>
              <a:rPr lang="es" sz="1350" b="1">
                <a:solidFill>
                  <a:srgbClr val="999999"/>
                </a:solidFill>
                <a:latin typeface="DM Sans"/>
                <a:ea typeface="DM Sans"/>
                <a:cs typeface="DM Sans"/>
                <a:sym typeface="DM Sans"/>
              </a:rPr>
              <a:t>Python Org </a:t>
            </a:r>
            <a:endParaRPr sz="1350" u="sng">
              <a:solidFill>
                <a:srgbClr val="83AEFB"/>
              </a:solidFill>
              <a:latin typeface="DM Sans"/>
              <a:ea typeface="DM Sans"/>
              <a:cs typeface="DM Sans"/>
              <a:sym typeface="DM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0"/>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¿Preguntas?</a:t>
            </a:r>
            <a:endParaRPr sz="4000" b="1">
              <a:solidFill>
                <a:srgbClr val="EAFF6A"/>
              </a:solidFill>
              <a:latin typeface="DM Sans"/>
              <a:ea typeface="DM Sans"/>
              <a:cs typeface="DM Sans"/>
              <a:sym typeface="DM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71"/>
          <p:cNvSpPr txBox="1"/>
          <p:nvPr/>
        </p:nvSpPr>
        <p:spPr>
          <a:xfrm>
            <a:off x="1339500" y="693075"/>
            <a:ext cx="6465000" cy="108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 sz="4000" b="1">
                <a:solidFill>
                  <a:srgbClr val="EAFF6A"/>
                </a:solidFill>
                <a:latin typeface="DM Sans"/>
                <a:ea typeface="DM Sans"/>
                <a:cs typeface="DM Sans"/>
                <a:sym typeface="DM Sans"/>
              </a:rPr>
              <a:t>Resumen</a:t>
            </a:r>
            <a:r>
              <a:rPr lang="es" sz="4000" b="1">
                <a:solidFill>
                  <a:srgbClr val="DEFC52"/>
                </a:solidFill>
                <a:latin typeface="DM Sans"/>
                <a:ea typeface="DM Sans"/>
                <a:cs typeface="DM Sans"/>
                <a:sym typeface="DM Sans"/>
              </a:rPr>
              <a:t> </a:t>
            </a:r>
            <a:endParaRPr sz="4000" b="1">
              <a:solidFill>
                <a:srgbClr val="DEFC52"/>
              </a:solidFill>
              <a:latin typeface="DM Sans"/>
              <a:ea typeface="DM Sans"/>
              <a:cs typeface="DM Sans"/>
              <a:sym typeface="DM Sans"/>
            </a:endParaRPr>
          </a:p>
          <a:p>
            <a:pPr marL="0" lvl="0" indent="0" algn="ctr" rtl="0">
              <a:lnSpc>
                <a:spcPct val="100000"/>
              </a:lnSpc>
              <a:spcBef>
                <a:spcPts val="0"/>
              </a:spcBef>
              <a:spcAft>
                <a:spcPts val="0"/>
              </a:spcAft>
              <a:buNone/>
            </a:pPr>
            <a:r>
              <a:rPr lang="es" sz="4000" b="1">
                <a:solidFill>
                  <a:schemeClr val="lt1"/>
                </a:solidFill>
                <a:latin typeface="DM Sans"/>
                <a:ea typeface="DM Sans"/>
                <a:cs typeface="DM Sans"/>
                <a:sym typeface="DM Sans"/>
              </a:rPr>
              <a:t>de la clase hoy</a:t>
            </a:r>
            <a:endParaRPr sz="4000">
              <a:solidFill>
                <a:schemeClr val="lt1"/>
              </a:solidFill>
              <a:latin typeface="DM Sans"/>
              <a:ea typeface="DM Sans"/>
              <a:cs typeface="DM Sans"/>
              <a:sym typeface="DM Sans"/>
            </a:endParaRPr>
          </a:p>
        </p:txBody>
      </p:sp>
      <p:sp>
        <p:nvSpPr>
          <p:cNvPr id="578" name="Google Shape;578;p71"/>
          <p:cNvSpPr txBox="1"/>
          <p:nvPr/>
        </p:nvSpPr>
        <p:spPr>
          <a:xfrm>
            <a:off x="2109151" y="2502375"/>
            <a:ext cx="5797500" cy="1878600"/>
          </a:xfrm>
          <a:prstGeom prst="rect">
            <a:avLst/>
          </a:prstGeom>
          <a:noFill/>
          <a:ln>
            <a:noFill/>
          </a:ln>
        </p:spPr>
        <p:txBody>
          <a:bodyPr spcFirstLastPara="1" wrap="square" lIns="91425" tIns="91425" rIns="91425" bIns="91425" anchor="t" anchorCtr="0">
            <a:spAutoFit/>
          </a:bodyPr>
          <a:lstStyle/>
          <a:p>
            <a:pPr marL="457200" lvl="0" indent="-314325" algn="l" rtl="0">
              <a:lnSpc>
                <a:spcPct val="115000"/>
              </a:lnSpc>
              <a:spcBef>
                <a:spcPts val="0"/>
              </a:spcBef>
              <a:spcAft>
                <a:spcPts val="0"/>
              </a:spcAft>
              <a:buClr>
                <a:srgbClr val="EEFF41"/>
              </a:buClr>
              <a:buSzPts val="1350"/>
              <a:buFont typeface="DM Sans"/>
              <a:buChar char="✓"/>
            </a:pPr>
            <a:r>
              <a:rPr lang="es" sz="1350">
                <a:solidFill>
                  <a:schemeClr val="lt1"/>
                </a:solidFill>
                <a:latin typeface="DM Sans"/>
                <a:ea typeface="DM Sans"/>
                <a:cs typeface="DM Sans"/>
                <a:sym typeface="DM Sans"/>
              </a:rPr>
              <a:t>Git: instalación, configuración, repositorio y ramas. </a:t>
            </a:r>
            <a:endParaRPr sz="1350">
              <a:solidFill>
                <a:schemeClr val="lt1"/>
              </a:solidFill>
              <a:latin typeface="DM Sans"/>
              <a:ea typeface="DM Sans"/>
              <a:cs typeface="DM Sans"/>
              <a:sym typeface="DM Sans"/>
            </a:endParaRPr>
          </a:p>
          <a:p>
            <a:pPr marL="457200" lvl="0" indent="-314325" algn="l" rtl="0">
              <a:lnSpc>
                <a:spcPct val="115000"/>
              </a:lnSpc>
              <a:spcBef>
                <a:spcPts val="0"/>
              </a:spcBef>
              <a:spcAft>
                <a:spcPts val="0"/>
              </a:spcAft>
              <a:buClr>
                <a:srgbClr val="EEFF41"/>
              </a:buClr>
              <a:buSzPts val="1350"/>
              <a:buFont typeface="DM Sans"/>
              <a:buChar char="✓"/>
            </a:pPr>
            <a:r>
              <a:rPr lang="es" sz="1350">
                <a:solidFill>
                  <a:schemeClr val="lt1"/>
                </a:solidFill>
                <a:latin typeface="DM Sans"/>
                <a:ea typeface="DM Sans"/>
                <a:cs typeface="DM Sans"/>
                <a:sym typeface="DM Sans"/>
              </a:rPr>
              <a:t>GitHub: definición, creación de repositorio, suba de proyecto. </a:t>
            </a:r>
            <a:endParaRPr sz="1350">
              <a:solidFill>
                <a:schemeClr val="lt1"/>
              </a:solidFill>
              <a:latin typeface="DM Sans"/>
              <a:ea typeface="DM Sans"/>
              <a:cs typeface="DM Sans"/>
              <a:sym typeface="DM Sans"/>
            </a:endParaRPr>
          </a:p>
          <a:p>
            <a:pPr marL="457200" lvl="0" indent="-314325" algn="l" rtl="0">
              <a:spcBef>
                <a:spcPts val="0"/>
              </a:spcBef>
              <a:spcAft>
                <a:spcPts val="0"/>
              </a:spcAft>
              <a:buClr>
                <a:schemeClr val="accent6"/>
              </a:buClr>
              <a:buSzPts val="1350"/>
              <a:buFont typeface="DM Sans"/>
              <a:buChar char="✓"/>
            </a:pPr>
            <a:r>
              <a:rPr lang="es" sz="1350">
                <a:solidFill>
                  <a:schemeClr val="lt1"/>
                </a:solidFill>
                <a:latin typeface="DM Sans"/>
                <a:ea typeface="DM Sans"/>
                <a:cs typeface="DM Sans"/>
                <a:sym typeface="DM Sans"/>
              </a:rPr>
              <a:t>Crear un primer proyecto en Django. </a:t>
            </a:r>
            <a:endParaRPr sz="1350">
              <a:solidFill>
                <a:schemeClr val="lt1"/>
              </a:solidFill>
              <a:latin typeface="DM Sans"/>
              <a:ea typeface="DM Sans"/>
              <a:cs typeface="DM Sans"/>
              <a:sym typeface="DM Sans"/>
            </a:endParaRPr>
          </a:p>
          <a:p>
            <a:pPr marL="457200" lvl="0" indent="-314325" algn="l" rtl="0">
              <a:spcBef>
                <a:spcPts val="1000"/>
              </a:spcBef>
              <a:spcAft>
                <a:spcPts val="0"/>
              </a:spcAft>
              <a:buClr>
                <a:schemeClr val="accent6"/>
              </a:buClr>
              <a:buSzPts val="1350"/>
              <a:buFont typeface="DM Sans"/>
              <a:buChar char="✓"/>
            </a:pPr>
            <a:r>
              <a:rPr lang="es" sz="1350">
                <a:solidFill>
                  <a:schemeClr val="lt1"/>
                </a:solidFill>
                <a:latin typeface="DM Sans"/>
                <a:ea typeface="DM Sans"/>
                <a:cs typeface="DM Sans"/>
                <a:sym typeface="DM Sans"/>
              </a:rPr>
              <a:t>Crear primeras vistas</a:t>
            </a:r>
            <a:endParaRPr sz="1350">
              <a:solidFill>
                <a:schemeClr val="lt1"/>
              </a:solidFill>
              <a:latin typeface="DM Sans"/>
              <a:ea typeface="DM Sans"/>
              <a:cs typeface="DM Sans"/>
              <a:sym typeface="DM Sans"/>
            </a:endParaRPr>
          </a:p>
          <a:p>
            <a:pPr marL="457200" lvl="0" indent="-314325" algn="l" rtl="0">
              <a:spcBef>
                <a:spcPts val="1000"/>
              </a:spcBef>
              <a:spcAft>
                <a:spcPts val="0"/>
              </a:spcAft>
              <a:buClr>
                <a:schemeClr val="accent6"/>
              </a:buClr>
              <a:buSzPts val="1350"/>
              <a:buFont typeface="DM Sans"/>
              <a:buChar char="✓"/>
            </a:pPr>
            <a:r>
              <a:rPr lang="es" sz="1350">
                <a:solidFill>
                  <a:schemeClr val="lt1"/>
                </a:solidFill>
                <a:latin typeface="DM Sans"/>
                <a:ea typeface="DM Sans"/>
                <a:cs typeface="DM Sans"/>
                <a:sym typeface="DM Sans"/>
              </a:rPr>
              <a:t>Relacionar un template con una vista.</a:t>
            </a:r>
            <a:endParaRPr sz="1350">
              <a:solidFill>
                <a:schemeClr val="lt1"/>
              </a:solidFill>
              <a:latin typeface="DM Sans"/>
              <a:ea typeface="DM Sans"/>
              <a:cs typeface="DM Sans"/>
              <a:sym typeface="DM Sans"/>
            </a:endParaRPr>
          </a:p>
          <a:p>
            <a:pPr marL="457200" lvl="0" indent="-314325" algn="l" rtl="0">
              <a:spcBef>
                <a:spcPts val="1000"/>
              </a:spcBef>
              <a:spcAft>
                <a:spcPts val="1000"/>
              </a:spcAft>
              <a:buClr>
                <a:schemeClr val="accent6"/>
              </a:buClr>
              <a:buSzPts val="1350"/>
              <a:buFont typeface="DM Sans"/>
              <a:buChar char="✓"/>
            </a:pPr>
            <a:r>
              <a:rPr lang="es" sz="1350">
                <a:solidFill>
                  <a:schemeClr val="lt1"/>
                </a:solidFill>
                <a:latin typeface="DM Sans"/>
                <a:ea typeface="DM Sans"/>
                <a:cs typeface="DM Sans"/>
                <a:sym typeface="DM Sans"/>
              </a:rPr>
              <a:t>Entornos virtuales en Python</a:t>
            </a:r>
            <a:endParaRPr sz="1350">
              <a:solidFill>
                <a:schemeClr val="lt1"/>
              </a:solidFill>
              <a:latin typeface="DM Sans"/>
              <a:ea typeface="DM Sans"/>
              <a:cs typeface="DM Sans"/>
              <a:sym typeface="DM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grpSp>
        <p:nvGrpSpPr>
          <p:cNvPr id="583" name="Google Shape;583;p72"/>
          <p:cNvGrpSpPr/>
          <p:nvPr/>
        </p:nvGrpSpPr>
        <p:grpSpPr>
          <a:xfrm>
            <a:off x="4829358" y="1735959"/>
            <a:ext cx="431100" cy="431100"/>
            <a:chOff x="674858" y="2943959"/>
            <a:chExt cx="431100" cy="431100"/>
          </a:xfrm>
        </p:grpSpPr>
        <p:sp>
          <p:nvSpPr>
            <p:cNvPr id="584" name="Google Shape;584;p72"/>
            <p:cNvSpPr/>
            <p:nvPr/>
          </p:nvSpPr>
          <p:spPr>
            <a:xfrm>
              <a:off x="674858" y="2943959"/>
              <a:ext cx="431100" cy="43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5" name="Google Shape;585;p72"/>
            <p:cNvPicPr preferRelativeResize="0"/>
            <p:nvPr/>
          </p:nvPicPr>
          <p:blipFill>
            <a:blip r:embed="rId3">
              <a:alphaModFix/>
            </a:blip>
            <a:stretch>
              <a:fillRect/>
            </a:stretch>
          </p:blipFill>
          <p:spPr>
            <a:xfrm>
              <a:off x="728875" y="3008475"/>
              <a:ext cx="323050" cy="323050"/>
            </a:xfrm>
            <a:prstGeom prst="rect">
              <a:avLst/>
            </a:prstGeom>
            <a:noFill/>
            <a:ln>
              <a:noFill/>
            </a:ln>
          </p:spPr>
        </p:pic>
      </p:grpSp>
      <p:grpSp>
        <p:nvGrpSpPr>
          <p:cNvPr id="586" name="Google Shape;586;p72"/>
          <p:cNvGrpSpPr/>
          <p:nvPr/>
        </p:nvGrpSpPr>
        <p:grpSpPr>
          <a:xfrm>
            <a:off x="475508" y="1751409"/>
            <a:ext cx="431100" cy="431100"/>
            <a:chOff x="664733" y="656834"/>
            <a:chExt cx="431100" cy="431100"/>
          </a:xfrm>
        </p:grpSpPr>
        <p:sp>
          <p:nvSpPr>
            <p:cNvPr id="587" name="Google Shape;587;p72"/>
            <p:cNvSpPr/>
            <p:nvPr/>
          </p:nvSpPr>
          <p:spPr>
            <a:xfrm>
              <a:off x="664733" y="656834"/>
              <a:ext cx="431100" cy="43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8" name="Google Shape;588;p72"/>
            <p:cNvPicPr preferRelativeResize="0"/>
            <p:nvPr/>
          </p:nvPicPr>
          <p:blipFill>
            <a:blip r:embed="rId4">
              <a:alphaModFix/>
            </a:blip>
            <a:stretch>
              <a:fillRect/>
            </a:stretch>
          </p:blipFill>
          <p:spPr>
            <a:xfrm>
              <a:off x="718750" y="710875"/>
              <a:ext cx="323050" cy="323050"/>
            </a:xfrm>
            <a:prstGeom prst="rect">
              <a:avLst/>
            </a:prstGeom>
            <a:noFill/>
            <a:ln>
              <a:noFill/>
            </a:ln>
          </p:spPr>
        </p:pic>
      </p:grpSp>
      <p:sp>
        <p:nvSpPr>
          <p:cNvPr id="589" name="Google Shape;589;p72"/>
          <p:cNvSpPr txBox="1"/>
          <p:nvPr/>
        </p:nvSpPr>
        <p:spPr>
          <a:xfrm>
            <a:off x="1529550" y="374113"/>
            <a:ext cx="60849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lt1"/>
                </a:solidFill>
                <a:latin typeface="DM Sans"/>
                <a:ea typeface="DM Sans"/>
                <a:cs typeface="DM Sans"/>
                <a:sym typeface="DM Sans"/>
              </a:rPr>
              <a:t>La </a:t>
            </a:r>
            <a:r>
              <a:rPr lang="es" sz="4000" b="1">
                <a:solidFill>
                  <a:schemeClr val="accent6"/>
                </a:solidFill>
                <a:latin typeface="DM Sans"/>
                <a:ea typeface="DM Sans"/>
                <a:cs typeface="DM Sans"/>
                <a:sym typeface="DM Sans"/>
              </a:rPr>
              <a:t>próxima </a:t>
            </a:r>
            <a:r>
              <a:rPr lang="es" sz="4000" b="1">
                <a:solidFill>
                  <a:schemeClr val="lt1"/>
                </a:solidFill>
                <a:latin typeface="DM Sans"/>
                <a:ea typeface="DM Sans"/>
                <a:cs typeface="DM Sans"/>
                <a:sym typeface="DM Sans"/>
              </a:rPr>
              <a:t>semana</a:t>
            </a:r>
            <a:endParaRPr sz="4000" b="1">
              <a:solidFill>
                <a:schemeClr val="lt1"/>
              </a:solidFill>
              <a:latin typeface="DM Sans"/>
              <a:ea typeface="DM Sans"/>
              <a:cs typeface="DM Sans"/>
              <a:sym typeface="DM Sans"/>
            </a:endParaRPr>
          </a:p>
        </p:txBody>
      </p:sp>
      <p:sp>
        <p:nvSpPr>
          <p:cNvPr id="590" name="Google Shape;590;p72"/>
          <p:cNvSpPr txBox="1"/>
          <p:nvPr/>
        </p:nvSpPr>
        <p:spPr>
          <a:xfrm>
            <a:off x="1309200" y="1113013"/>
            <a:ext cx="61860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s" sz="1300">
                <a:solidFill>
                  <a:schemeClr val="lt1"/>
                </a:solidFill>
                <a:latin typeface="DM Sans"/>
                <a:ea typeface="DM Sans"/>
                <a:cs typeface="DM Sans"/>
                <a:sym typeface="DM Sans"/>
              </a:rPr>
              <a:t>Los próximos temas que vamos a ver</a:t>
            </a:r>
            <a:endParaRPr/>
          </a:p>
        </p:txBody>
      </p:sp>
      <p:sp>
        <p:nvSpPr>
          <p:cNvPr id="591" name="Google Shape;591;p72"/>
          <p:cNvSpPr txBox="1"/>
          <p:nvPr/>
        </p:nvSpPr>
        <p:spPr>
          <a:xfrm>
            <a:off x="966300" y="1766850"/>
            <a:ext cx="286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DM Sans"/>
                <a:ea typeface="DM Sans"/>
                <a:cs typeface="DM Sans"/>
                <a:sym typeface="DM Sans"/>
              </a:rPr>
              <a:t>Contenido Pregrabado</a:t>
            </a:r>
            <a:endParaRPr b="1">
              <a:solidFill>
                <a:schemeClr val="lt1"/>
              </a:solidFill>
              <a:latin typeface="DM Sans"/>
              <a:ea typeface="DM Sans"/>
              <a:cs typeface="DM Sans"/>
              <a:sym typeface="DM Sans"/>
            </a:endParaRPr>
          </a:p>
        </p:txBody>
      </p:sp>
      <p:sp>
        <p:nvSpPr>
          <p:cNvPr id="592" name="Google Shape;592;p72"/>
          <p:cNvSpPr txBox="1"/>
          <p:nvPr/>
        </p:nvSpPr>
        <p:spPr>
          <a:xfrm>
            <a:off x="501450" y="2328275"/>
            <a:ext cx="3761400" cy="10065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10.1 -Mejoras en las plantillas </a:t>
            </a:r>
            <a:endParaRPr sz="1200">
              <a:solidFill>
                <a:schemeClr val="lt1"/>
              </a:solidFill>
              <a:latin typeface="DM Sans"/>
              <a:ea typeface="DM Sans"/>
              <a:cs typeface="DM Sans"/>
              <a:sym typeface="DM Sans"/>
            </a:endParaRPr>
          </a:p>
          <a:p>
            <a:pPr marL="457200" lvl="0" indent="-304800" algn="l" rtl="0">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10.2 -Modelo</a:t>
            </a:r>
            <a:endParaRPr sz="1200">
              <a:solidFill>
                <a:schemeClr val="lt1"/>
              </a:solidFill>
              <a:latin typeface="DM Sans"/>
              <a:ea typeface="DM Sans"/>
              <a:cs typeface="DM Sans"/>
              <a:sym typeface="DM Sans"/>
            </a:endParaRPr>
          </a:p>
          <a:p>
            <a:pPr marL="457200" lvl="0" indent="-304800" algn="l" rtl="0">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10.3 - Profundizando MVT</a:t>
            </a:r>
            <a:endParaRPr sz="1200">
              <a:solidFill>
                <a:schemeClr val="lt1"/>
              </a:solidFill>
              <a:latin typeface="DM Sans"/>
              <a:ea typeface="DM Sans"/>
              <a:cs typeface="DM Sans"/>
              <a:sym typeface="DM Sans"/>
            </a:endParaRPr>
          </a:p>
          <a:p>
            <a:pPr marL="457200" lvl="0" indent="-304800" algn="l" rtl="0">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Microdesafío - Crea tu modelo</a:t>
            </a:r>
            <a:endParaRPr sz="1200">
              <a:solidFill>
                <a:schemeClr val="lt1"/>
              </a:solidFill>
              <a:latin typeface="DM Sans"/>
              <a:ea typeface="DM Sans"/>
              <a:cs typeface="DM Sans"/>
              <a:sym typeface="DM Sans"/>
            </a:endParaRPr>
          </a:p>
        </p:txBody>
      </p:sp>
      <p:sp>
        <p:nvSpPr>
          <p:cNvPr id="593" name="Google Shape;593;p72"/>
          <p:cNvSpPr txBox="1"/>
          <p:nvPr/>
        </p:nvSpPr>
        <p:spPr>
          <a:xfrm>
            <a:off x="5284625" y="1751400"/>
            <a:ext cx="286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rgbClr val="FFFFFF"/>
                </a:solidFill>
                <a:latin typeface="DM Sans"/>
                <a:ea typeface="DM Sans"/>
                <a:cs typeface="DM Sans"/>
                <a:sym typeface="DM Sans"/>
              </a:rPr>
              <a:t>Clase en vivo </a:t>
            </a:r>
            <a:r>
              <a:rPr lang="es">
                <a:solidFill>
                  <a:srgbClr val="FFFFFF"/>
                </a:solidFill>
                <a:latin typeface="DM Sans"/>
                <a:ea typeface="DM Sans"/>
                <a:cs typeface="DM Sans"/>
                <a:sym typeface="DM Sans"/>
              </a:rPr>
              <a:t>(2h)</a:t>
            </a:r>
            <a:endParaRPr>
              <a:solidFill>
                <a:srgbClr val="FFFFFF"/>
              </a:solidFill>
              <a:latin typeface="DM Sans"/>
              <a:ea typeface="DM Sans"/>
              <a:cs typeface="DM Sans"/>
              <a:sym typeface="DM Sans"/>
            </a:endParaRPr>
          </a:p>
        </p:txBody>
      </p:sp>
      <p:sp>
        <p:nvSpPr>
          <p:cNvPr id="594" name="Google Shape;594;p72"/>
          <p:cNvSpPr txBox="1"/>
          <p:nvPr/>
        </p:nvSpPr>
        <p:spPr>
          <a:xfrm>
            <a:off x="4829350" y="2328275"/>
            <a:ext cx="3700200" cy="13275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Actividad individual: Agregando cargadores</a:t>
            </a:r>
            <a:endParaRPr sz="1100">
              <a:solidFill>
                <a:srgbClr val="FFFFFF"/>
              </a:solidFill>
              <a:latin typeface="DM Sans"/>
              <a:ea typeface="DM Sans"/>
              <a:cs typeface="DM Sans"/>
              <a:sym typeface="DM Sans"/>
            </a:endParaRPr>
          </a:p>
          <a:p>
            <a:pPr marL="457200" lvl="0" indent="-298450" algn="l" rtl="0">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Ejemplo en vivo: Carga en BD</a:t>
            </a:r>
            <a:endParaRPr sz="1100">
              <a:solidFill>
                <a:srgbClr val="FFFFFF"/>
              </a:solidFill>
              <a:latin typeface="DM Sans"/>
              <a:ea typeface="DM Sans"/>
              <a:cs typeface="DM Sans"/>
              <a:sym typeface="DM Sans"/>
            </a:endParaRPr>
          </a:p>
          <a:p>
            <a:pPr marL="457200" lvl="0" indent="-298450" algn="l" rtl="0">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Actividad individual: Mi Django a Github</a:t>
            </a:r>
            <a:endParaRPr sz="1100">
              <a:solidFill>
                <a:srgbClr val="FFFFFF"/>
              </a:solidFill>
              <a:latin typeface="DM Sans"/>
              <a:ea typeface="DM Sans"/>
              <a:cs typeface="DM Sans"/>
              <a:sym typeface="DM Sans"/>
            </a:endParaRPr>
          </a:p>
          <a:p>
            <a:pPr marL="457200" lvl="0" indent="-298450" algn="l" rtl="0">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Vistas y URLs(URLs avanzadas)</a:t>
            </a:r>
            <a:endParaRPr sz="1100">
              <a:solidFill>
                <a:srgbClr val="FFFFFF"/>
              </a:solidFill>
              <a:latin typeface="DM Sans"/>
              <a:ea typeface="DM Sans"/>
              <a:cs typeface="DM Sans"/>
              <a:sym typeface="DM Sans"/>
            </a:endParaRPr>
          </a:p>
          <a:p>
            <a:pPr marL="457200" lvl="0" indent="-298450" algn="l" rtl="0">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Ejemplo en vivo:  Generar URL.PY</a:t>
            </a:r>
            <a:endParaRPr sz="1100">
              <a:solidFill>
                <a:srgbClr val="FFFFFF"/>
              </a:solidFill>
              <a:latin typeface="DM Sans"/>
              <a:ea typeface="DM Sans"/>
              <a:cs typeface="DM Sans"/>
              <a:sym typeface="DM Sans"/>
            </a:endParaRPr>
          </a:p>
          <a:p>
            <a:pPr marL="457200" lvl="0" indent="-298450" algn="l" rtl="0">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Ejemplo en vivo: Template </a:t>
            </a:r>
            <a:endParaRPr sz="1100">
              <a:solidFill>
                <a:srgbClr val="FFFFFF"/>
              </a:solidFill>
              <a:latin typeface="DM Sans"/>
              <a:ea typeface="DM Sans"/>
              <a:cs typeface="DM Sans"/>
              <a:sym typeface="DM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73"/>
          <p:cNvSpPr/>
          <p:nvPr/>
        </p:nvSpPr>
        <p:spPr>
          <a:xfrm>
            <a:off x="1050750" y="1701325"/>
            <a:ext cx="7042500" cy="1920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3"/>
          <p:cNvSpPr txBox="1"/>
          <p:nvPr/>
        </p:nvSpPr>
        <p:spPr>
          <a:xfrm>
            <a:off x="1529550" y="374113"/>
            <a:ext cx="60849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lt1"/>
                </a:solidFill>
                <a:latin typeface="DM Sans"/>
                <a:ea typeface="DM Sans"/>
                <a:cs typeface="DM Sans"/>
                <a:sym typeface="DM Sans"/>
              </a:rPr>
              <a:t>La </a:t>
            </a:r>
            <a:r>
              <a:rPr lang="es" sz="4000" b="1">
                <a:solidFill>
                  <a:schemeClr val="accent6"/>
                </a:solidFill>
                <a:latin typeface="DM Sans"/>
                <a:ea typeface="DM Sans"/>
                <a:cs typeface="DM Sans"/>
                <a:sym typeface="DM Sans"/>
              </a:rPr>
              <a:t>próxima </a:t>
            </a:r>
            <a:r>
              <a:rPr lang="es" sz="4000" b="1">
                <a:solidFill>
                  <a:schemeClr val="lt1"/>
                </a:solidFill>
                <a:latin typeface="DM Sans"/>
                <a:ea typeface="DM Sans"/>
                <a:cs typeface="DM Sans"/>
                <a:sym typeface="DM Sans"/>
              </a:rPr>
              <a:t>semana</a:t>
            </a:r>
            <a:endParaRPr sz="4000" b="1">
              <a:solidFill>
                <a:schemeClr val="lt1"/>
              </a:solidFill>
              <a:latin typeface="DM Sans"/>
              <a:ea typeface="DM Sans"/>
              <a:cs typeface="DM Sans"/>
              <a:sym typeface="DM Sans"/>
            </a:endParaRPr>
          </a:p>
        </p:txBody>
      </p:sp>
      <p:sp>
        <p:nvSpPr>
          <p:cNvPr id="601" name="Google Shape;601;p73"/>
          <p:cNvSpPr txBox="1"/>
          <p:nvPr/>
        </p:nvSpPr>
        <p:spPr>
          <a:xfrm>
            <a:off x="1529550" y="1916575"/>
            <a:ext cx="60849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s" sz="2000" b="1">
                <a:solidFill>
                  <a:schemeClr val="lt1"/>
                </a:solidFill>
                <a:latin typeface="DM Sans"/>
                <a:ea typeface="DM Sans"/>
                <a:cs typeface="DM Sans"/>
                <a:sym typeface="DM Sans"/>
              </a:rPr>
              <a:t>Recuerda que, a partir de ahora, tienes disponible el </a:t>
            </a:r>
            <a:r>
              <a:rPr lang="es" sz="2000" b="1" u="sng">
                <a:solidFill>
                  <a:schemeClr val="lt1"/>
                </a:solidFill>
                <a:latin typeface="DM Sans"/>
                <a:ea typeface="DM Sans"/>
                <a:cs typeface="DM Sans"/>
                <a:sym typeface="DM Sans"/>
              </a:rPr>
              <a:t>contenido pregrabado</a:t>
            </a:r>
            <a:r>
              <a:rPr lang="es" sz="2000" b="1">
                <a:solidFill>
                  <a:schemeClr val="lt1"/>
                </a:solidFill>
                <a:latin typeface="DM Sans"/>
                <a:ea typeface="DM Sans"/>
                <a:cs typeface="DM Sans"/>
                <a:sym typeface="DM Sans"/>
              </a:rPr>
              <a:t> en la plataforma y que </a:t>
            </a:r>
            <a:r>
              <a:rPr lang="es" sz="2000" b="1">
                <a:solidFill>
                  <a:schemeClr val="accent6"/>
                </a:solidFill>
                <a:latin typeface="DM Sans"/>
                <a:ea typeface="DM Sans"/>
                <a:cs typeface="DM Sans"/>
                <a:sym typeface="DM Sans"/>
              </a:rPr>
              <a:t>es necesario que lo veas en forma previa a la próxima clase</a:t>
            </a:r>
            <a:r>
              <a:rPr lang="es" sz="2000" b="1">
                <a:solidFill>
                  <a:schemeClr val="lt1"/>
                </a:solidFill>
                <a:latin typeface="DM Sans"/>
                <a:ea typeface="DM Sans"/>
                <a:cs typeface="DM Sans"/>
                <a:sym typeface="DM Sans"/>
              </a:rPr>
              <a:t>.</a:t>
            </a:r>
            <a:endParaRPr sz="2000" b="1">
              <a:solidFill>
                <a:srgbClr val="DEFC52"/>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0"/>
          <p:cNvSpPr/>
          <p:nvPr/>
        </p:nvSpPr>
        <p:spPr>
          <a:xfrm>
            <a:off x="588525" y="701375"/>
            <a:ext cx="296100" cy="1209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0"/>
          <p:cNvSpPr txBox="1"/>
          <p:nvPr/>
        </p:nvSpPr>
        <p:spPr>
          <a:xfrm>
            <a:off x="884625" y="468275"/>
            <a:ext cx="2461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a:solidFill>
                  <a:schemeClr val="dk1"/>
                </a:solidFill>
                <a:latin typeface="DM Sans"/>
                <a:ea typeface="DM Sans"/>
                <a:cs typeface="DM Sans"/>
                <a:sym typeface="DM Sans"/>
              </a:rPr>
              <a:t>MAPA DE CONCEPTOS</a:t>
            </a:r>
            <a:endParaRPr>
              <a:latin typeface="DM Sans"/>
              <a:ea typeface="DM Sans"/>
              <a:cs typeface="DM Sans"/>
              <a:sym typeface="DM Sans"/>
            </a:endParaRPr>
          </a:p>
        </p:txBody>
      </p:sp>
      <p:sp>
        <p:nvSpPr>
          <p:cNvPr id="91" name="Google Shape;91;p20"/>
          <p:cNvSpPr/>
          <p:nvPr/>
        </p:nvSpPr>
        <p:spPr>
          <a:xfrm>
            <a:off x="763550" y="1961693"/>
            <a:ext cx="1399200" cy="580200"/>
          </a:xfrm>
          <a:prstGeom prst="rect">
            <a:avLst/>
          </a:prstGeom>
          <a:solidFill>
            <a:srgbClr val="393B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a:solidFill>
                  <a:schemeClr val="lt1"/>
                </a:solidFill>
                <a:latin typeface="DM Sans"/>
                <a:ea typeface="DM Sans"/>
                <a:cs typeface="DM Sans"/>
                <a:sym typeface="DM Sans"/>
              </a:rPr>
              <a:t>GIT</a:t>
            </a:r>
            <a:endParaRPr sz="1200">
              <a:solidFill>
                <a:srgbClr val="FFFFFF"/>
              </a:solidFill>
              <a:latin typeface="DM Sans"/>
              <a:ea typeface="DM Sans"/>
              <a:cs typeface="DM Sans"/>
              <a:sym typeface="DM Sans"/>
            </a:endParaRPr>
          </a:p>
        </p:txBody>
      </p:sp>
      <p:cxnSp>
        <p:nvCxnSpPr>
          <p:cNvPr id="92" name="Google Shape;92;p20"/>
          <p:cNvCxnSpPr>
            <a:stCxn id="93" idx="1"/>
            <a:endCxn id="94" idx="3"/>
          </p:cNvCxnSpPr>
          <p:nvPr/>
        </p:nvCxnSpPr>
        <p:spPr>
          <a:xfrm flipH="1">
            <a:off x="2162625" y="2251718"/>
            <a:ext cx="673500" cy="1803600"/>
          </a:xfrm>
          <a:prstGeom prst="bentConnector3">
            <a:avLst>
              <a:gd name="adj1" fmla="val 49992"/>
            </a:avLst>
          </a:prstGeom>
          <a:noFill/>
          <a:ln w="9525" cap="flat" cmpd="sng">
            <a:solidFill>
              <a:srgbClr val="CCCCCC"/>
            </a:solidFill>
            <a:prstDash val="solid"/>
            <a:round/>
            <a:headEnd type="none" w="med" len="med"/>
            <a:tailEnd type="oval" w="med" len="med"/>
          </a:ln>
        </p:spPr>
      </p:cxnSp>
      <p:sp>
        <p:nvSpPr>
          <p:cNvPr id="93" name="Google Shape;93;p20"/>
          <p:cNvSpPr/>
          <p:nvPr/>
        </p:nvSpPr>
        <p:spPr>
          <a:xfrm>
            <a:off x="2836125" y="1961618"/>
            <a:ext cx="1399200" cy="580200"/>
          </a:xfrm>
          <a:prstGeom prst="rect">
            <a:avLst/>
          </a:prstGeom>
          <a:solidFill>
            <a:srgbClr val="393B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a:solidFill>
                  <a:schemeClr val="lt1"/>
                </a:solidFill>
                <a:latin typeface="DM Sans"/>
                <a:ea typeface="DM Sans"/>
                <a:cs typeface="DM Sans"/>
                <a:sym typeface="DM Sans"/>
              </a:rPr>
              <a:t>GitHub</a:t>
            </a:r>
            <a:endParaRPr sz="1200">
              <a:solidFill>
                <a:srgbClr val="FFFFFF"/>
              </a:solidFill>
              <a:latin typeface="DM Sans"/>
              <a:ea typeface="DM Sans"/>
              <a:cs typeface="DM Sans"/>
              <a:sym typeface="DM Sans"/>
            </a:endParaRPr>
          </a:p>
        </p:txBody>
      </p:sp>
      <p:sp>
        <p:nvSpPr>
          <p:cNvPr id="95" name="Google Shape;95;p20"/>
          <p:cNvSpPr/>
          <p:nvPr/>
        </p:nvSpPr>
        <p:spPr>
          <a:xfrm>
            <a:off x="4908700" y="1961618"/>
            <a:ext cx="1399200" cy="580200"/>
          </a:xfrm>
          <a:prstGeom prst="rect">
            <a:avLst/>
          </a:prstGeom>
          <a:solidFill>
            <a:srgbClr val="393B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a:solidFill>
                  <a:schemeClr val="lt1"/>
                </a:solidFill>
                <a:latin typeface="DM Sans"/>
                <a:ea typeface="DM Sans"/>
                <a:cs typeface="DM Sans"/>
                <a:sym typeface="DM Sans"/>
              </a:rPr>
              <a:t>Django</a:t>
            </a:r>
            <a:endParaRPr sz="1200">
              <a:solidFill>
                <a:srgbClr val="FFFFFF"/>
              </a:solidFill>
              <a:latin typeface="DM Sans"/>
              <a:ea typeface="DM Sans"/>
              <a:cs typeface="DM Sans"/>
              <a:sym typeface="DM Sans"/>
            </a:endParaRPr>
          </a:p>
        </p:txBody>
      </p:sp>
      <p:sp>
        <p:nvSpPr>
          <p:cNvPr id="96" name="Google Shape;96;p20"/>
          <p:cNvSpPr/>
          <p:nvPr/>
        </p:nvSpPr>
        <p:spPr>
          <a:xfrm>
            <a:off x="6981275" y="1961693"/>
            <a:ext cx="1399200" cy="580200"/>
          </a:xfrm>
          <a:prstGeom prst="rect">
            <a:avLst/>
          </a:prstGeom>
          <a:solidFill>
            <a:srgbClr val="393B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a:solidFill>
                  <a:schemeClr val="lt1"/>
                </a:solidFill>
                <a:latin typeface="DM Sans"/>
                <a:ea typeface="DM Sans"/>
                <a:cs typeface="DM Sans"/>
                <a:sym typeface="DM Sans"/>
              </a:rPr>
              <a:t>Vistas y URLs</a:t>
            </a:r>
            <a:endParaRPr sz="1200">
              <a:solidFill>
                <a:srgbClr val="FFFFFF"/>
              </a:solidFill>
              <a:latin typeface="DM Sans"/>
              <a:ea typeface="DM Sans"/>
              <a:cs typeface="DM Sans"/>
              <a:sym typeface="DM Sans"/>
            </a:endParaRPr>
          </a:p>
        </p:txBody>
      </p:sp>
      <p:sp>
        <p:nvSpPr>
          <p:cNvPr id="94" name="Google Shape;94;p20"/>
          <p:cNvSpPr/>
          <p:nvPr/>
        </p:nvSpPr>
        <p:spPr>
          <a:xfrm>
            <a:off x="763537" y="3765335"/>
            <a:ext cx="1399200" cy="580200"/>
          </a:xfrm>
          <a:prstGeom prst="rect">
            <a:avLst/>
          </a:prstGeom>
          <a:solidFill>
            <a:schemeClr val="lt1"/>
          </a:solidFill>
          <a:ln w="9525" cap="flat" cmpd="sng">
            <a:solidFill>
              <a:srgbClr val="393B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800"/>
              </a:spcAft>
              <a:buNone/>
            </a:pPr>
            <a:r>
              <a:rPr lang="es" sz="1200">
                <a:solidFill>
                  <a:srgbClr val="222222"/>
                </a:solidFill>
                <a:latin typeface="DM Sans"/>
                <a:ea typeface="DM Sans"/>
                <a:cs typeface="DM Sans"/>
                <a:sym typeface="DM Sans"/>
              </a:rPr>
              <a:t>init, add, log, commit, etc</a:t>
            </a:r>
            <a:endParaRPr sz="1200">
              <a:solidFill>
                <a:schemeClr val="dk1"/>
              </a:solidFill>
              <a:latin typeface="DM Sans"/>
              <a:ea typeface="DM Sans"/>
              <a:cs typeface="DM Sans"/>
              <a:sym typeface="DM Sans"/>
            </a:endParaRPr>
          </a:p>
        </p:txBody>
      </p:sp>
      <p:cxnSp>
        <p:nvCxnSpPr>
          <p:cNvPr id="97" name="Google Shape;97;p20"/>
          <p:cNvCxnSpPr>
            <a:stCxn id="91" idx="2"/>
          </p:cNvCxnSpPr>
          <p:nvPr/>
        </p:nvCxnSpPr>
        <p:spPr>
          <a:xfrm>
            <a:off x="1463150" y="2541893"/>
            <a:ext cx="0" cy="1223400"/>
          </a:xfrm>
          <a:prstGeom prst="straightConnector1">
            <a:avLst/>
          </a:prstGeom>
          <a:noFill/>
          <a:ln w="9525" cap="flat" cmpd="sng">
            <a:solidFill>
              <a:srgbClr val="CCCCCC"/>
            </a:solidFill>
            <a:prstDash val="solid"/>
            <a:round/>
            <a:headEnd type="none" w="med" len="med"/>
            <a:tailEnd type="none" w="med" len="med"/>
          </a:ln>
        </p:spPr>
      </p:cxnSp>
      <p:sp>
        <p:nvSpPr>
          <p:cNvPr id="98" name="Google Shape;98;p20"/>
          <p:cNvSpPr/>
          <p:nvPr/>
        </p:nvSpPr>
        <p:spPr>
          <a:xfrm>
            <a:off x="763537" y="2873535"/>
            <a:ext cx="1399200" cy="580200"/>
          </a:xfrm>
          <a:prstGeom prst="rect">
            <a:avLst/>
          </a:prstGeom>
          <a:solidFill>
            <a:schemeClr val="lt1"/>
          </a:solidFill>
          <a:ln w="9525" cap="flat" cmpd="sng">
            <a:solidFill>
              <a:srgbClr val="393B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200">
                <a:solidFill>
                  <a:srgbClr val="222222"/>
                </a:solidFill>
                <a:latin typeface="DM Sans"/>
                <a:ea typeface="DM Sans"/>
                <a:cs typeface="DM Sans"/>
                <a:sym typeface="DM Sans"/>
              </a:rPr>
              <a:t>Definición y uso</a:t>
            </a:r>
            <a:endParaRPr sz="1200">
              <a:solidFill>
                <a:srgbClr val="222222"/>
              </a:solidFill>
              <a:latin typeface="DM Sans"/>
              <a:ea typeface="DM Sans"/>
              <a:cs typeface="DM Sans"/>
              <a:sym typeface="DM Sans"/>
            </a:endParaRPr>
          </a:p>
        </p:txBody>
      </p:sp>
      <p:cxnSp>
        <p:nvCxnSpPr>
          <p:cNvPr id="99" name="Google Shape;99;p20"/>
          <p:cNvCxnSpPr>
            <a:stCxn id="93" idx="2"/>
            <a:endCxn id="100" idx="0"/>
          </p:cNvCxnSpPr>
          <p:nvPr/>
        </p:nvCxnSpPr>
        <p:spPr>
          <a:xfrm>
            <a:off x="3535725" y="2541818"/>
            <a:ext cx="0" cy="331800"/>
          </a:xfrm>
          <a:prstGeom prst="straightConnector1">
            <a:avLst/>
          </a:prstGeom>
          <a:noFill/>
          <a:ln w="9525" cap="flat" cmpd="sng">
            <a:solidFill>
              <a:srgbClr val="CCCCCC"/>
            </a:solidFill>
            <a:prstDash val="solid"/>
            <a:round/>
            <a:headEnd type="none" w="med" len="med"/>
            <a:tailEnd type="none" w="med" len="med"/>
          </a:ln>
        </p:spPr>
      </p:cxnSp>
      <p:sp>
        <p:nvSpPr>
          <p:cNvPr id="100" name="Google Shape;100;p20"/>
          <p:cNvSpPr/>
          <p:nvPr/>
        </p:nvSpPr>
        <p:spPr>
          <a:xfrm>
            <a:off x="2836112" y="2873535"/>
            <a:ext cx="1399200" cy="580200"/>
          </a:xfrm>
          <a:prstGeom prst="rect">
            <a:avLst/>
          </a:prstGeom>
          <a:solidFill>
            <a:schemeClr val="lt1"/>
          </a:solidFill>
          <a:ln w="9525" cap="flat" cmpd="sng">
            <a:solidFill>
              <a:srgbClr val="393B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200">
                <a:solidFill>
                  <a:srgbClr val="222222"/>
                </a:solidFill>
                <a:latin typeface="DM Sans"/>
                <a:ea typeface="DM Sans"/>
                <a:cs typeface="DM Sans"/>
                <a:sym typeface="DM Sans"/>
              </a:rPr>
              <a:t>Definición, diferencia con GIT</a:t>
            </a:r>
            <a:endParaRPr sz="1200">
              <a:solidFill>
                <a:srgbClr val="222222"/>
              </a:solidFill>
              <a:latin typeface="DM Sans"/>
              <a:ea typeface="DM Sans"/>
              <a:cs typeface="DM Sans"/>
              <a:sym typeface="DM Sans"/>
            </a:endParaRPr>
          </a:p>
        </p:txBody>
      </p:sp>
      <p:cxnSp>
        <p:nvCxnSpPr>
          <p:cNvPr id="101" name="Google Shape;101;p20"/>
          <p:cNvCxnSpPr>
            <a:stCxn id="95" idx="2"/>
          </p:cNvCxnSpPr>
          <p:nvPr/>
        </p:nvCxnSpPr>
        <p:spPr>
          <a:xfrm>
            <a:off x="5608300" y="2541818"/>
            <a:ext cx="0" cy="1223400"/>
          </a:xfrm>
          <a:prstGeom prst="straightConnector1">
            <a:avLst/>
          </a:prstGeom>
          <a:noFill/>
          <a:ln w="9525" cap="flat" cmpd="sng">
            <a:solidFill>
              <a:srgbClr val="CCCCCC"/>
            </a:solidFill>
            <a:prstDash val="solid"/>
            <a:round/>
            <a:headEnd type="none" w="med" len="med"/>
            <a:tailEnd type="none" w="med" len="med"/>
          </a:ln>
        </p:spPr>
      </p:cxnSp>
      <p:sp>
        <p:nvSpPr>
          <p:cNvPr id="102" name="Google Shape;102;p20"/>
          <p:cNvSpPr/>
          <p:nvPr/>
        </p:nvSpPr>
        <p:spPr>
          <a:xfrm>
            <a:off x="4908687" y="2873610"/>
            <a:ext cx="1399200" cy="580200"/>
          </a:xfrm>
          <a:prstGeom prst="rect">
            <a:avLst/>
          </a:prstGeom>
          <a:solidFill>
            <a:schemeClr val="lt1"/>
          </a:solidFill>
          <a:ln w="9525" cap="flat" cmpd="sng">
            <a:solidFill>
              <a:srgbClr val="393B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200">
                <a:solidFill>
                  <a:srgbClr val="222222"/>
                </a:solidFill>
                <a:latin typeface="DM Sans"/>
                <a:ea typeface="DM Sans"/>
                <a:cs typeface="DM Sans"/>
                <a:sym typeface="DM Sans"/>
              </a:rPr>
              <a:t>Instalación y uso </a:t>
            </a:r>
            <a:endParaRPr sz="1200">
              <a:solidFill>
                <a:srgbClr val="222222"/>
              </a:solidFill>
              <a:latin typeface="DM Sans"/>
              <a:ea typeface="DM Sans"/>
              <a:cs typeface="DM Sans"/>
              <a:sym typeface="DM Sans"/>
            </a:endParaRPr>
          </a:p>
        </p:txBody>
      </p:sp>
      <p:sp>
        <p:nvSpPr>
          <p:cNvPr id="103" name="Google Shape;103;p20"/>
          <p:cNvSpPr/>
          <p:nvPr/>
        </p:nvSpPr>
        <p:spPr>
          <a:xfrm>
            <a:off x="6981262" y="2873610"/>
            <a:ext cx="1399200" cy="580200"/>
          </a:xfrm>
          <a:prstGeom prst="rect">
            <a:avLst/>
          </a:prstGeom>
          <a:solidFill>
            <a:schemeClr val="lt1"/>
          </a:solidFill>
          <a:ln w="9525" cap="flat" cmpd="sng">
            <a:solidFill>
              <a:srgbClr val="393B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200">
                <a:solidFill>
                  <a:srgbClr val="222222"/>
                </a:solidFill>
                <a:latin typeface="DM Sans"/>
                <a:ea typeface="DM Sans"/>
                <a:cs typeface="DM Sans"/>
                <a:sym typeface="DM Sans"/>
              </a:rPr>
              <a:t>Pasaje de datos</a:t>
            </a:r>
            <a:endParaRPr sz="1200">
              <a:solidFill>
                <a:srgbClr val="222222"/>
              </a:solidFill>
              <a:latin typeface="DM Sans"/>
              <a:ea typeface="DM Sans"/>
              <a:cs typeface="DM Sans"/>
              <a:sym typeface="DM Sans"/>
            </a:endParaRPr>
          </a:p>
        </p:txBody>
      </p:sp>
      <p:pic>
        <p:nvPicPr>
          <p:cNvPr id="104" name="Google Shape;104;p20" title="ícono de mapa de contenidos"/>
          <p:cNvPicPr preferRelativeResize="0"/>
          <p:nvPr/>
        </p:nvPicPr>
        <p:blipFill>
          <a:blip r:embed="rId3">
            <a:alphaModFix/>
          </a:blip>
          <a:stretch>
            <a:fillRect/>
          </a:stretch>
        </p:blipFill>
        <p:spPr>
          <a:xfrm>
            <a:off x="586275" y="533519"/>
            <a:ext cx="300599" cy="300618"/>
          </a:xfrm>
          <a:prstGeom prst="rect">
            <a:avLst/>
          </a:prstGeom>
          <a:noFill/>
          <a:ln>
            <a:noFill/>
          </a:ln>
        </p:spPr>
      </p:pic>
      <p:sp>
        <p:nvSpPr>
          <p:cNvPr id="105" name="Google Shape;105;p20"/>
          <p:cNvSpPr/>
          <p:nvPr/>
        </p:nvSpPr>
        <p:spPr>
          <a:xfrm>
            <a:off x="4908687" y="3765410"/>
            <a:ext cx="1399200" cy="580200"/>
          </a:xfrm>
          <a:prstGeom prst="rect">
            <a:avLst/>
          </a:prstGeom>
          <a:solidFill>
            <a:schemeClr val="lt1"/>
          </a:solidFill>
          <a:ln w="9525" cap="flat" cmpd="sng">
            <a:solidFill>
              <a:srgbClr val="393B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200">
                <a:solidFill>
                  <a:srgbClr val="222222"/>
                </a:solidFill>
                <a:latin typeface="DM Sans"/>
                <a:ea typeface="DM Sans"/>
                <a:cs typeface="DM Sans"/>
                <a:sym typeface="DM Sans"/>
              </a:rPr>
              <a:t>Crear y levantar un proyecto</a:t>
            </a:r>
            <a:endParaRPr sz="1200">
              <a:solidFill>
                <a:srgbClr val="222222"/>
              </a:solidFill>
              <a:latin typeface="DM Sans"/>
              <a:ea typeface="DM Sans"/>
              <a:cs typeface="DM Sans"/>
              <a:sym typeface="DM Sans"/>
            </a:endParaRPr>
          </a:p>
        </p:txBody>
      </p:sp>
      <p:cxnSp>
        <p:nvCxnSpPr>
          <p:cNvPr id="106" name="Google Shape;106;p20"/>
          <p:cNvCxnSpPr/>
          <p:nvPr/>
        </p:nvCxnSpPr>
        <p:spPr>
          <a:xfrm>
            <a:off x="7680875" y="2541818"/>
            <a:ext cx="0" cy="331800"/>
          </a:xfrm>
          <a:prstGeom prst="straightConnector1">
            <a:avLst/>
          </a:prstGeom>
          <a:noFill/>
          <a:ln w="9525" cap="flat" cmpd="sng">
            <a:solidFill>
              <a:srgbClr val="CCCCCC"/>
            </a:solidFill>
            <a:prstDash val="solid"/>
            <a:round/>
            <a:headEnd type="none" w="med" len="med"/>
            <a:tailEnd type="none" w="med" len="med"/>
          </a:ln>
        </p:spPr>
      </p:cxnSp>
      <p:cxnSp>
        <p:nvCxnSpPr>
          <p:cNvPr id="107" name="Google Shape;107;p20"/>
          <p:cNvCxnSpPr/>
          <p:nvPr/>
        </p:nvCxnSpPr>
        <p:spPr>
          <a:xfrm flipH="1">
            <a:off x="6307837" y="2251718"/>
            <a:ext cx="673500" cy="1803600"/>
          </a:xfrm>
          <a:prstGeom prst="bentConnector3">
            <a:avLst>
              <a:gd name="adj1" fmla="val 49992"/>
            </a:avLst>
          </a:prstGeom>
          <a:noFill/>
          <a:ln w="9525" cap="flat" cmpd="sng">
            <a:solidFill>
              <a:srgbClr val="CCCCCC"/>
            </a:solidFill>
            <a:prstDash val="solid"/>
            <a:round/>
            <a:headEnd type="none" w="med" len="med"/>
            <a:tailEnd type="oval" w="med" len="med"/>
          </a:ln>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4"/>
          <p:cNvSpPr txBox="1"/>
          <p:nvPr/>
        </p:nvSpPr>
        <p:spPr>
          <a:xfrm>
            <a:off x="1461300" y="1925250"/>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Opina y valora</a:t>
            </a:r>
            <a:r>
              <a:rPr lang="es" sz="4000" b="1">
                <a:solidFill>
                  <a:srgbClr val="DEFC52"/>
                </a:solidFill>
                <a:latin typeface="DM Sans"/>
                <a:ea typeface="DM Sans"/>
                <a:cs typeface="DM Sans"/>
                <a:sym typeface="DM Sans"/>
              </a:rPr>
              <a:t> </a:t>
            </a:r>
            <a:endParaRPr sz="4000" b="1">
              <a:solidFill>
                <a:srgbClr val="DEFC52"/>
              </a:solidFill>
              <a:latin typeface="DM Sans"/>
              <a:ea typeface="DM Sans"/>
              <a:cs typeface="DM Sans"/>
              <a:sym typeface="DM Sans"/>
            </a:endParaRPr>
          </a:p>
          <a:p>
            <a:pPr marL="0" lvl="0" indent="0" algn="ctr" rtl="0">
              <a:lnSpc>
                <a:spcPct val="90000"/>
              </a:lnSpc>
              <a:spcBef>
                <a:spcPts val="0"/>
              </a:spcBef>
              <a:spcAft>
                <a:spcPts val="0"/>
              </a:spcAft>
              <a:buNone/>
            </a:pPr>
            <a:r>
              <a:rPr lang="es" sz="4000" b="1">
                <a:solidFill>
                  <a:schemeClr val="lt1"/>
                </a:solidFill>
                <a:latin typeface="DM Sans"/>
                <a:ea typeface="DM Sans"/>
                <a:cs typeface="DM Sans"/>
                <a:sym typeface="DM Sans"/>
              </a:rPr>
              <a:t>esta clase</a:t>
            </a:r>
            <a:endParaRPr sz="4000" b="1">
              <a:solidFill>
                <a:schemeClr val="lt1"/>
              </a:solidFill>
              <a:latin typeface="DM Sans"/>
              <a:ea typeface="DM Sans"/>
              <a:cs typeface="DM Sans"/>
              <a:sym typeface="DM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75"/>
          <p:cNvSpPr txBox="1"/>
          <p:nvPr/>
        </p:nvSpPr>
        <p:spPr>
          <a:xfrm>
            <a:off x="2382900" y="2171550"/>
            <a:ext cx="43782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4000" b="1">
                <a:solidFill>
                  <a:srgbClr val="FFFFFF"/>
                </a:solidFill>
                <a:latin typeface="DM Sans"/>
                <a:ea typeface="DM Sans"/>
                <a:cs typeface="DM Sans"/>
                <a:sym typeface="DM Sans"/>
              </a:rPr>
              <a:t>Muchas gracias</a:t>
            </a:r>
            <a:r>
              <a:rPr lang="es" sz="4000" b="1">
                <a:solidFill>
                  <a:srgbClr val="EAFF6A"/>
                </a:solidFill>
                <a:latin typeface="DM Sans"/>
                <a:ea typeface="DM Sans"/>
                <a:cs typeface="DM Sans"/>
                <a:sym typeface="DM Sans"/>
              </a:rPr>
              <a:t>.</a:t>
            </a:r>
            <a:endParaRPr sz="4000">
              <a:solidFill>
                <a:srgbClr val="EAFF6A"/>
              </a:solidFill>
              <a:latin typeface="DM Sans"/>
              <a:ea typeface="DM Sans"/>
              <a:cs typeface="DM Sans"/>
              <a:sym typeface="DM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6"/>
          <p:cNvSpPr txBox="1"/>
          <p:nvPr/>
        </p:nvSpPr>
        <p:spPr>
          <a:xfrm>
            <a:off x="475500" y="2287050"/>
            <a:ext cx="8193000" cy="56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100" b="1">
                <a:solidFill>
                  <a:schemeClr val="accent6"/>
                </a:solidFill>
                <a:latin typeface="DM Sans"/>
                <a:ea typeface="DM Sans"/>
                <a:cs typeface="DM Sans"/>
                <a:sym typeface="DM Sans"/>
              </a:rPr>
              <a:t>#</a:t>
            </a:r>
            <a:r>
              <a:rPr lang="es" sz="3100" b="1">
                <a:solidFill>
                  <a:schemeClr val="lt1"/>
                </a:solidFill>
                <a:latin typeface="DM Sans"/>
                <a:ea typeface="DM Sans"/>
                <a:cs typeface="DM Sans"/>
                <a:sym typeface="DM Sans"/>
              </a:rPr>
              <a:t>DemocratizandoLaEducación</a:t>
            </a:r>
            <a:endParaRPr sz="3100" b="1">
              <a:solidFill>
                <a:schemeClr val="lt1"/>
              </a:solidFill>
              <a:latin typeface="DM Sans"/>
              <a:ea typeface="DM Sans"/>
              <a:cs typeface="DM Sans"/>
              <a:sym typeface="DM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77"/>
          <p:cNvSpPr txBox="1"/>
          <p:nvPr/>
        </p:nvSpPr>
        <p:spPr>
          <a:xfrm>
            <a:off x="1461300" y="1925250"/>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dk1"/>
                </a:solidFill>
                <a:latin typeface="DM Sans"/>
                <a:ea typeface="DM Sans"/>
                <a:cs typeface="DM Sans"/>
                <a:sym typeface="DM Sans"/>
              </a:rPr>
              <a:t>¡Gracias por estudiar con nosotros! </a:t>
            </a:r>
            <a:r>
              <a:rPr lang="es" sz="2500" b="1">
                <a:solidFill>
                  <a:schemeClr val="dk1"/>
                </a:solidFill>
                <a:latin typeface="DM Sans"/>
                <a:ea typeface="DM Sans"/>
                <a:cs typeface="DM Sans"/>
                <a:sym typeface="DM Sans"/>
              </a:rPr>
              <a:t>✨</a:t>
            </a:r>
            <a:endParaRPr sz="4000" b="1">
              <a:solidFill>
                <a:schemeClr val="dk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p:nvPr/>
        </p:nvSpPr>
        <p:spPr>
          <a:xfrm>
            <a:off x="1404863" y="1941375"/>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lt1"/>
                </a:solidFill>
                <a:latin typeface="DM Sans"/>
                <a:ea typeface="DM Sans"/>
                <a:cs typeface="DM Sans"/>
                <a:sym typeface="DM Sans"/>
              </a:rPr>
              <a:t>Repasemos…</a:t>
            </a:r>
            <a:endParaRPr sz="4000" b="1">
              <a:solidFill>
                <a:srgbClr val="EAFF6A"/>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22"/>
          <p:cNvGrpSpPr/>
          <p:nvPr/>
        </p:nvGrpSpPr>
        <p:grpSpPr>
          <a:xfrm>
            <a:off x="457372" y="468290"/>
            <a:ext cx="431074" cy="431074"/>
            <a:chOff x="473351" y="619523"/>
            <a:chExt cx="738900" cy="738900"/>
          </a:xfrm>
        </p:grpSpPr>
        <p:sp>
          <p:nvSpPr>
            <p:cNvPr id="118" name="Google Shape;118;p22"/>
            <p:cNvSpPr/>
            <p:nvPr/>
          </p:nvSpPr>
          <p:spPr>
            <a:xfrm>
              <a:off x="473351" y="619523"/>
              <a:ext cx="738900" cy="73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22" title="ícono de repas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120" name="Google Shape;120;p22"/>
          <p:cNvSpPr txBox="1"/>
          <p:nvPr/>
        </p:nvSpPr>
        <p:spPr>
          <a:xfrm>
            <a:off x="457375" y="1012850"/>
            <a:ext cx="7169400" cy="66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500" b="1">
                <a:solidFill>
                  <a:srgbClr val="EAFF6A"/>
                </a:solidFill>
                <a:latin typeface="DM Sans"/>
                <a:ea typeface="DM Sans"/>
                <a:cs typeface="DM Sans"/>
                <a:sym typeface="DM Sans"/>
              </a:rPr>
              <a:t>Semana 9</a:t>
            </a:r>
            <a:endParaRPr sz="3500" b="1">
              <a:solidFill>
                <a:srgbClr val="EAFF6A"/>
              </a:solidFill>
              <a:latin typeface="DM Sans"/>
              <a:ea typeface="DM Sans"/>
              <a:cs typeface="DM Sans"/>
              <a:sym typeface="DM Sans"/>
            </a:endParaRPr>
          </a:p>
        </p:txBody>
      </p:sp>
      <p:sp>
        <p:nvSpPr>
          <p:cNvPr id="121" name="Google Shape;121;p22"/>
          <p:cNvSpPr txBox="1"/>
          <p:nvPr/>
        </p:nvSpPr>
        <p:spPr>
          <a:xfrm>
            <a:off x="473350" y="1682450"/>
            <a:ext cx="3834600" cy="146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solidFill>
                  <a:schemeClr val="lt1"/>
                </a:solidFill>
                <a:latin typeface="DM Sans"/>
                <a:ea typeface="DM Sans"/>
                <a:cs typeface="DM Sans"/>
                <a:sym typeface="DM Sans"/>
              </a:rPr>
              <a:t>En los videos de esta semana aprendiste sobre:</a:t>
            </a:r>
            <a:endParaRPr sz="1350">
              <a:solidFill>
                <a:schemeClr val="lt1"/>
              </a:solidFill>
              <a:latin typeface="DM Sans"/>
              <a:ea typeface="DM Sans"/>
              <a:cs typeface="DM Sans"/>
              <a:sym typeface="DM Sans"/>
            </a:endParaRPr>
          </a:p>
          <a:p>
            <a:pPr marL="457200" lvl="0" indent="0" algn="l" rtl="0">
              <a:lnSpc>
                <a:spcPct val="10000"/>
              </a:lnSpc>
              <a:spcBef>
                <a:spcPts val="800"/>
              </a:spcBef>
              <a:spcAft>
                <a:spcPts val="0"/>
              </a:spcAft>
              <a:buNone/>
            </a:pPr>
            <a:endParaRPr sz="1350">
              <a:solidFill>
                <a:schemeClr val="lt1"/>
              </a:solidFill>
              <a:latin typeface="DM Sans"/>
              <a:ea typeface="DM Sans"/>
              <a:cs typeface="DM Sans"/>
              <a:sym typeface="DM Sans"/>
            </a:endParaRPr>
          </a:p>
          <a:p>
            <a:pPr marL="457200" lvl="0" indent="-314325" algn="l" rtl="0">
              <a:lnSpc>
                <a:spcPct val="10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GIT</a:t>
            </a:r>
            <a:endParaRPr sz="1350">
              <a:solidFill>
                <a:schemeClr val="lt1"/>
              </a:solidFill>
              <a:latin typeface="DM Sans"/>
              <a:ea typeface="DM Sans"/>
              <a:cs typeface="DM Sans"/>
              <a:sym typeface="DM Sans"/>
            </a:endParaRPr>
          </a:p>
          <a:p>
            <a:pPr marL="457200" lvl="0" indent="0" algn="l" rtl="0">
              <a:lnSpc>
                <a:spcPct val="10000"/>
              </a:lnSpc>
              <a:spcBef>
                <a:spcPts val="800"/>
              </a:spcBef>
              <a:spcAft>
                <a:spcPts val="0"/>
              </a:spcAft>
              <a:buNone/>
            </a:pPr>
            <a:endParaRPr sz="1350">
              <a:solidFill>
                <a:schemeClr val="lt1"/>
              </a:solidFill>
              <a:latin typeface="DM Sans"/>
              <a:ea typeface="DM Sans"/>
              <a:cs typeface="DM Sans"/>
              <a:sym typeface="DM Sans"/>
            </a:endParaRPr>
          </a:p>
          <a:p>
            <a:pPr marL="457200" lvl="0" indent="-314325" algn="l" rtl="0">
              <a:lnSpc>
                <a:spcPct val="100000"/>
              </a:lnSpc>
              <a:spcBef>
                <a:spcPts val="8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init, add, commit, log, status, push, etc</a:t>
            </a:r>
            <a:endParaRPr sz="1350">
              <a:solidFill>
                <a:schemeClr val="lt1"/>
              </a:solidFill>
              <a:latin typeface="DM Sans"/>
              <a:ea typeface="DM Sans"/>
              <a:cs typeface="DM Sans"/>
              <a:sym typeface="DM Sans"/>
            </a:endParaRPr>
          </a:p>
        </p:txBody>
      </p:sp>
      <p:sp>
        <p:nvSpPr>
          <p:cNvPr id="122" name="Google Shape;122;p22"/>
          <p:cNvSpPr txBox="1"/>
          <p:nvPr/>
        </p:nvSpPr>
        <p:spPr>
          <a:xfrm>
            <a:off x="4454925" y="1682450"/>
            <a:ext cx="3834600" cy="1675800"/>
          </a:xfrm>
          <a:prstGeom prst="rect">
            <a:avLst/>
          </a:prstGeom>
          <a:noFill/>
          <a:ln>
            <a:noFill/>
          </a:ln>
        </p:spPr>
        <p:txBody>
          <a:bodyPr spcFirstLastPara="1" wrap="square" lIns="91425" tIns="91425" rIns="91425" bIns="91425" anchor="t" anchorCtr="0">
            <a:spAutoFit/>
          </a:bodyPr>
          <a:lstStyle/>
          <a:p>
            <a:pPr marL="457200" lvl="0" indent="-314325" algn="l" rtl="0">
              <a:lnSpc>
                <a:spcPct val="100000"/>
              </a:lnSpc>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GitHub, como crear un repositorio en la nube y conectarlo al local</a:t>
            </a:r>
            <a:endParaRPr sz="1350">
              <a:solidFill>
                <a:schemeClr val="lt1"/>
              </a:solidFill>
              <a:latin typeface="DM Sans"/>
              <a:ea typeface="DM Sans"/>
              <a:cs typeface="DM Sans"/>
              <a:sym typeface="DM Sans"/>
            </a:endParaRPr>
          </a:p>
          <a:p>
            <a:pPr marL="457200" lvl="0" indent="0" algn="l" rtl="0">
              <a:lnSpc>
                <a:spcPct val="10000"/>
              </a:lnSpc>
              <a:spcBef>
                <a:spcPts val="800"/>
              </a:spcBef>
              <a:spcAft>
                <a:spcPts val="0"/>
              </a:spcAft>
              <a:buNone/>
            </a:pPr>
            <a:endParaRPr sz="1350">
              <a:solidFill>
                <a:schemeClr val="lt1"/>
              </a:solidFill>
              <a:latin typeface="DM Sans"/>
              <a:ea typeface="DM Sans"/>
              <a:cs typeface="DM Sans"/>
              <a:sym typeface="DM Sans"/>
            </a:endParaRPr>
          </a:p>
          <a:p>
            <a:pPr marL="457200" lvl="0" indent="-314325" algn="l" rtl="0">
              <a:lnSpc>
                <a:spcPct val="10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Django, creación de proyecto, primera prueba</a:t>
            </a:r>
            <a:endParaRPr sz="1350">
              <a:solidFill>
                <a:schemeClr val="lt1"/>
              </a:solidFill>
              <a:latin typeface="DM Sans"/>
              <a:ea typeface="DM Sans"/>
              <a:cs typeface="DM Sans"/>
              <a:sym typeface="DM Sans"/>
            </a:endParaRPr>
          </a:p>
          <a:p>
            <a:pPr marL="457200" lvl="0" indent="0" algn="l" rtl="0">
              <a:lnSpc>
                <a:spcPct val="10000"/>
              </a:lnSpc>
              <a:spcBef>
                <a:spcPts val="800"/>
              </a:spcBef>
              <a:spcAft>
                <a:spcPts val="0"/>
              </a:spcAft>
              <a:buNone/>
            </a:pPr>
            <a:endParaRPr sz="1350">
              <a:solidFill>
                <a:schemeClr val="lt1"/>
              </a:solidFill>
              <a:latin typeface="DM Sans"/>
              <a:ea typeface="DM Sans"/>
              <a:cs typeface="DM Sans"/>
              <a:sym typeface="DM Sans"/>
            </a:endParaRPr>
          </a:p>
          <a:p>
            <a:pPr marL="457200" lvl="0" indent="-314325" algn="l" rtl="0">
              <a:lnSpc>
                <a:spcPct val="100000"/>
              </a:lnSpc>
              <a:spcBef>
                <a:spcPts val="8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Creación de vistas y pasaje de datos</a:t>
            </a:r>
            <a:endParaRPr sz="1350">
              <a:solidFill>
                <a:schemeClr val="lt1"/>
              </a:solidFill>
              <a:latin typeface="DM Sans"/>
              <a:ea typeface="DM Sans"/>
              <a:cs typeface="DM Sans"/>
              <a:sym typeface="DM Sans"/>
            </a:endParaRPr>
          </a:p>
        </p:txBody>
      </p:sp>
      <p:sp>
        <p:nvSpPr>
          <p:cNvPr id="123" name="Google Shape;123;p22"/>
          <p:cNvSpPr txBox="1"/>
          <p:nvPr/>
        </p:nvSpPr>
        <p:spPr>
          <a:xfrm>
            <a:off x="930550" y="468275"/>
            <a:ext cx="291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a:solidFill>
                  <a:schemeClr val="lt1"/>
                </a:solidFill>
                <a:latin typeface="DM Sans"/>
                <a:ea typeface="DM Sans"/>
                <a:cs typeface="DM Sans"/>
                <a:sym typeface="DM Sans"/>
              </a:rPr>
              <a:t>REPASO</a:t>
            </a:r>
            <a:endParaRPr>
              <a:solidFill>
                <a:schemeClr val="lt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p:nvPr/>
        </p:nvSpPr>
        <p:spPr>
          <a:xfrm>
            <a:off x="486250" y="834900"/>
            <a:ext cx="4849500" cy="1293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Recuperamos el tema visto</a:t>
            </a:r>
            <a:endParaRPr sz="4000" b="1">
              <a:solidFill>
                <a:schemeClr val="dk1"/>
              </a:solidFill>
              <a:latin typeface="DM Sans"/>
              <a:ea typeface="DM Sans"/>
              <a:cs typeface="DM Sans"/>
              <a:sym typeface="DM Sans"/>
            </a:endParaRPr>
          </a:p>
        </p:txBody>
      </p:sp>
      <p:pic>
        <p:nvPicPr>
          <p:cNvPr id="129" name="Google Shape;129;p23"/>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30" name="Google Shape;130;p23"/>
          <p:cNvSpPr txBox="1"/>
          <p:nvPr/>
        </p:nvSpPr>
        <p:spPr>
          <a:xfrm>
            <a:off x="486250" y="1983050"/>
            <a:ext cx="5088600" cy="287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dirty="0">
                <a:solidFill>
                  <a:schemeClr val="dk1"/>
                </a:solidFill>
                <a:latin typeface="DM Sans"/>
                <a:ea typeface="DM Sans"/>
                <a:cs typeface="DM Sans"/>
                <a:sym typeface="DM Sans"/>
              </a:rPr>
              <a:t>GIT es un </a:t>
            </a:r>
            <a:r>
              <a:rPr lang="es" b="1" dirty="0">
                <a:solidFill>
                  <a:schemeClr val="dk1"/>
                </a:solidFill>
                <a:latin typeface="DM Sans"/>
                <a:ea typeface="DM Sans"/>
                <a:cs typeface="DM Sans"/>
                <a:sym typeface="DM Sans"/>
              </a:rPr>
              <a:t>sistema de control de versiones</a:t>
            </a:r>
            <a:r>
              <a:rPr lang="es" dirty="0">
                <a:solidFill>
                  <a:schemeClr val="dk1"/>
                </a:solidFill>
                <a:latin typeface="DM Sans"/>
                <a:ea typeface="DM Sans"/>
                <a:cs typeface="DM Sans"/>
                <a:sym typeface="DM Sans"/>
              </a:rPr>
              <a:t> que nos permite ir administrando los cambios que vamos realizando en nuestros proyectos.</a:t>
            </a:r>
            <a:endParaRPr dirty="0">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s" dirty="0">
                <a:solidFill>
                  <a:schemeClr val="dk1"/>
                </a:solidFill>
                <a:latin typeface="DM Sans"/>
                <a:ea typeface="DM Sans"/>
                <a:cs typeface="DM Sans"/>
                <a:sym typeface="DM Sans"/>
              </a:rPr>
              <a:t>Se maneja en parte pasando por 3 estados: el área de trabajo (apenas guardamos los cambios de un archivo), el staging area (área intermedia de empaquetamiento o acumulación de cambios correctos), y el área de repositorio, que sería el paso final para generar una versión nueva.</a:t>
            </a:r>
            <a:endParaRPr dirty="0">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s" dirty="0">
                <a:solidFill>
                  <a:schemeClr val="dk1"/>
                </a:solidFill>
                <a:latin typeface="DM Sans"/>
                <a:ea typeface="DM Sans"/>
                <a:cs typeface="DM Sans"/>
                <a:sym typeface="DM Sans"/>
              </a:rPr>
              <a:t>Para utilizar Git tenemos que utilizar comandos como: init, add, push, commit, log, remote, etc.</a:t>
            </a:r>
            <a:endParaRPr dirty="0">
              <a:solidFill>
                <a:schemeClr val="dk1"/>
              </a:solidFill>
              <a:latin typeface="DM Sans"/>
              <a:ea typeface="DM Sans"/>
              <a:cs typeface="DM Sans"/>
              <a:sym typeface="DM Sans"/>
            </a:endParaRPr>
          </a:p>
        </p:txBody>
      </p:sp>
      <p:sp>
        <p:nvSpPr>
          <p:cNvPr id="131" name="Google Shape;131;p23"/>
          <p:cNvSpPr txBox="1"/>
          <p:nvPr/>
        </p:nvSpPr>
        <p:spPr>
          <a:xfrm>
            <a:off x="930550" y="468275"/>
            <a:ext cx="382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pic>
        <p:nvPicPr>
          <p:cNvPr id="132" name="Google Shape;132;p23"/>
          <p:cNvPicPr preferRelativeResize="0"/>
          <p:nvPr/>
        </p:nvPicPr>
        <p:blipFill>
          <a:blip r:embed="rId4">
            <a:alphaModFix/>
          </a:blip>
          <a:stretch>
            <a:fillRect/>
          </a:stretch>
        </p:blipFill>
        <p:spPr>
          <a:xfrm>
            <a:off x="5673600" y="0"/>
            <a:ext cx="3470406" cy="5143500"/>
          </a:xfrm>
          <a:prstGeom prst="rect">
            <a:avLst/>
          </a:prstGeom>
          <a:noFill/>
          <a:ln>
            <a:noFill/>
          </a:ln>
        </p:spPr>
      </p:pic>
      <p:pic>
        <p:nvPicPr>
          <p:cNvPr id="133" name="Google Shape;133;p23"/>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34" name="Google Shape;134;p23"/>
          <p:cNvSpPr txBox="1"/>
          <p:nvPr/>
        </p:nvSpPr>
        <p:spPr>
          <a:xfrm>
            <a:off x="930550" y="468275"/>
            <a:ext cx="420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a:solidFill>
                  <a:schemeClr val="dk1"/>
                </a:solidFill>
                <a:latin typeface="DM Sans"/>
                <a:ea typeface="DM Sans"/>
                <a:cs typeface="DM Sans"/>
                <a:sym typeface="DM Sans"/>
              </a:rPr>
              <a:t>VIDEO N°9.1 - GIT</a:t>
            </a:r>
            <a:endParaRPr>
              <a:solidFill>
                <a:schemeClr val="dk1"/>
              </a:solidFill>
              <a:latin typeface="DM Sans"/>
              <a:ea typeface="DM Sans"/>
              <a:cs typeface="DM Sans"/>
              <a:sym typeface="DM Sans"/>
            </a:endParaRPr>
          </a:p>
        </p:txBody>
      </p:sp>
      <p:grpSp>
        <p:nvGrpSpPr>
          <p:cNvPr id="135" name="Google Shape;135;p23"/>
          <p:cNvGrpSpPr/>
          <p:nvPr/>
        </p:nvGrpSpPr>
        <p:grpSpPr>
          <a:xfrm>
            <a:off x="475509" y="468284"/>
            <a:ext cx="431100" cy="431100"/>
            <a:chOff x="1620134" y="2715534"/>
            <a:chExt cx="431100" cy="431100"/>
          </a:xfrm>
        </p:grpSpPr>
        <p:sp>
          <p:nvSpPr>
            <p:cNvPr id="136" name="Google Shape;136;p23"/>
            <p:cNvSpPr/>
            <p:nvPr/>
          </p:nvSpPr>
          <p:spPr>
            <a:xfrm>
              <a:off x="1620134" y="2715534"/>
              <a:ext cx="431100" cy="43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300">
                <a:latin typeface="DM Sans"/>
                <a:ea typeface="DM Sans"/>
                <a:cs typeface="DM Sans"/>
                <a:sym typeface="DM Sans"/>
              </a:endParaRPr>
            </a:p>
          </p:txBody>
        </p:sp>
        <p:sp>
          <p:nvSpPr>
            <p:cNvPr id="137" name="Google Shape;137;p23"/>
            <p:cNvSpPr txBox="1"/>
            <p:nvPr/>
          </p:nvSpPr>
          <p:spPr>
            <a:xfrm>
              <a:off x="1648707" y="2746418"/>
              <a:ext cx="2514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a:solidFill>
                    <a:schemeClr val="dk1"/>
                  </a:solidFill>
                  <a:latin typeface="DM Sans"/>
                  <a:ea typeface="DM Sans"/>
                  <a:cs typeface="DM Sans"/>
                  <a:sym typeface="DM Sans"/>
                </a:rPr>
                <a:t>🎥</a:t>
              </a:r>
              <a:endParaRPr sz="1200">
                <a:latin typeface="DM Sans"/>
                <a:ea typeface="DM Sans"/>
                <a:cs typeface="DM Sans"/>
                <a:sym typeface="DM Sans"/>
              </a:endParaRPr>
            </a:p>
          </p:txBody>
        </p:sp>
      </p:grpSp>
    </p:spTree>
  </p:cSld>
  <p:clrMapOvr>
    <a:masterClrMapping/>
  </p:clrMapOvr>
</p:sld>
</file>

<file path=ppt/theme/theme1.xml><?xml version="1.0" encoding="utf-8"?>
<a:theme xmlns:a="http://schemas.openxmlformats.org/drawingml/2006/main"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3680</Words>
  <Application>Microsoft Office PowerPoint</Application>
  <PresentationFormat>Presentación en pantalla (16:9)</PresentationFormat>
  <Paragraphs>352</Paragraphs>
  <Slides>63</Slides>
  <Notes>63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63</vt:i4>
      </vt:variant>
    </vt:vector>
  </HeadingPairs>
  <TitlesOfParts>
    <vt:vector size="69" baseType="lpstr">
      <vt:lpstr>Arial</vt:lpstr>
      <vt:lpstr>DM Sans</vt:lpstr>
      <vt:lpstr>Helvetica Neue</vt:lpstr>
      <vt:lpstr>Helvetica Neue Light</vt:lpstr>
      <vt:lpstr>Didact Gothic</vt:lpstr>
      <vt:lpstr>Coder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Admin</cp:lastModifiedBy>
  <cp:revision>1</cp:revision>
  <dcterms:modified xsi:type="dcterms:W3CDTF">2023-10-18T00:01:47Z</dcterms:modified>
</cp:coreProperties>
</file>