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322" r:id="rId4"/>
    <p:sldId id="325" r:id="rId5"/>
    <p:sldId id="326" r:id="rId6"/>
    <p:sldId id="328" r:id="rId7"/>
    <p:sldId id="32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D6"/>
    <a:srgbClr val="5298D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5" autoAdjust="0"/>
    <p:restoredTop sz="78052" autoAdjust="0"/>
  </p:normalViewPr>
  <p:slideViewPr>
    <p:cSldViewPr snapToGrid="0">
      <p:cViewPr varScale="1">
        <p:scale>
          <a:sx n="73" d="100"/>
          <a:sy n="73" d="100"/>
        </p:scale>
        <p:origin x="2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gsoo Han" userId="cac574c17c2b3ab0" providerId="LiveId" clId="{DAC56044-1D6A-4B92-8836-8B767CA05316}"/>
    <pc:docChg chg="custSel modSld">
      <pc:chgData name="Joongsoo Han" userId="cac574c17c2b3ab0" providerId="LiveId" clId="{DAC56044-1D6A-4B92-8836-8B767CA05316}" dt="2017-11-17T01:05:55.375" v="0" actId="478"/>
      <pc:docMkLst>
        <pc:docMk/>
      </pc:docMkLst>
      <pc:sldChg chg="delSp">
        <pc:chgData name="Joongsoo Han" userId="cac574c17c2b3ab0" providerId="LiveId" clId="{DAC56044-1D6A-4B92-8836-8B767CA05316}" dt="2017-11-17T01:05:55.375" v="0" actId="478"/>
        <pc:sldMkLst>
          <pc:docMk/>
          <pc:sldMk cId="2887345479" sldId="324"/>
        </pc:sldMkLst>
        <pc:picChg chg="del">
          <ac:chgData name="Joongsoo Han" userId="cac574c17c2b3ab0" providerId="LiveId" clId="{DAC56044-1D6A-4B92-8836-8B767CA05316}" dt="2017-11-17T01:05:55.375" v="0" actId="478"/>
          <ac:picMkLst>
            <pc:docMk/>
            <pc:sldMk cId="2887345479" sldId="324"/>
            <ac:picMk id="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91B2-A78A-43C6-B155-0BA0A6A6E12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32394-6DEE-4E86-A8E3-23BD66CDC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4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3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2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7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end of my presentation.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D1D28-82AD-4C91-9432-37C567881A3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71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6333"/>
            <a:ext cx="6702251" cy="1187153"/>
          </a:xfrm>
        </p:spPr>
        <p:txBody>
          <a:bodyPr anchor="ctr">
            <a:noAutofit/>
          </a:bodyPr>
          <a:lstStyle>
            <a:lvl1pPr algn="ctr"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37" y="4300694"/>
            <a:ext cx="5790363" cy="14796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21017109">
            <a:off x="2324435" y="2093376"/>
            <a:ext cx="7845023" cy="1417858"/>
          </a:xfrm>
          <a:prstGeom prst="triangle">
            <a:avLst>
              <a:gd name="adj" fmla="val 100000"/>
            </a:avLst>
          </a:prstGeom>
          <a:solidFill>
            <a:schemeClr val="accent1">
              <a:alpha val="45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5085" r="10228" b="12629"/>
          <a:stretch/>
        </p:blipFill>
        <p:spPr>
          <a:xfrm rot="2008765">
            <a:off x="-633009" y="2984016"/>
            <a:ext cx="2335071" cy="1796207"/>
          </a:xfrm>
          <a:prstGeom prst="rect">
            <a:avLst/>
          </a:prstGeom>
        </p:spPr>
      </p:pic>
      <p:sp>
        <p:nvSpPr>
          <p:cNvPr id="8" name="이등변 삼각형 7"/>
          <p:cNvSpPr/>
          <p:nvPr userDrawn="1"/>
        </p:nvSpPr>
        <p:spPr>
          <a:xfrm rot="20139403">
            <a:off x="-682683" y="2248672"/>
            <a:ext cx="2826953" cy="2603597"/>
          </a:xfrm>
          <a:prstGeom prst="triangle">
            <a:avLst>
              <a:gd name="adj" fmla="val 42670"/>
            </a:avLst>
          </a:prstGeom>
          <a:solidFill>
            <a:schemeClr val="accent1">
              <a:alpha val="20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/>
          <a:p>
            <a:fld id="{EB923C1C-046E-4270-853E-E3954769E50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39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타원 6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457" y="1034143"/>
            <a:ext cx="3747408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000"/>
            </a:lvl2pPr>
            <a:lvl3pPr marL="631825" indent="-228600">
              <a:buFontTx/>
              <a:buBlip>
                <a:blip r:embed="rId3"/>
              </a:buBlip>
              <a:defRPr sz="1800"/>
            </a:lvl3pPr>
            <a:lvl4pPr marL="804863" indent="-228600">
              <a:defRPr sz="1600"/>
            </a:lvl4pPr>
            <a:lvl5pPr marL="892175" indent="-228600"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901295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1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903" y="1034143"/>
            <a:ext cx="4449961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400"/>
            </a:lvl2pPr>
            <a:lvl3pPr marL="631825" indent="-228600">
              <a:buFontTx/>
              <a:buBlip>
                <a:blip r:embed="rId3"/>
              </a:buBlip>
              <a:defRPr sz="2000"/>
            </a:lvl3pPr>
            <a:lvl4pPr marL="804863" indent="-228600">
              <a:defRPr sz="1800"/>
            </a:lvl4pPr>
            <a:lvl5pPr marL="892175" indent="-228600">
              <a:defRPr sz="1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337533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5" y="1064986"/>
            <a:ext cx="5128702" cy="682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6658" y="1064986"/>
            <a:ext cx="3450772" cy="68239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6657" y="1867124"/>
            <a:ext cx="3450772" cy="459899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228598" y="1867124"/>
            <a:ext cx="5138059" cy="4598991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4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05955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9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3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woo13@hanya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ohan@hanyang.ac.k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ibonacci_numb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4991" y="1510607"/>
            <a:ext cx="2946509" cy="1034609"/>
          </a:xfrm>
        </p:spPr>
        <p:txBody>
          <a:bodyPr/>
          <a:lstStyle/>
          <a:p>
            <a:r>
              <a:rPr lang="ko-KR" altLang="en-US" sz="4400" dirty="0"/>
              <a:t>과제 </a:t>
            </a:r>
            <a:r>
              <a:rPr lang="en-US" altLang="ko-KR" sz="4400" dirty="0" smtClean="0"/>
              <a:t>#10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조교 노인우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inwoo13@hanyang.ac.kr</a:t>
            </a:r>
            <a:endParaRPr lang="en-US" altLang="ko-KR" dirty="0"/>
          </a:p>
          <a:p>
            <a:r>
              <a:rPr lang="ko-KR" altLang="en-US" dirty="0"/>
              <a:t>조교 한중수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soohan@hanyang.ac.kr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54778" y="3931362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/>
              <a:t>과제 제출 마감</a:t>
            </a:r>
            <a:r>
              <a:rPr lang="en-US" altLang="ko-KR" u="sng" dirty="0"/>
              <a:t>: </a:t>
            </a:r>
            <a:r>
              <a:rPr lang="en-US" altLang="ko-KR" u="sng" dirty="0" smtClean="0"/>
              <a:t>12/ 17 </a:t>
            </a:r>
            <a:r>
              <a:rPr lang="en-US" altLang="ko-KR" u="sng" dirty="0"/>
              <a:t>24:00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44751" y="2490152"/>
            <a:ext cx="1886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“HW1, HW2”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605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u="sng" dirty="0">
              <a:hlinkClick r:id="rId2"/>
            </a:endParaRPr>
          </a:p>
          <a:p>
            <a:r>
              <a:rPr lang="ko-KR" altLang="en-US" u="sng" dirty="0">
                <a:solidFill>
                  <a:srgbClr val="FF0000"/>
                </a:solidFill>
              </a:rPr>
              <a:t>과제 제출 마감</a:t>
            </a:r>
            <a:r>
              <a:rPr lang="en-US" altLang="ko-KR" u="sng" dirty="0">
                <a:solidFill>
                  <a:srgbClr val="FF0000"/>
                </a:solidFill>
              </a:rPr>
              <a:t>: </a:t>
            </a:r>
            <a:r>
              <a:rPr lang="en-US" altLang="ko-KR" u="sng" dirty="0" smtClean="0">
                <a:solidFill>
                  <a:srgbClr val="FF0000"/>
                </a:solidFill>
              </a:rPr>
              <a:t>12/17 </a:t>
            </a:r>
            <a:r>
              <a:rPr lang="en-US" altLang="ko-KR" u="sng" dirty="0">
                <a:solidFill>
                  <a:srgbClr val="FF0000"/>
                </a:solidFill>
              </a:rPr>
              <a:t>24:00</a:t>
            </a:r>
          </a:p>
          <a:p>
            <a:endParaRPr lang="ko-KR" altLang="ko-KR" dirty="0"/>
          </a:p>
          <a:p>
            <a:r>
              <a:rPr lang="en-US" altLang="ko-KR" dirty="0" err="1"/>
              <a:t>Gitlab</a:t>
            </a:r>
            <a:r>
              <a:rPr lang="en-US" altLang="ko-KR" dirty="0"/>
              <a:t> repository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en-US" altLang="ko-KR" dirty="0" smtClean="0"/>
              <a:t>HW10” </a:t>
            </a:r>
            <a:r>
              <a:rPr lang="ko-KR" altLang="en-US" dirty="0"/>
              <a:t>폴더를 만든 후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서버 제출</a:t>
            </a:r>
            <a:r>
              <a:rPr lang="en-US" altLang="ko-KR" dirty="0"/>
              <a:t>,</a:t>
            </a:r>
            <a:r>
              <a:rPr lang="ko-KR" altLang="en-US" dirty="0"/>
              <a:t> 개인 </a:t>
            </a:r>
            <a:r>
              <a:rPr lang="en-US" altLang="ko-KR" dirty="0"/>
              <a:t>PC </a:t>
            </a:r>
            <a:r>
              <a:rPr lang="ko-KR" altLang="en-US" dirty="0"/>
              <a:t>제출 중 편한 방법으로 제출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HW10 </a:t>
            </a:r>
            <a:r>
              <a:rPr lang="ko-KR" altLang="en-US" dirty="0">
                <a:solidFill>
                  <a:srgbClr val="FF0000"/>
                </a:solidFill>
              </a:rPr>
              <a:t>폴더 내에 </a:t>
            </a:r>
            <a:r>
              <a:rPr lang="ko-KR" altLang="en-US" dirty="0" smtClean="0">
                <a:solidFill>
                  <a:srgbClr val="FF0000"/>
                </a:solidFill>
              </a:rPr>
              <a:t>소스코드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채점 기준은 실습서버 환경에서 채점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00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몬티 홀 문제 </a:t>
            </a:r>
            <a:r>
              <a:rPr lang="en-US" altLang="ko-KR" dirty="0" smtClean="0"/>
              <a:t>(Monti</a:t>
            </a:r>
            <a:r>
              <a:rPr lang="ko-KR" altLang="en-US" dirty="0" smtClean="0"/>
              <a:t> </a:t>
            </a:r>
            <a:r>
              <a:rPr lang="en-US" altLang="ko-KR" dirty="0" smtClean="0"/>
              <a:t>Hall Problem)”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/>
              <a:t>몬티 홀 문제</a:t>
            </a:r>
            <a:r>
              <a:rPr lang="en-US" altLang="ko-KR" sz="2000" dirty="0"/>
              <a:t>(Monty Hall problem)</a:t>
            </a:r>
            <a:r>
              <a:rPr lang="ko-KR" altLang="en-US" sz="2000" dirty="0"/>
              <a:t>는 미국의 </a:t>
            </a:r>
            <a:r>
              <a:rPr lang="en-US" altLang="ko-KR" sz="2000" dirty="0"/>
              <a:t>TV</a:t>
            </a:r>
            <a:r>
              <a:rPr lang="ko-KR" altLang="en-US" sz="2000" dirty="0"/>
              <a:t> 게임 쇼 </a:t>
            </a:r>
            <a:r>
              <a:rPr lang="en-US" altLang="ko-KR" sz="2000" dirty="0"/>
              <a:t>《Let's Make a Deal》</a:t>
            </a:r>
            <a:r>
              <a:rPr lang="ko-KR" altLang="en-US" sz="2000" dirty="0"/>
              <a:t>에서 유래한 퍼즐이다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퍼즐의 </a:t>
            </a:r>
            <a:r>
              <a:rPr lang="ko-KR" altLang="en-US" sz="2000" dirty="0"/>
              <a:t>내용은 다음과 같다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문 중 하나의 문 뒤에는 선물이 있다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나머지 </a:t>
            </a:r>
            <a:r>
              <a:rPr lang="en-US" altLang="ko-KR" sz="1600" dirty="0"/>
              <a:t>2</a:t>
            </a:r>
            <a:r>
              <a:rPr lang="ko-KR" altLang="en-US" sz="1600" dirty="0" smtClean="0"/>
              <a:t>개의 문 뒤에는 아무것도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참가자는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문 중 하나의 문을 선택한다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문이 바로 열리지는 않는다</a:t>
            </a:r>
            <a:r>
              <a:rPr lang="en-US" altLang="ko-KR" sz="1600" dirty="0" smtClean="0"/>
              <a:t>.)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Case1: </a:t>
            </a:r>
            <a:r>
              <a:rPr lang="ko-KR" altLang="en-US" sz="1200" dirty="0" smtClean="0"/>
              <a:t>사용자가 선택한 문 뒤에 선물이 있을 경우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000" dirty="0" smtClean="0"/>
              <a:t>몬티</a:t>
            </a:r>
            <a:r>
              <a:rPr lang="en-US" altLang="ko-KR" sz="1000" dirty="0"/>
              <a:t>(</a:t>
            </a:r>
            <a:r>
              <a:rPr lang="ko-KR" altLang="en-US" sz="1000" dirty="0"/>
              <a:t>진행자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는 참가자가 선택하지 않은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문 중에서 하나를 랜덤하게 선택하여 열어 보여준다</a:t>
            </a:r>
            <a:r>
              <a:rPr lang="en-US" altLang="ko-KR" sz="1000" dirty="0" smtClean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sz="1000" dirty="0" smtClean="0"/>
              <a:t>참가자에게 기존 선택을 바꿀지 물어본다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사용자는 자신이 현재 정답이라는 걸 모른다</a:t>
            </a:r>
            <a:r>
              <a:rPr lang="en-US" altLang="ko-KR" sz="1000" dirty="0" smtClean="0"/>
              <a:t>.)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Case2: </a:t>
            </a:r>
            <a:r>
              <a:rPr lang="ko-KR" altLang="en-US" sz="1200" dirty="0" smtClean="0"/>
              <a:t>사용자가 선택한 문 뒤에 선물이 없을 경우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000" dirty="0" smtClean="0"/>
              <a:t>몬티는 참가자가 선택하지 않은 문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중에서 선물이 없는 문을 열어 보여준다</a:t>
            </a:r>
            <a:r>
              <a:rPr lang="en-US" altLang="ko-KR" sz="1000" dirty="0" smtClean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sz="1000" dirty="0" smtClean="0"/>
              <a:t>참가자에게 기존 선택을 바꿀지 물어본다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사용자는 자신이 현재 오답이라는 걸 모른다</a:t>
            </a:r>
            <a:r>
              <a:rPr lang="en-US" altLang="ko-KR" sz="1000" dirty="0" smtClean="0"/>
              <a:t>.)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>
                <a:latin typeface="+mn-ea"/>
              </a:rPr>
              <a:t>참가자는 자신이 처음에 선택한 문과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몬티가 아직 열어 보여주지 않은 문 중에서 선택해야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+mn-ea"/>
              </a:rPr>
              <a:t>파일명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 smtClean="0">
                <a:latin typeface="+mn-ea"/>
              </a:rPr>
              <a:t>monti01.cc </a:t>
            </a:r>
            <a:r>
              <a:rPr lang="en-US" altLang="ko-KR" sz="2000" dirty="0" smtClean="0">
                <a:latin typeface="+mn-ea"/>
              </a:rPr>
              <a:t>(HW10 </a:t>
            </a:r>
            <a:r>
              <a:rPr lang="ko-KR" altLang="en-US" sz="2000" dirty="0" smtClean="0">
                <a:latin typeface="+mn-ea"/>
              </a:rPr>
              <a:t>폴더 내에 </a:t>
            </a:r>
            <a:r>
              <a:rPr lang="en-US" altLang="ko-KR" sz="2000" dirty="0" smtClean="0">
                <a:latin typeface="+mn-ea"/>
              </a:rPr>
              <a:t>monti01.cc </a:t>
            </a:r>
            <a:r>
              <a:rPr lang="ko-KR" altLang="en-US" sz="2000" dirty="0" smtClean="0">
                <a:latin typeface="+mn-ea"/>
              </a:rPr>
              <a:t>존재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71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몬티 홀 문제 </a:t>
            </a:r>
            <a:r>
              <a:rPr lang="en-US" altLang="ko-KR" dirty="0"/>
              <a:t>(Monti</a:t>
            </a:r>
            <a:r>
              <a:rPr lang="ko-KR" altLang="en-US" dirty="0"/>
              <a:t> </a:t>
            </a:r>
            <a:r>
              <a:rPr lang="en-US" altLang="ko-KR" dirty="0"/>
              <a:t>Hall Problem)”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+mn-ea"/>
              </a:rPr>
              <a:t>입력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첫 번째 줄에 테스트 사용자가 취할 전략을 입력한다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1:</a:t>
            </a:r>
            <a:r>
              <a:rPr lang="ko-KR" altLang="en-US" sz="1200" dirty="0" smtClean="0">
                <a:latin typeface="+mn-ea"/>
              </a:rPr>
              <a:t> 기존 선택 유지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2:</a:t>
            </a:r>
            <a:r>
              <a:rPr lang="ko-KR" altLang="en-US" sz="1200" dirty="0" smtClean="0">
                <a:latin typeface="+mn-ea"/>
              </a:rPr>
              <a:t> 기존 선택 변경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3:</a:t>
            </a:r>
            <a:r>
              <a:rPr lang="ko-KR" altLang="en-US" sz="1200" dirty="0" smtClean="0">
                <a:latin typeface="+mn-ea"/>
              </a:rPr>
              <a:t> 랜덤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두 번째 줄에 반복 테스트 회수를 입력한다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+mn-ea"/>
              </a:rPr>
              <a:t>출력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 smtClean="0">
                <a:latin typeface="+mn-ea"/>
              </a:rPr>
              <a:t>[</a:t>
            </a:r>
            <a:r>
              <a:rPr lang="ko-KR" altLang="en-US" sz="1600" dirty="0" smtClean="0">
                <a:latin typeface="+mn-ea"/>
              </a:rPr>
              <a:t>정답율</a:t>
            </a:r>
            <a:r>
              <a:rPr lang="en-US" altLang="ko-KR" sz="1600" dirty="0" smtClean="0">
                <a:latin typeface="+mn-ea"/>
              </a:rPr>
              <a:t>%]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([</a:t>
            </a:r>
            <a:r>
              <a:rPr lang="ko-KR" altLang="en-US" sz="1600" dirty="0" smtClean="0">
                <a:latin typeface="+mn-ea"/>
              </a:rPr>
              <a:t>선물을 맞춘 회수</a:t>
            </a:r>
            <a:r>
              <a:rPr lang="en-US" altLang="ko-KR" sz="1600" dirty="0" smtClean="0">
                <a:latin typeface="+mn-ea"/>
              </a:rPr>
              <a:t>]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[</a:t>
            </a:r>
            <a:r>
              <a:rPr lang="ko-KR" altLang="en-US" sz="1600" dirty="0" smtClean="0">
                <a:latin typeface="+mn-ea"/>
              </a:rPr>
              <a:t>총 테스트 회수</a:t>
            </a:r>
            <a:r>
              <a:rPr lang="en-US" altLang="ko-KR" sz="1600" dirty="0" smtClean="0">
                <a:latin typeface="+mn-ea"/>
              </a:rPr>
              <a:t>])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15668"/>
              </p:ext>
            </p:extLst>
          </p:nvPr>
        </p:nvGraphicFramePr>
        <p:xfrm>
          <a:off x="884310" y="4318954"/>
          <a:ext cx="3086111" cy="2234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4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10000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01932"/>
              </p:ext>
            </p:extLst>
          </p:nvPr>
        </p:nvGraphicFramePr>
        <p:xfrm>
          <a:off x="4830668" y="4318954"/>
          <a:ext cx="3086111" cy="2234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4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33.4%</a:t>
                      </a:r>
                      <a:r>
                        <a:rPr lang="ko-KR" altLang="en-US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(3335/10000)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변형된 몬티 홀 문제 </a:t>
            </a:r>
            <a:r>
              <a:rPr lang="en-US" altLang="ko-KR" dirty="0" smtClean="0"/>
              <a:t>(Monti</a:t>
            </a:r>
            <a:r>
              <a:rPr lang="ko-KR" altLang="en-US" dirty="0" smtClean="0"/>
              <a:t> </a:t>
            </a:r>
            <a:r>
              <a:rPr lang="en-US" altLang="ko-KR" dirty="0" smtClean="0"/>
              <a:t>Hall Problem)”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/>
              <a:t>몬티 홀 문제</a:t>
            </a:r>
            <a:r>
              <a:rPr lang="en-US" altLang="ko-KR" sz="2000" dirty="0"/>
              <a:t>(Monty Hall problem)</a:t>
            </a:r>
            <a:r>
              <a:rPr lang="ko-KR" altLang="en-US" sz="2000" dirty="0"/>
              <a:t>는 미국의 </a:t>
            </a:r>
            <a:r>
              <a:rPr lang="en-US" altLang="ko-KR" sz="2000" dirty="0"/>
              <a:t>TV</a:t>
            </a:r>
            <a:r>
              <a:rPr lang="ko-KR" altLang="en-US" sz="2000" dirty="0"/>
              <a:t> 게임 쇼 </a:t>
            </a:r>
            <a:r>
              <a:rPr lang="en-US" altLang="ko-KR" sz="2000" dirty="0"/>
              <a:t>《Let's Make a Deal》</a:t>
            </a:r>
            <a:r>
              <a:rPr lang="ko-KR" altLang="en-US" sz="2000" dirty="0"/>
              <a:t>에서 유래한 퍼즐이다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퍼즐의 </a:t>
            </a:r>
            <a:r>
              <a:rPr lang="ko-KR" altLang="en-US" sz="2000" dirty="0"/>
              <a:t>내용은 다음과 같다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총 </a:t>
            </a:r>
            <a:r>
              <a:rPr lang="en-US" altLang="ko-KR" sz="1600" dirty="0"/>
              <a:t>N</a:t>
            </a:r>
            <a:r>
              <a:rPr lang="ko-KR" altLang="en-US" sz="1600" dirty="0" smtClean="0"/>
              <a:t>개의 문 중 하나의 문 뒤에는 선물이 있다</a:t>
            </a:r>
            <a:r>
              <a:rPr lang="en-US" altLang="ko-KR" sz="1600" dirty="0" smtClean="0"/>
              <a:t>. (2 &lt; N &lt; 100)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나머지 </a:t>
            </a:r>
            <a:r>
              <a:rPr lang="en-US" altLang="ko-KR" sz="1600" dirty="0" smtClean="0"/>
              <a:t>N-1</a:t>
            </a:r>
            <a:r>
              <a:rPr lang="ko-KR" altLang="en-US" sz="1600" dirty="0" smtClean="0"/>
              <a:t>개의 문 뒤에는 아무것도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참가자는 </a:t>
            </a:r>
            <a:r>
              <a:rPr lang="en-US" altLang="ko-KR" sz="1600" dirty="0"/>
              <a:t>N</a:t>
            </a:r>
            <a:r>
              <a:rPr lang="ko-KR" altLang="en-US" sz="1600" dirty="0" smtClean="0"/>
              <a:t>개의 문 중 하나의 문을 선택한다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문이 바로 열리지는 않는다</a:t>
            </a:r>
            <a:r>
              <a:rPr lang="en-US" altLang="ko-KR" sz="1600" dirty="0" smtClean="0"/>
              <a:t>.)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Case1: </a:t>
            </a:r>
            <a:r>
              <a:rPr lang="ko-KR" altLang="en-US" sz="1200" dirty="0" smtClean="0"/>
              <a:t>사용자가 선택한 문 뒤에 선물이 있을 경우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000" dirty="0" smtClean="0"/>
              <a:t>몬티</a:t>
            </a:r>
            <a:r>
              <a:rPr lang="en-US" altLang="ko-KR" sz="1000" dirty="0"/>
              <a:t>(</a:t>
            </a:r>
            <a:r>
              <a:rPr lang="ko-KR" altLang="en-US" sz="1000" dirty="0"/>
              <a:t>진행자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는 참가자가 선택하지 않은 </a:t>
            </a:r>
            <a:r>
              <a:rPr lang="en-US" altLang="ko-KR" sz="1000" dirty="0" smtClean="0"/>
              <a:t>N-1</a:t>
            </a:r>
            <a:r>
              <a:rPr lang="ko-KR" altLang="en-US" sz="1000" dirty="0" smtClean="0"/>
              <a:t>개의 문 중에서 하나를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선택하여 열어 보여준다</a:t>
            </a:r>
            <a:r>
              <a:rPr lang="en-US" altLang="ko-KR" sz="1000" dirty="0" smtClean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sz="1000" dirty="0" smtClean="0"/>
              <a:t>참가자에게 기존 선택을 바꿀지 물어본다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사용자는 자신이 현재 정답이라는 걸 모른다</a:t>
            </a:r>
            <a:r>
              <a:rPr lang="en-US" altLang="ko-KR" sz="1000" dirty="0" smtClean="0"/>
              <a:t>.)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Case2: </a:t>
            </a:r>
            <a:r>
              <a:rPr lang="ko-KR" altLang="en-US" sz="1200" dirty="0" smtClean="0"/>
              <a:t>사용자가 선택한 문 뒤에 선물이 없을 경우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000" dirty="0" smtClean="0"/>
              <a:t>몬티는 참가자가 선택하지 않은 문 </a:t>
            </a:r>
            <a:r>
              <a:rPr lang="en-US" altLang="ko-KR" sz="1000" dirty="0" smtClean="0"/>
              <a:t>N-1</a:t>
            </a:r>
            <a:r>
              <a:rPr lang="ko-KR" altLang="en-US" sz="1000" dirty="0" smtClean="0"/>
              <a:t>개 중에서 선물이 없는 문을 열어 보여준다</a:t>
            </a:r>
            <a:r>
              <a:rPr lang="en-US" altLang="ko-KR" sz="1000" dirty="0" smtClean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sz="1000" dirty="0" smtClean="0"/>
              <a:t>참가자에게 기존 선택을 바꿀지 물어본다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사용자는 자신이 현재 오답이라는 걸 모른다</a:t>
            </a:r>
            <a:r>
              <a:rPr lang="en-US" altLang="ko-KR" sz="1000" dirty="0" smtClean="0"/>
              <a:t>.)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>
                <a:latin typeface="+mn-ea"/>
              </a:rPr>
              <a:t>참가자는 자신이 처음에 선택한 문과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몬티가 아직 열어 보여주지 않은 문 중에서 선택해야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+mn-ea"/>
              </a:rPr>
              <a:t>파일명</a:t>
            </a:r>
            <a:r>
              <a:rPr lang="en-US" altLang="ko-KR" sz="2000">
                <a:latin typeface="+mn-ea"/>
              </a:rPr>
              <a:t>: </a:t>
            </a:r>
            <a:r>
              <a:rPr lang="en-US" altLang="ko-KR" sz="2000" smtClean="0">
                <a:latin typeface="+mn-ea"/>
              </a:rPr>
              <a:t>monti02.cc </a:t>
            </a:r>
            <a:r>
              <a:rPr lang="en-US" altLang="ko-KR" sz="2000" dirty="0" smtClean="0">
                <a:latin typeface="+mn-ea"/>
              </a:rPr>
              <a:t>(HW10 </a:t>
            </a:r>
            <a:r>
              <a:rPr lang="ko-KR" altLang="en-US" sz="2000" dirty="0" smtClean="0">
                <a:latin typeface="+mn-ea"/>
              </a:rPr>
              <a:t>폴더 내에 </a:t>
            </a:r>
            <a:r>
              <a:rPr lang="en-US" altLang="ko-KR" sz="2000" dirty="0" smtClean="0">
                <a:latin typeface="+mn-ea"/>
              </a:rPr>
              <a:t>monti02.cc </a:t>
            </a:r>
            <a:r>
              <a:rPr lang="ko-KR" altLang="en-US" sz="2000" dirty="0" smtClean="0">
                <a:latin typeface="+mn-ea"/>
              </a:rPr>
              <a:t>존재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변형된 몬티 </a:t>
            </a:r>
            <a:r>
              <a:rPr lang="ko-KR" altLang="en-US" dirty="0"/>
              <a:t>홀 문제 </a:t>
            </a:r>
            <a:r>
              <a:rPr lang="en-US" altLang="ko-KR" dirty="0"/>
              <a:t>(Monti</a:t>
            </a:r>
            <a:r>
              <a:rPr lang="ko-KR" altLang="en-US" dirty="0"/>
              <a:t> </a:t>
            </a:r>
            <a:r>
              <a:rPr lang="en-US" altLang="ko-KR" dirty="0"/>
              <a:t>Hall Problem)”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+mn-ea"/>
              </a:rPr>
              <a:t>입력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첫 번째 줄에 테스트 사용자가 취할 전략을 입력한다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1:</a:t>
            </a:r>
            <a:r>
              <a:rPr lang="ko-KR" altLang="en-US" sz="1200" dirty="0" smtClean="0">
                <a:latin typeface="+mn-ea"/>
              </a:rPr>
              <a:t> 기존 선택 유지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2:</a:t>
            </a:r>
            <a:r>
              <a:rPr lang="ko-KR" altLang="en-US" sz="1200" dirty="0" smtClean="0">
                <a:latin typeface="+mn-ea"/>
              </a:rPr>
              <a:t> 기존 선택 변경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3:</a:t>
            </a:r>
            <a:r>
              <a:rPr lang="ko-KR" altLang="en-US" sz="1200" dirty="0" smtClean="0">
                <a:latin typeface="+mn-ea"/>
              </a:rPr>
              <a:t> 랜덤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두 번째 줄에 반복 테스트 회수를 입력한다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세 번째 줄에 문의 개수를 입력한다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+mn-ea"/>
              </a:rPr>
              <a:t>출력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 smtClean="0">
                <a:latin typeface="+mn-ea"/>
              </a:rPr>
              <a:t>[</a:t>
            </a:r>
            <a:r>
              <a:rPr lang="ko-KR" altLang="en-US" sz="1600" dirty="0" smtClean="0">
                <a:latin typeface="+mn-ea"/>
              </a:rPr>
              <a:t>정답율</a:t>
            </a:r>
            <a:r>
              <a:rPr lang="en-US" altLang="ko-KR" sz="1600" dirty="0" smtClean="0">
                <a:latin typeface="+mn-ea"/>
              </a:rPr>
              <a:t>%]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([</a:t>
            </a:r>
            <a:r>
              <a:rPr lang="ko-KR" altLang="en-US" sz="1600" dirty="0" smtClean="0">
                <a:latin typeface="+mn-ea"/>
              </a:rPr>
              <a:t>선물을 맞춘 회수</a:t>
            </a:r>
            <a:r>
              <a:rPr lang="en-US" altLang="ko-KR" sz="1600" dirty="0" smtClean="0">
                <a:latin typeface="+mn-ea"/>
              </a:rPr>
              <a:t>]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[</a:t>
            </a:r>
            <a:r>
              <a:rPr lang="ko-KR" altLang="en-US" sz="1600" dirty="0" smtClean="0">
                <a:latin typeface="+mn-ea"/>
              </a:rPr>
              <a:t>총 테스트 회수</a:t>
            </a:r>
            <a:r>
              <a:rPr lang="en-US" altLang="ko-KR" sz="1600" dirty="0" smtClean="0">
                <a:latin typeface="+mn-ea"/>
              </a:rPr>
              <a:t>])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29510"/>
              </p:ext>
            </p:extLst>
          </p:nvPr>
        </p:nvGraphicFramePr>
        <p:xfrm>
          <a:off x="884310" y="4318954"/>
          <a:ext cx="3086111" cy="2234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4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30668" y="4318954"/>
          <a:ext cx="3086111" cy="2234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4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33.4%</a:t>
                      </a:r>
                      <a:r>
                        <a:rPr lang="ko-KR" altLang="en-US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(3335/10000)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3"/>
          <a:stretch/>
        </p:blipFill>
        <p:spPr>
          <a:xfrm>
            <a:off x="2710870" y="1468179"/>
            <a:ext cx="3638234" cy="3417368"/>
          </a:xfrm>
          <a:prstGeom prst="rect">
            <a:avLst/>
          </a:prstGeom>
          <a:ln>
            <a:noFill/>
          </a:ln>
          <a:effectLst>
            <a:reflection blurRad="139700" stA="38000" endPos="43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77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</TotalTime>
  <Words>244</Words>
  <Application>Microsoft Office PowerPoint</Application>
  <PresentationFormat>화면 슬라이드 쇼(4:3)</PresentationFormat>
  <Paragraphs>76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과제 #10</vt:lpstr>
      <vt:lpstr>Homework</vt:lpstr>
      <vt:lpstr>“몬티 홀 문제 (Monti Hall Problem)”</vt:lpstr>
      <vt:lpstr>“몬티 홀 문제 (Monti Hall Problem)”</vt:lpstr>
      <vt:lpstr>“변형된 몬티 홀 문제 (Monti Hall Problem)”</vt:lpstr>
      <vt:lpstr>“변형된 몬티 홀 문제 (Monti Hall Problem)”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imeg</dc:creator>
  <cp:lastModifiedBy>실습실608호-000</cp:lastModifiedBy>
  <cp:revision>750</cp:revision>
  <dcterms:created xsi:type="dcterms:W3CDTF">2016-08-29T08:53:46Z</dcterms:created>
  <dcterms:modified xsi:type="dcterms:W3CDTF">2017-12-08T00:37:36Z</dcterms:modified>
</cp:coreProperties>
</file>