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5" r:id="rId3"/>
    <p:sldId id="308" r:id="rId4"/>
    <p:sldId id="317" r:id="rId5"/>
    <p:sldId id="318" r:id="rId6"/>
    <p:sldId id="319" r:id="rId7"/>
    <p:sldId id="312" r:id="rId8"/>
    <p:sldId id="313" r:id="rId9"/>
    <p:sldId id="320" r:id="rId10"/>
    <p:sldId id="314" r:id="rId11"/>
    <p:sldId id="315" r:id="rId12"/>
    <p:sldId id="316" r:id="rId13"/>
    <p:sldId id="266" r:id="rId14"/>
    <p:sldId id="257" r:id="rId15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8D8"/>
    <a:srgbClr val="007FD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84297" autoAdjust="0"/>
  </p:normalViewPr>
  <p:slideViewPr>
    <p:cSldViewPr snapToGrid="0">
      <p:cViewPr varScale="1">
        <p:scale>
          <a:sx n="108" d="100"/>
          <a:sy n="108" d="100"/>
        </p:scale>
        <p:origin x="3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DD91B2-A78A-43C6-B155-0BA0A6A6E12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5032394-6DEE-4E86-A8E3-23BD66CDC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4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49" cy="4605576"/>
          </a:xfrm>
          <a:prstGeom prst="rect">
            <a:avLst/>
          </a:prstGeom>
        </p:spPr>
        <p:txBody>
          <a:bodyPr lIns="99059" tIns="99059" rIns="99059" bIns="99059" anchor="t" anchorCtr="0">
            <a:noAutofit/>
          </a:bodyPr>
          <a:lstStyle/>
          <a:p>
            <a:r>
              <a:rPr lang="ko-KR" altLang="en-US" dirty="0"/>
              <a:t>한 강의 내에 숙지 시키기에는 넓은 범위이므로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스스로 숙지할 수 있게 강의 자료에 참고 내용을 자세히 기술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11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2394-6DEE-4E86-A8E3-23BD66CDCD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2394-6DEE-4E86-A8E3-23BD66CDCD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7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2394-6DEE-4E86-A8E3-23BD66CDCD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5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2394-6DEE-4E86-A8E3-23BD66CDCD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0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end of my presentation.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D1D28-82AD-4C91-9432-37C567881A3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507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6333"/>
            <a:ext cx="6702251" cy="1187153"/>
          </a:xfrm>
        </p:spPr>
        <p:txBody>
          <a:bodyPr anchor="ctr">
            <a:noAutofit/>
          </a:bodyPr>
          <a:lstStyle>
            <a:lvl1pPr algn="ctr"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37" y="4300694"/>
            <a:ext cx="5790363" cy="14796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21017109">
            <a:off x="2324435" y="2093376"/>
            <a:ext cx="7845023" cy="1417858"/>
          </a:xfrm>
          <a:prstGeom prst="triangle">
            <a:avLst>
              <a:gd name="adj" fmla="val 100000"/>
            </a:avLst>
          </a:prstGeom>
          <a:solidFill>
            <a:schemeClr val="accent1">
              <a:alpha val="45000"/>
            </a:schemeClr>
          </a:solidFill>
        </p:spPr>
        <p:txBody>
          <a:bodyPr lIns="468000" tIns="72000" bIns="0" anchor="ctr">
            <a:normAutofit/>
          </a:bodyPr>
          <a:lstStyle/>
          <a:p>
            <a:pPr lvl="0" indent="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ko-KR" altLang="en-US" sz="2000" b="1">
              <a:ln>
                <a:noFill/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5085" r="10228" b="12629"/>
          <a:stretch/>
        </p:blipFill>
        <p:spPr>
          <a:xfrm rot="2008765">
            <a:off x="-633009" y="2984016"/>
            <a:ext cx="2335071" cy="1796207"/>
          </a:xfrm>
          <a:prstGeom prst="rect">
            <a:avLst/>
          </a:prstGeom>
        </p:spPr>
      </p:pic>
      <p:sp>
        <p:nvSpPr>
          <p:cNvPr id="8" name="이등변 삼각형 7"/>
          <p:cNvSpPr/>
          <p:nvPr userDrawn="1"/>
        </p:nvSpPr>
        <p:spPr>
          <a:xfrm rot="20139403">
            <a:off x="-682683" y="2248672"/>
            <a:ext cx="2826953" cy="2603597"/>
          </a:xfrm>
          <a:prstGeom prst="triangle">
            <a:avLst>
              <a:gd name="adj" fmla="val 42670"/>
            </a:avLst>
          </a:prstGeom>
          <a:solidFill>
            <a:schemeClr val="accent1">
              <a:alpha val="20000"/>
            </a:schemeClr>
          </a:solidFill>
        </p:spPr>
        <p:txBody>
          <a:bodyPr lIns="468000" tIns="72000" bIns="0" anchor="ctr">
            <a:normAutofit/>
          </a:bodyPr>
          <a:lstStyle/>
          <a:p>
            <a:pPr lvl="0" indent="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ko-KR" altLang="en-US" sz="2000" b="1">
              <a:ln>
                <a:noFill/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85859"/>
            <a:ext cx="2057400" cy="251782"/>
          </a:xfrm>
          <a:prstGeom prst="rect">
            <a:avLst/>
          </a:prstGeom>
        </p:spPr>
        <p:txBody>
          <a:bodyPr/>
          <a:lstStyle/>
          <a:p>
            <a:fld id="{EB923C1C-046E-4270-853E-E3954769E50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859"/>
            <a:ext cx="3086100" cy="24447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39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034143"/>
            <a:ext cx="8686800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타원 6"/>
          <p:cNvSpPr/>
          <p:nvPr userDrawn="1"/>
        </p:nvSpPr>
        <p:spPr>
          <a:xfrm>
            <a:off x="8721171" y="6605084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1694473B-B9BC-4768-AAB0-1AB51198C603}" type="slidenum">
              <a:rPr lang="en-US" altLang="ko-KR" sz="1000" smtClean="0">
                <a:solidFill>
                  <a:schemeClr val="bg2"/>
                </a:solidFill>
                <a:latin typeface="+mn-ea"/>
                <a:ea typeface="+mn-ea"/>
              </a:rPr>
              <a:t>‹#›</a:t>
            </a:fld>
            <a:endParaRPr lang="ko-KR" altLang="en-US" sz="1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2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457" y="1034143"/>
            <a:ext cx="3747408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46088" indent="-228600">
              <a:buFontTx/>
              <a:buBlip>
                <a:blip r:embed="rId2"/>
              </a:buBlip>
              <a:defRPr sz="2000"/>
            </a:lvl2pPr>
            <a:lvl3pPr marL="631825" indent="-228600">
              <a:buFontTx/>
              <a:buBlip>
                <a:blip r:embed="rId3"/>
              </a:buBlip>
              <a:defRPr sz="1800"/>
            </a:lvl3pPr>
            <a:lvl4pPr marL="804863" indent="-228600">
              <a:defRPr sz="1600"/>
            </a:lvl4pPr>
            <a:lvl5pPr marL="892175" indent="-228600"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0370" y="1034143"/>
            <a:ext cx="4901295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1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903" y="1034143"/>
            <a:ext cx="4449961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 marL="446088" indent="-228600">
              <a:buFontTx/>
              <a:buBlip>
                <a:blip r:embed="rId2"/>
              </a:buBlip>
              <a:defRPr sz="2400"/>
            </a:lvl2pPr>
            <a:lvl3pPr marL="631825" indent="-228600">
              <a:buFontTx/>
              <a:buBlip>
                <a:blip r:embed="rId3"/>
              </a:buBlip>
              <a:defRPr sz="2000"/>
            </a:lvl3pPr>
            <a:lvl4pPr marL="804863" indent="-228600">
              <a:defRPr sz="1800"/>
            </a:lvl4pPr>
            <a:lvl5pPr marL="892175" indent="-228600">
              <a:defRPr sz="1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0370" y="1034143"/>
            <a:ext cx="4337533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55" y="1064986"/>
            <a:ext cx="5128702" cy="6823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6658" y="1064986"/>
            <a:ext cx="3450772" cy="68239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66657" y="1867124"/>
            <a:ext cx="3450772" cy="459899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228598" y="1867124"/>
            <a:ext cx="5138059" cy="4598991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2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44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85859"/>
            <a:ext cx="2057400" cy="25178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23C1C-046E-4270-853E-E3954769E501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859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05955"/>
            <a:ext cx="2057400" cy="25178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23C1C-046E-4270-853E-E3954769E501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>
            <a:off x="8721171" y="6605084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1694473B-B9BC-4768-AAB0-1AB51198C603}" type="slidenum">
              <a:rPr lang="en-US" altLang="ko-KR" sz="1000" smtClean="0">
                <a:solidFill>
                  <a:schemeClr val="bg2"/>
                </a:solidFill>
                <a:latin typeface="+mn-ea"/>
                <a:ea typeface="+mn-ea"/>
              </a:rPr>
              <a:t>‹#›</a:t>
            </a:fld>
            <a:endParaRPr lang="ko-KR" altLang="en-US" sz="1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9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2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3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ohan@hanyang.ac.kr" TargetMode="External"/><Relationship Id="rId2" Type="http://schemas.openxmlformats.org/officeDocument/2006/relationships/hyperlink" Target="mailto:inwoo13@hanyang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060619131004/http:/blogs.msdn.com/slippman/archive/2004/08/11/212768.aspx" TargetMode="External"/><Relationship Id="rId2" Type="http://schemas.openxmlformats.org/officeDocument/2006/relationships/hyperlink" Target="https://stackoverflow.com/questions/213121/use-class-or-typename-for-template-paramete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463" y="1488332"/>
            <a:ext cx="6712086" cy="1034609"/>
          </a:xfrm>
        </p:spPr>
        <p:txBody>
          <a:bodyPr/>
          <a:lstStyle/>
          <a:p>
            <a:r>
              <a:rPr lang="ko-KR" altLang="en-US" sz="4400" dirty="0"/>
              <a:t>창의적 소프트웨어 설계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3637" y="4300694"/>
            <a:ext cx="5790363" cy="1798265"/>
          </a:xfrm>
        </p:spPr>
        <p:txBody>
          <a:bodyPr>
            <a:norm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주차 실습 </a:t>
            </a:r>
            <a:r>
              <a:rPr lang="mr-IN" altLang="ko-KR" dirty="0"/>
              <a:t>–</a:t>
            </a:r>
            <a:r>
              <a:rPr lang="en-US" altLang="ko-KR"/>
              <a:t> Template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노인우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inwoo13@hanyang.ac.kr</a:t>
            </a:r>
            <a:endParaRPr lang="en-US" altLang="ko-KR" dirty="0"/>
          </a:p>
          <a:p>
            <a:r>
              <a:rPr lang="ko-KR" altLang="en-US" dirty="0" err="1"/>
              <a:t>한중수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soohan@hanyang.ac.kr</a:t>
            </a:r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54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C++ Template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FC0908-312F-4C52-B099-6EA0706BA4EE}"/>
              </a:ext>
            </a:extLst>
          </p:cNvPr>
          <p:cNvSpPr/>
          <p:nvPr/>
        </p:nvSpPr>
        <p:spPr>
          <a:xfrm>
            <a:off x="279399" y="1102648"/>
            <a:ext cx="8534401" cy="550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Pair(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first(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second(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MakePair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Equivalently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MakePair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&gt;(10, 10);</a:t>
            </a:r>
            <a:endParaRPr lang="en-US" altLang="ko-KR" sz="16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p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MakePair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(10, 10);</a:t>
            </a:r>
          </a:p>
          <a:p>
            <a:pPr lvl="1"/>
            <a:r>
              <a:rPr lang="fr-FR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q = </a:t>
            </a:r>
            <a:r>
              <a:rPr lang="fr-FR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&gt;(20, 20);</a:t>
            </a:r>
          </a:p>
          <a:p>
            <a:pPr lvl="1"/>
            <a:endParaRPr lang="fr-FR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888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Template Class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36CB95-0856-427C-B803-868A0FE62958}"/>
              </a:ext>
            </a:extLst>
          </p:cNvPr>
          <p:cNvSpPr/>
          <p:nvPr/>
        </p:nvSpPr>
        <p:spPr>
          <a:xfrm>
            <a:off x="804333" y="1100247"/>
            <a:ext cx="3742267" cy="5047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data;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&gt;::Data(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AE7849-4B29-473B-94E7-0276399CBDC1}"/>
              </a:ext>
            </a:extLst>
          </p:cNvPr>
          <p:cNvSpPr/>
          <p:nvPr/>
        </p:nvSpPr>
        <p:spPr>
          <a:xfrm>
            <a:off x="4834467" y="1119467"/>
            <a:ext cx="3471333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d1(0);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d1.SetData(10);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d2(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d1.GetData()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d2.GetData()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38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Inline Function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</a:t>
            </a:r>
            <a:r>
              <a:rPr kumimoji="1" lang="ko-KR" altLang="en-US" dirty="0"/>
              <a:t>의 매크로 함수와 비교</a:t>
            </a:r>
            <a:endParaRPr kumimoji="1" lang="en-US" altLang="ko-KR" dirty="0"/>
          </a:p>
          <a:p>
            <a:r>
              <a:rPr kumimoji="1" lang="en-US" altLang="ko-KR" dirty="0"/>
              <a:t>inline </a:t>
            </a:r>
            <a:r>
              <a:rPr kumimoji="1" lang="ko-KR" altLang="en-US" dirty="0"/>
              <a:t>선언을 해도 컴파일러가 인라인화를 거부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29D0-CD8E-486E-86F8-5BBBD329228A}"/>
              </a:ext>
            </a:extLst>
          </p:cNvPr>
          <p:cNvSpPr/>
          <p:nvPr/>
        </p:nvSpPr>
        <p:spPr>
          <a:xfrm>
            <a:off x="4417786" y="2102979"/>
            <a:ext cx="4351866" cy="375487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1E1E1E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srgbClr val="1E1E1E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main(void) {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00162790  push       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ebp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00162791 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ebp,esp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00162793  sub         esp,0D8h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00162799  push       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ebx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0016279A  push       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esi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0016279B  push       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edi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0016279C  lea        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edi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,[ebp-0D8h]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001627A2 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ecx,36h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001627A7 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eax,0CCCCCCCCh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001627AC  rep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stos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dword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:[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edi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err="1">
                <a:solidFill>
                  <a:srgbClr val="1E1E1E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srgbClr val="1E1E1E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= add(5, 3);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001627AE  push        3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001627B0  push        5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001627B2  call        add (01616EAh)  </a:t>
            </a: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001627B7  add         esp,8  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001627BA 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dword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[c],</a:t>
            </a:r>
            <a:r>
              <a:rPr lang="en-US" altLang="ko-KR" sz="1400" dirty="0" err="1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eax</a:t>
            </a:r>
            <a:r>
              <a:rPr lang="en-US" altLang="ko-KR" sz="1400" dirty="0">
                <a:solidFill>
                  <a:srgbClr val="55555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7ABE94-A092-4F91-B754-7B4E1F2BD644}"/>
              </a:ext>
            </a:extLst>
          </p:cNvPr>
          <p:cNvSpPr/>
          <p:nvPr/>
        </p:nvSpPr>
        <p:spPr>
          <a:xfrm>
            <a:off x="529771" y="2102979"/>
            <a:ext cx="3720496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add_stack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= add(5, 3);</a:t>
            </a:r>
          </a:p>
          <a:p>
            <a:pPr lvl="1"/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add_stack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(5, 3);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,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540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F9910-59A4-467C-A7FE-D76FD7E1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7C252-F7DA-47E7-A058-2B29A8E3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b="1" dirty="0"/>
              <a:t>class vs </a:t>
            </a:r>
            <a:r>
              <a:rPr lang="en-US" altLang="ko-KR" b="1" dirty="0" err="1"/>
              <a:t>typename</a:t>
            </a:r>
            <a:r>
              <a:rPr lang="en-US" altLang="ko-KR" b="1" dirty="0"/>
              <a:t>, </a:t>
            </a:r>
            <a:r>
              <a:rPr lang="en-US" altLang="ko-KR" dirty="0">
                <a:hlinkClick r:id="rId2"/>
              </a:rPr>
              <a:t>https://stackoverflow.com/questions/213121/use-class-or-typename-for-template-parameters</a:t>
            </a:r>
            <a:r>
              <a:rPr lang="en-US" altLang="ko-KR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err="1"/>
              <a:t>typename</a:t>
            </a:r>
            <a:r>
              <a:rPr lang="en-US" altLang="ko-KR" b="1" dirty="0"/>
              <a:t>, Stan Lippman, </a:t>
            </a:r>
            <a:r>
              <a:rPr lang="en-US" altLang="ko-KR" dirty="0">
                <a:hlinkClick r:id="rId3"/>
              </a:rPr>
              <a:t>https://web.archive.org/web/20060619131004/http://blogs.msdn.com/slippman/archive/2004/08/11/212768.aspx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04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3"/>
          <a:stretch/>
        </p:blipFill>
        <p:spPr>
          <a:xfrm>
            <a:off x="2710870" y="1468179"/>
            <a:ext cx="3638234" cy="3417368"/>
          </a:xfrm>
          <a:prstGeom prst="rect">
            <a:avLst/>
          </a:prstGeom>
          <a:ln>
            <a:noFill/>
          </a:ln>
          <a:effectLst>
            <a:reflection blurRad="139700" stA="38000" endPos="43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92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+mj-ea"/>
                <a:cs typeface="Times New Roman"/>
                <a:sym typeface="Times New Roman"/>
              </a:rPr>
              <a:t>Overview</a:t>
            </a:r>
            <a:endParaRPr lang="en" dirty="0">
              <a:latin typeface="+mj-ea"/>
              <a:cs typeface="Times New Roman"/>
              <a:sym typeface="Times New Roman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목표</a:t>
            </a:r>
            <a:endParaRPr lang="en" sz="2400" b="1" dirty="0">
              <a:solidFill>
                <a:srgbClr val="000000"/>
              </a:solidFill>
              <a:latin typeface="+mn-ea"/>
              <a:cs typeface="Times New Roman"/>
              <a:sym typeface="Times New Roman"/>
            </a:endParaRPr>
          </a:p>
          <a:p>
            <a:r>
              <a:rPr kumimoji="1" lang="en-US" sz="2000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Polymorphism</a:t>
            </a:r>
          </a:p>
          <a:p>
            <a:r>
              <a:rPr kumimoji="1" lang="en-US" sz="2000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Function Templates</a:t>
            </a:r>
          </a:p>
          <a:p>
            <a:r>
              <a:rPr kumimoji="1" lang="en-US" sz="2000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Generic Programming</a:t>
            </a:r>
          </a:p>
          <a:p>
            <a:r>
              <a:rPr kumimoji="1" lang="en-US" sz="2000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C++ Template</a:t>
            </a:r>
          </a:p>
          <a:p>
            <a:r>
              <a:rPr kumimoji="1" lang="en-US" sz="2000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Template Class</a:t>
            </a:r>
          </a:p>
          <a:p>
            <a:r>
              <a:rPr kumimoji="1" lang="en-US" sz="2000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Inline Function</a:t>
            </a:r>
          </a:p>
        </p:txBody>
      </p:sp>
    </p:spTree>
    <p:extLst>
      <p:ext uri="{BB962C8B-B14F-4D97-AF65-F5344CB8AC3E}">
        <p14:creationId xmlns:p14="http://schemas.microsoft.com/office/powerpoint/2010/main" val="17601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Polymorphism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Subtype Polymorphism</a:t>
            </a:r>
          </a:p>
          <a:p>
            <a:pPr lvl="1"/>
            <a:r>
              <a:rPr kumimoji="1" lang="en-US" altLang="ko-KR" dirty="0"/>
              <a:t>Runtime Polymorphism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Parametric Polymorphism</a:t>
            </a:r>
          </a:p>
          <a:p>
            <a:pPr lvl="1"/>
            <a:r>
              <a:rPr kumimoji="1" lang="en-US" altLang="ko-KR" dirty="0"/>
              <a:t>C++ Template</a:t>
            </a:r>
          </a:p>
          <a:p>
            <a:pPr lvl="1"/>
            <a:r>
              <a:rPr kumimoji="1" lang="en-US" altLang="ko-KR" dirty="0"/>
              <a:t>Compile time Polymorphism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Ad-hoc Polymorphism</a:t>
            </a:r>
          </a:p>
          <a:p>
            <a:pPr lvl="1"/>
            <a:r>
              <a:rPr kumimoji="1" lang="en-US" altLang="ko-KR" dirty="0"/>
              <a:t>Overloading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Coercion Polymorphism</a:t>
            </a:r>
          </a:p>
          <a:p>
            <a:pPr lvl="1"/>
            <a:r>
              <a:rPr kumimoji="1" lang="en-US" altLang="ko-KR" dirty="0"/>
              <a:t>(implicit or explicit) casting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</p:spPr>
        <p:txBody>
          <a:bodyPr/>
          <a:lstStyle/>
          <a:p>
            <a:r>
              <a:rPr kumimoji="1" lang="en-US" altLang="ko-KR" dirty="0"/>
              <a:t>Subtype Polymorphism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71" y="1034143"/>
            <a:ext cx="8686800" cy="1074057"/>
          </a:xfrm>
        </p:spPr>
        <p:txBody>
          <a:bodyPr/>
          <a:lstStyle/>
          <a:p>
            <a:r>
              <a:rPr kumimoji="1" lang="en-US" altLang="ko-KR" dirty="0"/>
              <a:t>Class Cat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941D1D-0A7F-4000-B83B-B10A85813F2B}"/>
              </a:ext>
            </a:extLst>
          </p:cNvPr>
          <p:cNvSpPr/>
          <p:nvPr/>
        </p:nvSpPr>
        <p:spPr>
          <a:xfrm>
            <a:off x="893536" y="1837267"/>
            <a:ext cx="7356928" cy="4185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Felid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meow()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Felid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meow() {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"Meowing like a regular cat! meow!\n"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Tiger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Felid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meow() {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"Meowing like a tiger! MREOWWW!\n"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Ocelot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Felid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meow() {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"Meowing like an ocelot! mews!\n"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62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</p:spPr>
        <p:txBody>
          <a:bodyPr/>
          <a:lstStyle/>
          <a:p>
            <a:r>
              <a:rPr kumimoji="1" lang="en-US" altLang="ko-KR" dirty="0"/>
              <a:t>Subtype Polymorphism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71" y="1034143"/>
            <a:ext cx="8686800" cy="1074057"/>
          </a:xfrm>
        </p:spPr>
        <p:txBody>
          <a:bodyPr/>
          <a:lstStyle/>
          <a:p>
            <a:r>
              <a:rPr kumimoji="1" lang="en-US" altLang="ko-KR" dirty="0"/>
              <a:t>Main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E97B5A-51B2-4EEF-96EF-39C4C54AE715}"/>
              </a:ext>
            </a:extLst>
          </p:cNvPr>
          <p:cNvSpPr/>
          <p:nvPr/>
        </p:nvSpPr>
        <p:spPr>
          <a:xfrm>
            <a:off x="969434" y="1786467"/>
            <a:ext cx="7048500" cy="4185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do_meowing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Felid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cat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-&gt;meow();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Tiger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tiger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Ocelot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ocelot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do_meowing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(&amp;cat);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do_meowing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(&amp;tiger);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do_meowing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(&amp;ocelot);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65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</p:spPr>
        <p:txBody>
          <a:bodyPr/>
          <a:lstStyle/>
          <a:p>
            <a:r>
              <a:rPr kumimoji="1" lang="en-US" altLang="ko-KR" dirty="0" err="1"/>
              <a:t>Parametic</a:t>
            </a:r>
            <a:r>
              <a:rPr kumimoji="1" lang="en-US" altLang="ko-KR" dirty="0"/>
              <a:t> Polymorphism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71" y="1034143"/>
            <a:ext cx="8686800" cy="1074057"/>
          </a:xfrm>
        </p:spPr>
        <p:txBody>
          <a:bodyPr/>
          <a:lstStyle/>
          <a:p>
            <a:r>
              <a:rPr kumimoji="1" lang="en-US" altLang="ko-KR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CF1EA2-D7F0-4E2F-80F5-1783B1CC3C3F}"/>
              </a:ext>
            </a:extLst>
          </p:cNvPr>
          <p:cNvSpPr/>
          <p:nvPr/>
        </p:nvSpPr>
        <p:spPr>
          <a:xfrm>
            <a:off x="694267" y="1640976"/>
            <a:ext cx="7399866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T&gt;</a:t>
            </a:r>
          </a:p>
          <a:p>
            <a:endParaRPr lang="fr-FR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 max(T a, T b)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&gt; b ? a : b;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::max(9, 5) &lt;&lt;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9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::string foo(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"foo"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bar(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"bar"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::max(foo, bar) &lt;&lt;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"foo"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205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Function Templates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71" y="1034143"/>
            <a:ext cx="8686800" cy="955524"/>
          </a:xfrm>
        </p:spPr>
        <p:txBody>
          <a:bodyPr/>
          <a:lstStyle/>
          <a:p>
            <a:r>
              <a:rPr kumimoji="1" lang="en-US" altLang="ko-KR" dirty="0"/>
              <a:t>Template as Parameter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EB27E-D783-497F-A1AA-12535EE28684}"/>
              </a:ext>
            </a:extLst>
          </p:cNvPr>
          <p:cNvSpPr/>
          <p:nvPr/>
        </p:nvSpPr>
        <p:spPr>
          <a:xfrm>
            <a:off x="787399" y="1586511"/>
            <a:ext cx="5198533" cy="5047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// Template Prefix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GetMax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 = 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(result);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5, j = 6, k;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 = 10, m = 5, n;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 = GetMax&lt;</a:t>
            </a:r>
            <a:r>
              <a:rPr lang="sv-SE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&gt;(i, j);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GetMax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&gt;(l, m);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030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General Programming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C2DF39-E9B6-4193-8410-1F89405CF406}"/>
              </a:ext>
            </a:extLst>
          </p:cNvPr>
          <p:cNvSpPr/>
          <p:nvPr/>
        </p:nvSpPr>
        <p:spPr>
          <a:xfrm>
            <a:off x="711199" y="1217010"/>
            <a:ext cx="7382933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SelectionSort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++i) {</a:t>
            </a:r>
          </a:p>
          <a:p>
            <a:pPr lvl="2"/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min_idx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+ 1; j &lt;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++j) {</a:t>
            </a:r>
          </a:p>
          <a:p>
            <a:pPr lvl="3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min_idx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&gt;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[j]) 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min_idx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j;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pPr lvl="2"/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min_idx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set min value to the front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min_idx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47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General Programming</a:t>
            </a:r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6DBED9-131C-4EAA-B428-47A312A091EC}"/>
              </a:ext>
            </a:extLst>
          </p:cNvPr>
          <p:cNvSpPr/>
          <p:nvPr/>
        </p:nvSpPr>
        <p:spPr>
          <a:xfrm>
            <a:off x="601132" y="1195275"/>
            <a:ext cx="7958667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array[] = { 2, 5, 3, 1, 4 };</a:t>
            </a:r>
          </a:p>
          <a:p>
            <a:pPr lvl="1"/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 =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(array) /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You may use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SelectionSort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(array, size);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SelectionSort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&gt;(array, size);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size; ++i)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array[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876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5301</TotalTime>
  <Words>900</Words>
  <Application>Microsoft Office PowerPoint</Application>
  <PresentationFormat>화면 슬라이드 쇼(4:3)</PresentationFormat>
  <Paragraphs>255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돋움체</vt:lpstr>
      <vt:lpstr>맑은 고딕</vt:lpstr>
      <vt:lpstr>Arial</vt:lpstr>
      <vt:lpstr>Calibri</vt:lpstr>
      <vt:lpstr>Calibri Light</vt:lpstr>
      <vt:lpstr>Mangal</vt:lpstr>
      <vt:lpstr>Times New Roman</vt:lpstr>
      <vt:lpstr>Wingdings</vt:lpstr>
      <vt:lpstr>Office 테마</vt:lpstr>
      <vt:lpstr>창의적 소프트웨어 설계 </vt:lpstr>
      <vt:lpstr>Overview</vt:lpstr>
      <vt:lpstr>Polymorphism</vt:lpstr>
      <vt:lpstr>Subtype Polymorphism</vt:lpstr>
      <vt:lpstr>Subtype Polymorphism</vt:lpstr>
      <vt:lpstr>Parametic Polymorphism</vt:lpstr>
      <vt:lpstr>Function Templates</vt:lpstr>
      <vt:lpstr>General Programming</vt:lpstr>
      <vt:lpstr>General Programming</vt:lpstr>
      <vt:lpstr>C++ Template</vt:lpstr>
      <vt:lpstr>Template Class</vt:lpstr>
      <vt:lpstr>Inline Function</vt:lpstr>
      <vt:lpstr>참고자료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imeg</dc:creator>
  <cp:lastModifiedBy>인우 노</cp:lastModifiedBy>
  <cp:revision>957</cp:revision>
  <dcterms:created xsi:type="dcterms:W3CDTF">2016-08-29T08:53:46Z</dcterms:created>
  <dcterms:modified xsi:type="dcterms:W3CDTF">2017-11-28T07:49:39Z</dcterms:modified>
</cp:coreProperties>
</file>