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55" autoAdjust="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5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6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6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5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8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4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5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8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7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3148A4-EAE8-49C7-89F1-8E48B3A26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EF7E0-05D7-4478-94B7-EF86BD292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038" y="3635975"/>
            <a:ext cx="8654267" cy="688911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GUIMAP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AD1AA-169D-4FC1-9F27-FB77DC930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7971" y="4416754"/>
            <a:ext cx="8656058" cy="1438991"/>
          </a:xfrm>
        </p:spPr>
        <p:txBody>
          <a:bodyPr anchor="t">
            <a:noAutofit/>
          </a:bodyPr>
          <a:lstStyle/>
          <a:p>
            <a:pPr algn="ctr"/>
            <a:r>
              <a:rPr lang="en-US" sz="1400" dirty="0"/>
              <a:t>Date: April 20, 2022</a:t>
            </a:r>
          </a:p>
          <a:p>
            <a:pPr algn="ctr"/>
            <a:r>
              <a:rPr lang="en-US" sz="1400" dirty="0"/>
              <a:t>Student: Hayden Ackerman</a:t>
            </a:r>
          </a:p>
          <a:p>
            <a:pPr algn="ctr"/>
            <a:r>
              <a:rPr lang="en-US" sz="1400" dirty="0"/>
              <a:t>Major: Cybersecurity</a:t>
            </a:r>
          </a:p>
          <a:p>
            <a:pPr algn="ctr"/>
            <a:r>
              <a:rPr lang="en-US" sz="1400" dirty="0"/>
              <a:t>Course: CSCI 499 Defense</a:t>
            </a:r>
          </a:p>
          <a:p>
            <a:pPr algn="ctr"/>
            <a:r>
              <a:rPr lang="en-US" sz="1400" dirty="0"/>
              <a:t>Advisor: Dr. Hayes</a:t>
            </a:r>
          </a:p>
          <a:p>
            <a:pPr algn="ctr"/>
            <a:endParaRPr lang="en-US" sz="1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6FDE2F-8352-4200-8537-0E8FC365F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495110" cy="3414822"/>
          </a:xfrm>
          <a:custGeom>
            <a:avLst/>
            <a:gdLst>
              <a:gd name="connsiteX0" fmla="*/ 3495110 w 3495110"/>
              <a:gd name="connsiteY0" fmla="*/ 3414822 h 3414822"/>
              <a:gd name="connsiteX1" fmla="*/ 26047 w 3495110"/>
              <a:gd name="connsiteY1" fmla="*/ 3414822 h 3414822"/>
              <a:gd name="connsiteX2" fmla="*/ 192248 w 3495110"/>
              <a:gd name="connsiteY2" fmla="*/ 3410701 h 3414822"/>
              <a:gd name="connsiteX3" fmla="*/ 3495109 w 3495110"/>
              <a:gd name="connsiteY3" fmla="*/ 320 h 3414822"/>
              <a:gd name="connsiteX4" fmla="*/ 13063 w 3495110"/>
              <a:gd name="connsiteY4" fmla="*/ 320 h 3414822"/>
              <a:gd name="connsiteX5" fmla="*/ 13063 w 3495110"/>
              <a:gd name="connsiteY5" fmla="*/ 3414822 h 3414822"/>
              <a:gd name="connsiteX6" fmla="*/ 13062 w 3495110"/>
              <a:gd name="connsiteY6" fmla="*/ 3414822 h 3414822"/>
              <a:gd name="connsiteX7" fmla="*/ 13062 w 3495110"/>
              <a:gd name="connsiteY7" fmla="*/ 322 h 3414822"/>
              <a:gd name="connsiteX8" fmla="*/ 0 w 3495110"/>
              <a:gd name="connsiteY8" fmla="*/ 322 h 3414822"/>
              <a:gd name="connsiteX9" fmla="*/ 0 w 3495110"/>
              <a:gd name="connsiteY9" fmla="*/ 0 h 3414822"/>
              <a:gd name="connsiteX10" fmla="*/ 3495110 w 3495110"/>
              <a:gd name="connsiteY10" fmla="*/ 0 h 341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95110" h="3414822">
                <a:moveTo>
                  <a:pt x="3495110" y="3414822"/>
                </a:moveTo>
                <a:lnTo>
                  <a:pt x="26047" y="3414822"/>
                </a:lnTo>
                <a:lnTo>
                  <a:pt x="192248" y="3410701"/>
                </a:lnTo>
                <a:cubicBezTo>
                  <a:pt x="2032056" y="3319241"/>
                  <a:pt x="3495109" y="1827339"/>
                  <a:pt x="3495109" y="320"/>
                </a:cubicBezTo>
                <a:lnTo>
                  <a:pt x="13063" y="320"/>
                </a:lnTo>
                <a:lnTo>
                  <a:pt x="13063" y="3414822"/>
                </a:lnTo>
                <a:lnTo>
                  <a:pt x="13062" y="3414822"/>
                </a:lnTo>
                <a:lnTo>
                  <a:pt x="13062" y="322"/>
                </a:lnTo>
                <a:lnTo>
                  <a:pt x="0" y="322"/>
                </a:lnTo>
                <a:lnTo>
                  <a:pt x="0" y="0"/>
                </a:lnTo>
                <a:lnTo>
                  <a:pt x="349511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3AE3B-3A9F-4A74-A626-EA434E9E0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893" y="0"/>
            <a:ext cx="3498943" cy="34148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network made up of connected lines and dots">
            <a:extLst>
              <a:ext uri="{FF2B5EF4-FFF2-40B4-BE49-F238E27FC236}">
                <a16:creationId xmlns:a16="http://schemas.microsoft.com/office/drawing/2014/main" id="{F18BFB58-F4EA-8E2D-9131-21393DB3F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70" r="1" b="10815"/>
          <a:stretch/>
        </p:blipFill>
        <p:spPr>
          <a:xfrm>
            <a:off x="-1" y="10"/>
            <a:ext cx="8707925" cy="3414814"/>
          </a:xfrm>
          <a:custGeom>
            <a:avLst/>
            <a:gdLst/>
            <a:ahLst/>
            <a:cxnLst/>
            <a:rect l="l" t="t" r="r" b="b"/>
            <a:pathLst>
              <a:path w="8724646" h="3414824">
                <a:moveTo>
                  <a:pt x="3488733" y="0"/>
                </a:moveTo>
                <a:lnTo>
                  <a:pt x="8724646" y="0"/>
                </a:lnTo>
                <a:lnTo>
                  <a:pt x="8724646" y="3414822"/>
                </a:lnTo>
                <a:lnTo>
                  <a:pt x="3488733" y="3414822"/>
                </a:lnTo>
                <a:close/>
                <a:moveTo>
                  <a:pt x="3488732" y="0"/>
                </a:moveTo>
                <a:lnTo>
                  <a:pt x="3488732" y="3414824"/>
                </a:lnTo>
                <a:lnTo>
                  <a:pt x="0" y="3414824"/>
                </a:lnTo>
                <a:cubicBezTo>
                  <a:pt x="0" y="1528869"/>
                  <a:pt x="1561959" y="0"/>
                  <a:pt x="3488732" y="0"/>
                </a:cubicBezTo>
                <a:close/>
              </a:path>
            </a:pathLst>
          </a:custGeom>
        </p:spPr>
      </p:pic>
      <p:sp>
        <p:nvSpPr>
          <p:cNvPr id="15" name="Rectangle 34">
            <a:extLst>
              <a:ext uri="{FF2B5EF4-FFF2-40B4-BE49-F238E27FC236}">
                <a16:creationId xmlns:a16="http://schemas.microsoft.com/office/drawing/2014/main" id="{C4616447-380A-4DF1-834B-15E0529F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0"/>
            <a:ext cx="3495111" cy="3415146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2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B433E-24FB-4D7C-B517-6260804C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4855352" cy="15073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Scanning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E78A-B0BB-4334-B8ED-6C1F8894D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4855352" cy="3513514"/>
          </a:xfrm>
        </p:spPr>
        <p:txBody>
          <a:bodyPr>
            <a:normAutofit/>
          </a:bodyPr>
          <a:lstStyle/>
          <a:p>
            <a:r>
              <a:rPr lang="en-US" dirty="0"/>
              <a:t>This is (in my honest opinion) a non-human readable format of the scan results in an XML file.</a:t>
            </a:r>
          </a:p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071C96-8F03-44D9-A93A-6D857B8804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18" b="-1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557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19FA1-C38D-40EB-ADA6-04D6F7BF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dirty="0" err="1"/>
              <a:t>XSLTProc</a:t>
            </a:r>
            <a:r>
              <a:rPr lang="en-US" dirty="0"/>
              <a:t> Transformation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035A1-D29B-4955-A416-BF7CED2A9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XSLTProc</a:t>
            </a:r>
            <a:r>
              <a:rPr lang="en-US" dirty="0"/>
              <a:t> processing engine takes the XML file and transforms it into a clean HTML table.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3AB6B9A-5F0F-4325-897C-1F7318D9A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82" y="1745674"/>
            <a:ext cx="5199543" cy="292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65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1948C2-E4DD-4B0F-BD79-CB28ED230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7D170-8499-4AB4-B0F1-5F1445A8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484670" cy="15073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Test Plan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CD1A-5DAB-42B9-B83B-AD5DBD281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484670" cy="3505855"/>
          </a:xfrm>
        </p:spPr>
        <p:txBody>
          <a:bodyPr>
            <a:normAutofit/>
          </a:bodyPr>
          <a:lstStyle/>
          <a:p>
            <a:r>
              <a:rPr lang="en-US" dirty="0"/>
              <a:t>Aim to make product run on specified hardware with minimal run-time issues</a:t>
            </a:r>
          </a:p>
          <a:p>
            <a:r>
              <a:rPr lang="en-US" dirty="0"/>
              <a:t>Ensure (or at least guarantee) that a large chunk of the functional requirements are met</a:t>
            </a:r>
          </a:p>
          <a:p>
            <a:r>
              <a:rPr lang="en-US" dirty="0"/>
              <a:t>Audit the code to prevent shell injection</a:t>
            </a:r>
          </a:p>
          <a:p>
            <a:r>
              <a:rPr lang="en-US" dirty="0"/>
              <a:t>Ensure that the database is scalable depending on scan size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F28E32-1DC4-476E-A298-6C2066882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0"/>
            <a:ext cx="3456507" cy="3436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34">
            <a:extLst>
              <a:ext uri="{FF2B5EF4-FFF2-40B4-BE49-F238E27FC236}">
                <a16:creationId xmlns:a16="http://schemas.microsoft.com/office/drawing/2014/main" id="{59AD7FA5-98A4-4D87-9F03-9F3E6B19B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743880" y="-11926"/>
            <a:ext cx="3428987" cy="3467355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624B2-894D-4F7A-B2F3-393D6564D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3434976"/>
            <a:ext cx="3467300" cy="3428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2735368-17CD-48E3-B886-DF9A79A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3434976"/>
            <a:ext cx="3467303" cy="172551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31CD95-4390-46E7-8713-223CE3CAD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5160552"/>
            <a:ext cx="3467303" cy="169018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835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BCEA-AB98-4D40-A750-0583802F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10C40-4F11-4826-BD8A-8EE90882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terms of performance with minimal scan options, no performance issues were observed. However, depending on the scan option, performance might degrade.</a:t>
            </a:r>
          </a:p>
          <a:p>
            <a:r>
              <a:rPr lang="en-US" dirty="0"/>
              <a:t>Functional Requirements: All scans can be completed if a network connection is active, and results can be saved to a preferred file format. The user can easily view their results.</a:t>
            </a:r>
          </a:p>
          <a:p>
            <a:r>
              <a:rPr lang="en-US" dirty="0"/>
              <a:t>See documentation for additional details.</a:t>
            </a:r>
          </a:p>
        </p:txBody>
      </p:sp>
    </p:spTree>
    <p:extLst>
      <p:ext uri="{BB962C8B-B14F-4D97-AF65-F5344CB8AC3E}">
        <p14:creationId xmlns:p14="http://schemas.microsoft.com/office/powerpoint/2010/main" val="3043583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B4D127D-3282-4AC2-B39D-55831DC4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&amp; Future Enhancements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1CA3664-D2CF-417B-B260-2FC7FC238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Overcome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BFE06E2-07A3-4943-ABCF-DD53B0FBCB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Shell injection – using the </a:t>
            </a:r>
            <a:r>
              <a:rPr lang="en-US" dirty="0" err="1"/>
              <a:t>shlex</a:t>
            </a:r>
            <a:r>
              <a:rPr lang="en-US" dirty="0"/>
              <a:t> library to break up all commands into a list, this prevents shell injection.</a:t>
            </a:r>
          </a:p>
          <a:p>
            <a:r>
              <a:rPr lang="en-US" dirty="0"/>
              <a:t>Learning niche libraries of the Python language.</a:t>
            </a:r>
          </a:p>
          <a:p>
            <a:r>
              <a:rPr lang="en-US" dirty="0"/>
              <a:t>Learning a GUI library.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D331398-A3AB-4D0F-ABA0-2320E7D78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Future Enhancements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00387AB-A7C1-42DF-BF1D-76D16E78071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Ensure that the project is properly threaded.</a:t>
            </a:r>
          </a:p>
          <a:p>
            <a:r>
              <a:rPr lang="en-US" dirty="0"/>
              <a:t>Flesh out the GUI with a more granular control scheme. </a:t>
            </a:r>
          </a:p>
          <a:p>
            <a:r>
              <a:rPr lang="en-US" dirty="0"/>
              <a:t>Test all possible scanning configurations.</a:t>
            </a:r>
          </a:p>
          <a:p>
            <a:r>
              <a:rPr lang="en-US" dirty="0"/>
              <a:t>Learn more Python libraries, so I can incorporate some neat features into my program. </a:t>
            </a:r>
          </a:p>
        </p:txBody>
      </p:sp>
    </p:spTree>
    <p:extLst>
      <p:ext uri="{BB962C8B-B14F-4D97-AF65-F5344CB8AC3E}">
        <p14:creationId xmlns:p14="http://schemas.microsoft.com/office/powerpoint/2010/main" val="1999468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DBEA07-A1D3-4F9E-859B-DE0EDC864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E87B83-CF96-4EE7-950F-863990226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658" y="-55810"/>
            <a:ext cx="6859721" cy="69679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407ADFB6-F59B-415B-9EC6-BDB61786C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516" y="-50314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C64553-708A-4173-9EE8-5A2F043A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2844177"/>
            <a:ext cx="4272646" cy="1916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Any questions?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9BE792-26DE-40FA-A8C8-F3D6378FC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88933" y="-21461"/>
            <a:ext cx="1703094" cy="17460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11CBEA76-37A2-4726-8123-EBCACA12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88055" y="-22336"/>
            <a:ext cx="1704847" cy="1746021"/>
          </a:xfrm>
          <a:custGeom>
            <a:avLst/>
            <a:gdLst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3488602 w 3488602"/>
              <a:gd name="connsiteY2" fmla="*/ 3433573 h 3433573"/>
              <a:gd name="connsiteX3" fmla="*/ 0 w 3488602"/>
              <a:gd name="connsiteY3" fmla="*/ 3433573 h 3433573"/>
              <a:gd name="connsiteX4" fmla="*/ 0 w 3488602"/>
              <a:gd name="connsiteY4" fmla="*/ 0 h 3433573"/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0 w 3488602"/>
              <a:gd name="connsiteY2" fmla="*/ 3433573 h 3433573"/>
              <a:gd name="connsiteX3" fmla="*/ 0 w 3488602"/>
              <a:gd name="connsiteY3" fmla="*/ 0 h 343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8602" h="3433573">
                <a:moveTo>
                  <a:pt x="0" y="0"/>
                </a:moveTo>
                <a:lnTo>
                  <a:pt x="3488602" y="0"/>
                </a:lnTo>
                <a:lnTo>
                  <a:pt x="0" y="34335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DA81B4-3959-48A2-823E-19B014A03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78388" y="1692178"/>
            <a:ext cx="1724184" cy="17460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B8CC051-49B8-488A-B0AD-50A29E1D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968949" y="1703064"/>
            <a:ext cx="1744539" cy="862967"/>
          </a:xfrm>
          <a:custGeom>
            <a:avLst/>
            <a:gdLst>
              <a:gd name="connsiteX0" fmla="*/ 3433574 w 3433574"/>
              <a:gd name="connsiteY0" fmla="*/ 0 h 1716787"/>
              <a:gd name="connsiteX1" fmla="*/ 1716787 w 3433574"/>
              <a:gd name="connsiteY1" fmla="*/ 0 h 1716787"/>
              <a:gd name="connsiteX2" fmla="*/ 0 w 3433574"/>
              <a:gd name="connsiteY2" fmla="*/ 0 h 1716787"/>
              <a:gd name="connsiteX3" fmla="*/ 1716787 w 3433574"/>
              <a:gd name="connsiteY3" fmla="*/ 1716787 h 1716787"/>
              <a:gd name="connsiteX4" fmla="*/ 3433574 w 3433574"/>
              <a:gd name="connsiteY4" fmla="*/ 0 h 17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574" h="1716787">
                <a:moveTo>
                  <a:pt x="3433574" y="0"/>
                </a:moveTo>
                <a:lnTo>
                  <a:pt x="1716787" y="0"/>
                </a:lnTo>
                <a:lnTo>
                  <a:pt x="0" y="0"/>
                </a:lnTo>
                <a:cubicBezTo>
                  <a:pt x="0" y="948155"/>
                  <a:pt x="768632" y="1716787"/>
                  <a:pt x="1716787" y="1716787"/>
                </a:cubicBezTo>
                <a:cubicBezTo>
                  <a:pt x="2664942" y="1716787"/>
                  <a:pt x="3433574" y="948155"/>
                  <a:pt x="3433574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49FB65E-C02E-4FD7-B476-0B213C638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968949" y="2566032"/>
            <a:ext cx="1744539" cy="862967"/>
          </a:xfrm>
          <a:custGeom>
            <a:avLst/>
            <a:gdLst>
              <a:gd name="connsiteX0" fmla="*/ 3433574 w 3433574"/>
              <a:gd name="connsiteY0" fmla="*/ 0 h 1716787"/>
              <a:gd name="connsiteX1" fmla="*/ 1716787 w 3433574"/>
              <a:gd name="connsiteY1" fmla="*/ 0 h 1716787"/>
              <a:gd name="connsiteX2" fmla="*/ 0 w 3433574"/>
              <a:gd name="connsiteY2" fmla="*/ 0 h 1716787"/>
              <a:gd name="connsiteX3" fmla="*/ 1716787 w 3433574"/>
              <a:gd name="connsiteY3" fmla="*/ 1716787 h 1716787"/>
              <a:gd name="connsiteX4" fmla="*/ 3433574 w 3433574"/>
              <a:gd name="connsiteY4" fmla="*/ 0 h 17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574" h="1716787">
                <a:moveTo>
                  <a:pt x="3433574" y="0"/>
                </a:moveTo>
                <a:lnTo>
                  <a:pt x="1716787" y="0"/>
                </a:lnTo>
                <a:lnTo>
                  <a:pt x="0" y="0"/>
                </a:lnTo>
                <a:cubicBezTo>
                  <a:pt x="0" y="948155"/>
                  <a:pt x="768632" y="1716787"/>
                  <a:pt x="1716787" y="1716787"/>
                </a:cubicBezTo>
                <a:cubicBezTo>
                  <a:pt x="2664942" y="1716787"/>
                  <a:pt x="3433574" y="948155"/>
                  <a:pt x="3433574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7EBD78-005D-4F93-BEA0-95DF292B3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38250" y="-24765"/>
            <a:ext cx="3427285" cy="34768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CB81301-287D-4882-AD9B-E44D8E122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4500" y="178410"/>
            <a:ext cx="3070455" cy="30704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22F9F7-A178-468E-AF59-8DD67246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22799" y="4271951"/>
            <a:ext cx="3435362" cy="17460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6420B0A-CC71-4BD3-BA69-E9B2B6F1E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6122814" y="4271933"/>
            <a:ext cx="3435331" cy="1746022"/>
          </a:xfrm>
          <a:custGeom>
            <a:avLst/>
            <a:gdLst>
              <a:gd name="connsiteX0" fmla="*/ 3433574 w 3433574"/>
              <a:gd name="connsiteY0" fmla="*/ 0 h 1716787"/>
              <a:gd name="connsiteX1" fmla="*/ 1716787 w 3433574"/>
              <a:gd name="connsiteY1" fmla="*/ 0 h 1716787"/>
              <a:gd name="connsiteX2" fmla="*/ 0 w 3433574"/>
              <a:gd name="connsiteY2" fmla="*/ 0 h 1716787"/>
              <a:gd name="connsiteX3" fmla="*/ 1716787 w 3433574"/>
              <a:gd name="connsiteY3" fmla="*/ 1716787 h 1716787"/>
              <a:gd name="connsiteX4" fmla="*/ 3433574 w 3433574"/>
              <a:gd name="connsiteY4" fmla="*/ 0 h 17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574" h="1716787">
                <a:moveTo>
                  <a:pt x="3433574" y="0"/>
                </a:moveTo>
                <a:lnTo>
                  <a:pt x="1716787" y="0"/>
                </a:lnTo>
                <a:lnTo>
                  <a:pt x="0" y="0"/>
                </a:lnTo>
                <a:cubicBezTo>
                  <a:pt x="0" y="948155"/>
                  <a:pt x="768632" y="1716787"/>
                  <a:pt x="1716787" y="1716787"/>
                </a:cubicBezTo>
                <a:cubicBezTo>
                  <a:pt x="2664942" y="1716787"/>
                  <a:pt x="3433574" y="948155"/>
                  <a:pt x="3433574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048351-EA66-4465-9CB8-25B4C5E68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34228" y="3406574"/>
            <a:ext cx="3435330" cy="34768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BC467846-2355-4572-AC5B-89B9FFFBA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457" y="3427799"/>
            <a:ext cx="3484541" cy="3434283"/>
          </a:xfrm>
          <a:custGeom>
            <a:avLst/>
            <a:gdLst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3488602 w 3488602"/>
              <a:gd name="connsiteY2" fmla="*/ 3433573 h 3433573"/>
              <a:gd name="connsiteX3" fmla="*/ 0 w 3488602"/>
              <a:gd name="connsiteY3" fmla="*/ 3433573 h 3433573"/>
              <a:gd name="connsiteX4" fmla="*/ 0 w 3488602"/>
              <a:gd name="connsiteY4" fmla="*/ 0 h 3433573"/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0 w 3488602"/>
              <a:gd name="connsiteY2" fmla="*/ 3433573 h 3433573"/>
              <a:gd name="connsiteX3" fmla="*/ 0 w 3488602"/>
              <a:gd name="connsiteY3" fmla="*/ 0 h 343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8602" h="3433573">
                <a:moveTo>
                  <a:pt x="0" y="0"/>
                </a:moveTo>
                <a:lnTo>
                  <a:pt x="3488602" y="0"/>
                </a:lnTo>
                <a:lnTo>
                  <a:pt x="0" y="343357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3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8F55-4D5A-47D8-A529-73379887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E4C4-57CC-48E9-8D4F-E18257873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have to scan a port sooner or later in Cyber</a:t>
            </a:r>
          </a:p>
          <a:p>
            <a:r>
              <a:rPr lang="en-US" dirty="0"/>
              <a:t>All it takes is that one vulnerable service</a:t>
            </a:r>
          </a:p>
          <a:p>
            <a:r>
              <a:rPr lang="en-US" dirty="0"/>
              <a:t>Sometimes even you don’t know what ports are open on your system</a:t>
            </a:r>
          </a:p>
          <a:p>
            <a:r>
              <a:rPr lang="en-US" dirty="0"/>
              <a:t>It’s a waste of time and resources to manually verify all outward-facing services and open ports</a:t>
            </a:r>
          </a:p>
        </p:txBody>
      </p:sp>
    </p:spTree>
    <p:extLst>
      <p:ext uri="{BB962C8B-B14F-4D97-AF65-F5344CB8AC3E}">
        <p14:creationId xmlns:p14="http://schemas.microsoft.com/office/powerpoint/2010/main" val="395538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A21F6-0A06-4F27-9A9B-D516C8F9C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FB771-03F6-4642-BD13-B3D5639B4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7364" y="2427316"/>
            <a:ext cx="4140096" cy="351351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Nmap possesses no direct database output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Cross-platform GUI </a:t>
            </a:r>
            <a:r>
              <a:rPr lang="en-US" dirty="0" err="1"/>
              <a:t>Zenmap</a:t>
            </a:r>
            <a:r>
              <a:rPr lang="en-US" dirty="0"/>
              <a:t> isn’t too user-friendly…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Bombards the user with options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B618D-007C-4F30-B026-47C03186EB8F}"/>
              </a:ext>
            </a:extLst>
          </p:cNvPr>
          <p:cNvSpPr txBox="1"/>
          <p:nvPr/>
        </p:nvSpPr>
        <p:spPr>
          <a:xfrm>
            <a:off x="5889128" y="5617664"/>
            <a:ext cx="5115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https://nmap.org/zenmap/images/zenmap-hd-648x700.png</a:t>
            </a:r>
          </a:p>
        </p:txBody>
      </p:sp>
      <p:pic>
        <p:nvPicPr>
          <p:cNvPr id="12" name="Content Placeholder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01BFE12-B4E3-43F5-9D78-097337731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28" y="690139"/>
            <a:ext cx="4511583" cy="4873625"/>
          </a:xfrm>
        </p:spPr>
      </p:pic>
    </p:spTree>
    <p:extLst>
      <p:ext uri="{BB962C8B-B14F-4D97-AF65-F5344CB8AC3E}">
        <p14:creationId xmlns:p14="http://schemas.microsoft.com/office/powerpoint/2010/main" val="126183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C0385-01A0-4C0E-8B12-58BD8729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26C65-1FEA-45B4-BDD5-D297949D0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4" y="2427316"/>
            <a:ext cx="4140096" cy="351351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/>
              <a:t>I enjoy programming, and have really wanted to explore the depths of the Python language</a:t>
            </a:r>
          </a:p>
          <a:p>
            <a:r>
              <a:rPr lang="en-US" dirty="0"/>
              <a:t>I wanted to make a tool that I would use regularly</a:t>
            </a:r>
          </a:p>
          <a:p>
            <a:r>
              <a:rPr lang="en-US" dirty="0"/>
              <a:t>Nmap is an important tool in the Cyber world, and I want to learn its capabilities</a:t>
            </a:r>
          </a:p>
          <a:p>
            <a:r>
              <a:rPr lang="en-US" dirty="0"/>
              <a:t>The desire to put together the knowledge gained from my college career</a:t>
            </a:r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Icon&#10;&#10;Description automatically generated with medium confidence">
            <a:extLst>
              <a:ext uri="{FF2B5EF4-FFF2-40B4-BE49-F238E27FC236}">
                <a16:creationId xmlns:a16="http://schemas.microsoft.com/office/drawing/2014/main" id="{B9C769D1-CC6E-4C8E-BCBC-112217F3E8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64" y="1034569"/>
            <a:ext cx="4788861" cy="47888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AD04FD-2CFA-472F-97CC-C05A45912696}"/>
              </a:ext>
            </a:extLst>
          </p:cNvPr>
          <p:cNvSpPr txBox="1"/>
          <p:nvPr/>
        </p:nvSpPr>
        <p:spPr>
          <a:xfrm>
            <a:off x="6571716" y="5469308"/>
            <a:ext cx="4691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https://logos-download.com/wp-content/uploads/2016/10/Python_logo_icon.png</a:t>
            </a:r>
          </a:p>
        </p:txBody>
      </p:sp>
    </p:spTree>
    <p:extLst>
      <p:ext uri="{BB962C8B-B14F-4D97-AF65-F5344CB8AC3E}">
        <p14:creationId xmlns:p14="http://schemas.microsoft.com/office/powerpoint/2010/main" val="384081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93C0950-3C3C-4FE9-BE59-DAF5AEF9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FD66F0-FD07-4E02-932C-17457E4D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Research &amp; Background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1A4C1-B669-4BAE-AF55-0EA5172A3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r>
              <a:rPr lang="en-US" sz="1400" dirty="0"/>
              <a:t>Deciding a language: C++, Java, or Python?</a:t>
            </a:r>
          </a:p>
          <a:p>
            <a:r>
              <a:rPr lang="en-US" sz="1400" dirty="0"/>
              <a:t>The easy implementation of a GUI in a language</a:t>
            </a:r>
          </a:p>
          <a:p>
            <a:r>
              <a:rPr lang="en-US" sz="1400" dirty="0"/>
              <a:t>The libraries that make my work and life easier</a:t>
            </a:r>
          </a:p>
          <a:p>
            <a:r>
              <a:rPr lang="en-US" sz="1400" dirty="0"/>
              <a:t>Numerous examples that I can easily understand</a:t>
            </a:r>
          </a:p>
          <a:p>
            <a:r>
              <a:rPr lang="en-US" sz="1400" dirty="0"/>
              <a:t>More user-friendly documentation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15DDA-2676-413C-8636-3E46EB18F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3401303"/>
            <a:ext cx="3485994" cy="34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D5FADB-FB52-448C-9702-2000373C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923" y="-131"/>
            <a:ext cx="3488653" cy="340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0F2F495-5DE2-4DF5-8741-3841A9DE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925" y="3406925"/>
            <a:ext cx="3485990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6A740D2F-CBAA-486B-B578-F35085ECE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9175" y="-41251"/>
            <a:ext cx="3417103" cy="349959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7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131A8B-9AFF-4F35-929A-1D578B9C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2443925"/>
            <a:ext cx="9143999" cy="985075"/>
          </a:xfrm>
        </p:spPr>
        <p:txBody>
          <a:bodyPr/>
          <a:lstStyle/>
          <a:p>
            <a:pPr algn="ctr"/>
            <a:r>
              <a:rPr lang="en-US" dirty="0"/>
              <a:t>Program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A3C9AC-1BE6-4F84-9A63-21FF2E5A8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D8C25A-917F-4BD5-B97F-25CB5FD0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Hardware &amp; Software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89A52B-5DF1-4A15-8BB4-2B8B0F8886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Hardware</a:t>
            </a:r>
          </a:p>
          <a:p>
            <a:r>
              <a:rPr lang="en-US" dirty="0"/>
              <a:t>Any CPU within the last 6 or more years</a:t>
            </a:r>
          </a:p>
          <a:p>
            <a:r>
              <a:rPr lang="en-US" dirty="0"/>
              <a:t>At least 1 GB of RAM</a:t>
            </a:r>
          </a:p>
          <a:p>
            <a:r>
              <a:rPr lang="en-US" dirty="0"/>
              <a:t>Storage space</a:t>
            </a:r>
          </a:p>
          <a:p>
            <a:r>
              <a:rPr lang="en-US" dirty="0"/>
              <a:t>Keyboard to input values</a:t>
            </a:r>
          </a:p>
          <a:p>
            <a:r>
              <a:rPr lang="en-US" dirty="0"/>
              <a:t>Display to view the 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B792E-D359-4F1C-9085-613170017F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Software</a:t>
            </a:r>
          </a:p>
          <a:p>
            <a:r>
              <a:rPr lang="en-US" dirty="0"/>
              <a:t>A Linux-based OS</a:t>
            </a:r>
          </a:p>
          <a:p>
            <a:r>
              <a:rPr lang="en-US" dirty="0"/>
              <a:t>Python3.8</a:t>
            </a:r>
          </a:p>
          <a:p>
            <a:r>
              <a:rPr lang="en-US" dirty="0"/>
              <a:t>SQLite and </a:t>
            </a:r>
            <a:r>
              <a:rPr lang="en-US" dirty="0" err="1"/>
              <a:t>SQLAlchemy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Xsltproc</a:t>
            </a:r>
            <a:endParaRPr lang="en-US" dirty="0"/>
          </a:p>
          <a:p>
            <a:r>
              <a:rPr lang="en-US" dirty="0" err="1"/>
              <a:t>PySimpleGUI</a:t>
            </a:r>
            <a:endParaRPr lang="en-US" dirty="0"/>
          </a:p>
          <a:p>
            <a:r>
              <a:rPr lang="en-US"/>
              <a:t>Ansible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9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EE94C9-D1CA-4BD5-B4A7-7E64A0BA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Functional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5ECF5E-C9EA-460F-8CAC-B2A502641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the scanning of IP addresses, URLs, and network services</a:t>
            </a:r>
          </a:p>
          <a:p>
            <a:r>
              <a:rPr lang="en-US" dirty="0"/>
              <a:t>Allows for the creation of files, including .xml files, .</a:t>
            </a:r>
            <a:r>
              <a:rPr lang="en-US" dirty="0" err="1"/>
              <a:t>db</a:t>
            </a:r>
            <a:r>
              <a:rPr lang="en-US" dirty="0"/>
              <a:t> files, and .html files</a:t>
            </a:r>
          </a:p>
          <a:p>
            <a:r>
              <a:rPr lang="en-US" dirty="0"/>
              <a:t>Allows for the upload of existing files to a database</a:t>
            </a:r>
          </a:p>
          <a:p>
            <a:r>
              <a:rPr lang="en-US" dirty="0"/>
              <a:t>Allows for the viewing of scan data</a:t>
            </a:r>
          </a:p>
        </p:txBody>
      </p:sp>
    </p:spTree>
    <p:extLst>
      <p:ext uri="{BB962C8B-B14F-4D97-AF65-F5344CB8AC3E}">
        <p14:creationId xmlns:p14="http://schemas.microsoft.com/office/powerpoint/2010/main" val="370873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15AD85-EEF1-4B35-A378-40221FA2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A5E516-736A-4109-952D-9FF1B4568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 dirty="0"/>
              <a:t>This showcases the results transformed into a human-readable format, stored in a database.</a:t>
            </a:r>
          </a:p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4B34E16-BDA9-48E1-A319-55DAB295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460" y="1832104"/>
            <a:ext cx="6453731" cy="338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5912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RightStep">
      <a:dk1>
        <a:srgbClr val="000000"/>
      </a:dk1>
      <a:lt1>
        <a:srgbClr val="FFFFFF"/>
      </a:lt1>
      <a:dk2>
        <a:srgbClr val="243441"/>
      </a:dk2>
      <a:lt2>
        <a:srgbClr val="E8E3E2"/>
      </a:lt2>
      <a:accent1>
        <a:srgbClr val="7EA9B0"/>
      </a:accent1>
      <a:accent2>
        <a:srgbClr val="7F99BA"/>
      </a:accent2>
      <a:accent3>
        <a:srgbClr val="9697C6"/>
      </a:accent3>
      <a:accent4>
        <a:srgbClr val="967FBA"/>
      </a:accent4>
      <a:accent5>
        <a:srgbClr val="BC94C5"/>
      </a:accent5>
      <a:accent6>
        <a:srgbClr val="BA7FAC"/>
      </a:accent6>
      <a:hlink>
        <a:srgbClr val="AE736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580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Avenir Next LT Pro Light</vt:lpstr>
      <vt:lpstr>BlocksVTI</vt:lpstr>
      <vt:lpstr>GUIMAP</vt:lpstr>
      <vt:lpstr>Introduction</vt:lpstr>
      <vt:lpstr>Problem</vt:lpstr>
      <vt:lpstr>Motivation</vt:lpstr>
      <vt:lpstr>Research &amp; Background</vt:lpstr>
      <vt:lpstr>Program Demo</vt:lpstr>
      <vt:lpstr>Hardware &amp; Software Requirements</vt:lpstr>
      <vt:lpstr>Functional Requirements</vt:lpstr>
      <vt:lpstr>Database</vt:lpstr>
      <vt:lpstr>Scanning Results</vt:lpstr>
      <vt:lpstr>XSLTProc Transformation</vt:lpstr>
      <vt:lpstr>Test Plan </vt:lpstr>
      <vt:lpstr>Test Results</vt:lpstr>
      <vt:lpstr>Challenges &amp; Future Enhancements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GUIMAP</dc:title>
  <dc:creator>Hayden Ackerman</dc:creator>
  <cp:lastModifiedBy>Hayden M. Ackerman</cp:lastModifiedBy>
  <cp:revision>8</cp:revision>
  <dcterms:created xsi:type="dcterms:W3CDTF">2022-04-13T11:06:49Z</dcterms:created>
  <dcterms:modified xsi:type="dcterms:W3CDTF">2022-04-20T20:23:57Z</dcterms:modified>
</cp:coreProperties>
</file>