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019A5E6-C139-4E48-90F3-F2E1868FCE38}" type="datetimeFigureOut">
              <a:rPr lang="es-UY" smtClean="0"/>
              <a:t>29/11/2021</a:t>
            </a:fld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B8E83B-1626-430B-ADB7-3A3EF4D84496}" type="slidenum">
              <a:rPr lang="es-UY" smtClean="0"/>
              <a:t>‹Nº›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U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nexo:Municipios_de_Montevideo" TargetMode="External"/><Relationship Id="rId3" Type="http://schemas.openxmlformats.org/officeDocument/2006/relationships/hyperlink" Target="https://www.ine.gub.uy/c/document_library/get_file?uuid=4718ab8a-c64e-439c-ba8e-7d56371b6c89&amp;groupId=10181" TargetMode="External"/><Relationship Id="rId7" Type="http://schemas.openxmlformats.org/officeDocument/2006/relationships/hyperlink" Target="https://es.wikipedia.org/wiki/Anexo:Barrios_de_Montevideo" TargetMode="External"/><Relationship Id="rId2" Type="http://schemas.openxmlformats.org/officeDocument/2006/relationships/hyperlink" Target="https://www.ine.gub.uy/censos-20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nicipios.montevideo.gub.uy/" TargetMode="External"/><Relationship Id="rId5" Type="http://schemas.openxmlformats.org/officeDocument/2006/relationships/hyperlink" Target="https://www.ine.gub.uy/c/document_library/get_file?uuid=75b6cb00-387e-40ee-a694-eb64314e81db&amp;groupId=10181" TargetMode="External"/><Relationship Id="rId4" Type="http://schemas.openxmlformats.org/officeDocument/2006/relationships/hyperlink" Target="https://www.ine.gub.uy/web/guest/encuesta-continua-de-hogares1" TargetMode="External"/><Relationship Id="rId9" Type="http://schemas.openxmlformats.org/officeDocument/2006/relationships/hyperlink" Target="https://www.coursera.org/learn/ciencia-de-datos-aplicada-cuso-capstone/ungradedLti/f0QY7/laboratorio-agrupacion-y-segmentacion-de-vecindarios-en-la-ciudad-de-nueva-y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1920488"/>
          </a:xfrm>
        </p:spPr>
        <p:txBody>
          <a:bodyPr/>
          <a:lstStyle/>
          <a:p>
            <a:r>
              <a:rPr lang="es-ES" b="1" dirty="0"/>
              <a:t>La Batalla de los barrios </a:t>
            </a:r>
            <a:r>
              <a:rPr lang="es-ES" b="1" dirty="0"/>
              <a:t>e</a:t>
            </a:r>
            <a:r>
              <a:rPr lang="es-ES" b="1" dirty="0" smtClean="0"/>
              <a:t>n </a:t>
            </a:r>
            <a:r>
              <a:rPr lang="es-ES" b="1" dirty="0"/>
              <a:t>Montevideo.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14400" y="4437112"/>
            <a:ext cx="7315200" cy="187405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Curso  </a:t>
            </a:r>
            <a:r>
              <a:rPr lang="es-ES" b="1" dirty="0"/>
              <a:t>Ciencia de Datos  IBM -  </a:t>
            </a:r>
            <a:r>
              <a:rPr lang="es-ES" b="1" dirty="0" err="1"/>
              <a:t>Coursera</a:t>
            </a:r>
            <a:endParaRPr lang="es-UY" dirty="0"/>
          </a:p>
          <a:p>
            <a:r>
              <a:rPr lang="es-ES" b="1" dirty="0"/>
              <a:t>Tarea final – Proyecto </a:t>
            </a:r>
            <a:r>
              <a:rPr lang="es-ES" b="1" dirty="0" err="1"/>
              <a:t>Coursera</a:t>
            </a:r>
            <a:r>
              <a:rPr lang="es-ES" b="1" dirty="0"/>
              <a:t> </a:t>
            </a:r>
            <a:r>
              <a:rPr lang="es-ES" b="1" dirty="0" err="1" smtClean="0"/>
              <a:t>Capstone</a:t>
            </a:r>
            <a:endParaRPr lang="es-ES" b="1" dirty="0" smtClean="0"/>
          </a:p>
          <a:p>
            <a:r>
              <a:rPr lang="es-ES" b="1" dirty="0"/>
              <a:t>Tarea Semana 2 ( semana 5 del curso</a:t>
            </a:r>
            <a:r>
              <a:rPr lang="es-ES" b="1" dirty="0" smtClean="0"/>
              <a:t>)</a:t>
            </a:r>
          </a:p>
          <a:p>
            <a:r>
              <a:rPr lang="es-ES" b="1" dirty="0" smtClean="0"/>
              <a:t>Autor : Hugo Marcelo Buriello.</a:t>
            </a:r>
          </a:p>
          <a:p>
            <a:r>
              <a:rPr lang="es-ES" sz="1400" b="1" i="1" dirty="0" smtClean="0"/>
              <a:t>Noviembre - 2021</a:t>
            </a:r>
            <a:endParaRPr lang="es-UY" sz="1400" i="1" dirty="0"/>
          </a:p>
        </p:txBody>
      </p:sp>
    </p:spTree>
    <p:extLst>
      <p:ext uri="{BB962C8B-B14F-4D97-AF65-F5344CB8AC3E}">
        <p14:creationId xmlns:p14="http://schemas.microsoft.com/office/powerpoint/2010/main" val="16929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Resultado de sub-</a:t>
            </a:r>
            <a:r>
              <a:rPr lang="es-ES" dirty="0" err="1" smtClean="0"/>
              <a:t>clustering</a:t>
            </a:r>
            <a:r>
              <a:rPr lang="es-ES" dirty="0" smtClean="0"/>
              <a:t> de clúster cero ( 3 clústeres )</a:t>
            </a:r>
            <a:endParaRPr lang="es-UY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4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809"/>
            <a:ext cx="7315200" cy="367240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lumMod val="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573016"/>
            <a:ext cx="5688633" cy="281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300192" y="4981587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Color de los clústeres: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Rojo = cero</a:t>
            </a:r>
          </a:p>
          <a:p>
            <a:r>
              <a:rPr lang="es-ES" dirty="0" smtClean="0">
                <a:solidFill>
                  <a:srgbClr val="0033CC"/>
                </a:solidFill>
              </a:rPr>
              <a:t>Azul = uno</a:t>
            </a:r>
          </a:p>
          <a:p>
            <a:r>
              <a:rPr lang="es-ES" dirty="0" smtClean="0">
                <a:solidFill>
                  <a:srgbClr val="00FF99"/>
                </a:solidFill>
              </a:rPr>
              <a:t>Verde = dos</a:t>
            </a:r>
          </a:p>
          <a:p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7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1"/>
            <a:ext cx="7315200" cy="792088"/>
          </a:xfrm>
        </p:spPr>
        <p:txBody>
          <a:bodyPr/>
          <a:lstStyle/>
          <a:p>
            <a:r>
              <a:rPr lang="es-ES" dirty="0" smtClean="0"/>
              <a:t>Resumen de resultados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47260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UY" sz="1150" dirty="0" smtClean="0"/>
              <a:t>El</a:t>
            </a:r>
            <a:r>
              <a:rPr lang="es-UY" sz="1150" dirty="0"/>
              <a:t> </a:t>
            </a:r>
            <a:r>
              <a:rPr lang="es-UY" sz="1150" b="1" dirty="0" smtClean="0"/>
              <a:t>sub-clúster </a:t>
            </a:r>
            <a:r>
              <a:rPr lang="es-UY" sz="1150" b="1" dirty="0"/>
              <a:t>cero</a:t>
            </a:r>
            <a:r>
              <a:rPr lang="es-UY" sz="1150" dirty="0"/>
              <a:t> del </a:t>
            </a:r>
            <a:r>
              <a:rPr lang="es-UY" sz="1150" dirty="0" smtClean="0"/>
              <a:t>clúster </a:t>
            </a:r>
            <a:r>
              <a:rPr lang="es-UY" sz="1150" dirty="0"/>
              <a:t>cero original, es el que tiene mayor población y en el top 5 tiene:</a:t>
            </a:r>
          </a:p>
          <a:p>
            <a:r>
              <a:rPr lang="es-UY" sz="1150" dirty="0"/>
              <a:t>2 playas</a:t>
            </a:r>
          </a:p>
          <a:p>
            <a:r>
              <a:rPr lang="es-UY" sz="1150" dirty="0"/>
              <a:t>3 gimnasios</a:t>
            </a:r>
          </a:p>
          <a:p>
            <a:r>
              <a:rPr lang="es-UY" sz="1150" dirty="0"/>
              <a:t>3 estadios deportivos</a:t>
            </a:r>
          </a:p>
          <a:p>
            <a:r>
              <a:rPr lang="es-UY" sz="1150" dirty="0"/>
              <a:t>2 sitios de </a:t>
            </a:r>
            <a:r>
              <a:rPr lang="es-UY" sz="1150" dirty="0" smtClean="0"/>
              <a:t>artículos </a:t>
            </a:r>
            <a:r>
              <a:rPr lang="es-UY" sz="1150" dirty="0"/>
              <a:t>deportivos</a:t>
            </a:r>
          </a:p>
          <a:p>
            <a:r>
              <a:rPr lang="es-UY" sz="1150" dirty="0"/>
              <a:t>4 plazas</a:t>
            </a:r>
          </a:p>
          <a:p>
            <a:r>
              <a:rPr lang="es-UY" sz="1150" dirty="0"/>
              <a:t>16 sitios de comida y restaurantes</a:t>
            </a:r>
          </a:p>
          <a:p>
            <a:pPr marL="45720" indent="0">
              <a:buNone/>
            </a:pPr>
            <a:r>
              <a:rPr lang="es-UY" sz="1150" dirty="0"/>
              <a:t>El </a:t>
            </a:r>
            <a:r>
              <a:rPr lang="es-UY" sz="1150" b="1" dirty="0" smtClean="0"/>
              <a:t>sub-clúster </a:t>
            </a:r>
            <a:r>
              <a:rPr lang="es-UY" sz="1150" b="1" dirty="0"/>
              <a:t>dos</a:t>
            </a:r>
            <a:r>
              <a:rPr lang="es-UY" sz="1150" dirty="0"/>
              <a:t> del </a:t>
            </a:r>
            <a:r>
              <a:rPr lang="es-UY" sz="1150" dirty="0" smtClean="0"/>
              <a:t>clúster </a:t>
            </a:r>
            <a:r>
              <a:rPr lang="es-UY" sz="1150" dirty="0"/>
              <a:t>cero original, es el que tiene sigue en </a:t>
            </a:r>
            <a:r>
              <a:rPr lang="es-UY" sz="1150" dirty="0" smtClean="0"/>
              <a:t>cantidad </a:t>
            </a:r>
            <a:r>
              <a:rPr lang="es-UY" sz="1150" dirty="0"/>
              <a:t>de población y </a:t>
            </a:r>
            <a:r>
              <a:rPr lang="es-UY" sz="1150" dirty="0" smtClean="0"/>
              <a:t> </a:t>
            </a:r>
            <a:r>
              <a:rPr lang="es-UY" sz="1150" dirty="0"/>
              <a:t>tiene:</a:t>
            </a:r>
          </a:p>
          <a:p>
            <a:r>
              <a:rPr lang="es-UY" sz="1150" dirty="0"/>
              <a:t>1 playas</a:t>
            </a:r>
          </a:p>
          <a:p>
            <a:r>
              <a:rPr lang="es-UY" sz="1150" dirty="0"/>
              <a:t>3 gimnasios</a:t>
            </a:r>
          </a:p>
          <a:p>
            <a:r>
              <a:rPr lang="es-UY" sz="1150" dirty="0"/>
              <a:t>3 estadios deportivos</a:t>
            </a:r>
          </a:p>
          <a:p>
            <a:r>
              <a:rPr lang="es-UY" sz="1150" dirty="0"/>
              <a:t>2 parque o sitios al aire libre</a:t>
            </a:r>
          </a:p>
          <a:p>
            <a:r>
              <a:rPr lang="es-UY" sz="1150" dirty="0"/>
              <a:t>0 sitios de </a:t>
            </a:r>
            <a:r>
              <a:rPr lang="es-UY" sz="1150" dirty="0" smtClean="0"/>
              <a:t>artículos </a:t>
            </a:r>
            <a:r>
              <a:rPr lang="es-UY" sz="1150" dirty="0"/>
              <a:t>deportivos</a:t>
            </a:r>
          </a:p>
          <a:p>
            <a:r>
              <a:rPr lang="es-UY" sz="1150" dirty="0"/>
              <a:t>2 plazas</a:t>
            </a:r>
          </a:p>
          <a:p>
            <a:r>
              <a:rPr lang="es-UY" sz="1150" dirty="0"/>
              <a:t>19 sitios de comida y restaurantes</a:t>
            </a:r>
          </a:p>
          <a:p>
            <a:pPr marL="45720" indent="0">
              <a:buNone/>
            </a:pPr>
            <a:r>
              <a:rPr lang="es-UY" sz="1150" dirty="0"/>
              <a:t>El </a:t>
            </a:r>
            <a:r>
              <a:rPr lang="es-UY" sz="1150" b="1" dirty="0" smtClean="0"/>
              <a:t>sub-clúster </a:t>
            </a:r>
            <a:r>
              <a:rPr lang="es-UY" sz="1150" b="1" dirty="0"/>
              <a:t>uno</a:t>
            </a:r>
            <a:r>
              <a:rPr lang="es-UY" sz="1150" dirty="0"/>
              <a:t> del </a:t>
            </a:r>
            <a:r>
              <a:rPr lang="es-UY" sz="1150" dirty="0" smtClean="0"/>
              <a:t>clúster </a:t>
            </a:r>
            <a:r>
              <a:rPr lang="es-UY" sz="1150" dirty="0"/>
              <a:t>cero original, es el menor población y </a:t>
            </a:r>
            <a:r>
              <a:rPr lang="es-UY" sz="1150" dirty="0" smtClean="0"/>
              <a:t> </a:t>
            </a:r>
            <a:r>
              <a:rPr lang="es-UY" sz="1150" dirty="0"/>
              <a:t>5 tiene:</a:t>
            </a:r>
          </a:p>
          <a:p>
            <a:r>
              <a:rPr lang="es-UY" sz="1150" dirty="0"/>
              <a:t>0 playas</a:t>
            </a:r>
          </a:p>
          <a:p>
            <a:r>
              <a:rPr lang="es-UY" sz="1150" dirty="0"/>
              <a:t>0 gimnasios</a:t>
            </a:r>
          </a:p>
          <a:p>
            <a:r>
              <a:rPr lang="es-UY" sz="1150" dirty="0"/>
              <a:t>2 estadios deportivos</a:t>
            </a:r>
          </a:p>
          <a:p>
            <a:r>
              <a:rPr lang="es-UY" sz="1150" dirty="0"/>
              <a:t>1 parque o sitios al aire libre</a:t>
            </a:r>
          </a:p>
          <a:p>
            <a:r>
              <a:rPr lang="es-UY" sz="1150" dirty="0"/>
              <a:t>1 sitios de </a:t>
            </a:r>
            <a:r>
              <a:rPr lang="es-UY" sz="1150" dirty="0" smtClean="0"/>
              <a:t>artículos </a:t>
            </a:r>
            <a:r>
              <a:rPr lang="es-UY" sz="1150" dirty="0"/>
              <a:t>deportivos</a:t>
            </a:r>
          </a:p>
          <a:p>
            <a:r>
              <a:rPr lang="es-UY" sz="1150" dirty="0"/>
              <a:t>0 plazas o sitios al aire libre</a:t>
            </a:r>
          </a:p>
          <a:p>
            <a:r>
              <a:rPr lang="es-UY" sz="1150" dirty="0"/>
              <a:t>0 sitios de comida y restaurantes</a:t>
            </a:r>
          </a:p>
          <a:p>
            <a:r>
              <a:rPr lang="es-UY" sz="1150" dirty="0"/>
              <a:t>1 club deportivo</a:t>
            </a:r>
          </a:p>
          <a:p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423398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Debate y conclusión final:</a:t>
            </a:r>
            <a:endParaRPr lang="es-UY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152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371703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UY" b="1" dirty="0"/>
              <a:t>Solo dos de los barrios mencionados se encuentran cerca de la zona costera, Pocitos y Punta Gorda. De estos dos elegiremos el más poblado.</a:t>
            </a:r>
            <a:endParaRPr lang="es-UY" dirty="0"/>
          </a:p>
          <a:p>
            <a:endParaRPr lang="es-UY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27280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Debate y conclusión final:</a:t>
            </a:r>
            <a:endParaRPr lang="es-UY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628800"/>
            <a:ext cx="7445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UY" b="1" dirty="0" smtClean="0"/>
              <a:t>La </a:t>
            </a:r>
            <a:r>
              <a:rPr lang="es-UY" b="1" dirty="0"/>
              <a:t>recomendación final es instalar el proyectado centro deportivo, comercial y gastronómico en el </a:t>
            </a:r>
            <a:r>
              <a:rPr lang="es-UY" sz="2400" b="1" dirty="0">
                <a:solidFill>
                  <a:srgbClr val="FFFF00"/>
                </a:solidFill>
              </a:rPr>
              <a:t>barrio </a:t>
            </a:r>
            <a:r>
              <a:rPr lang="es-UY" sz="2400" b="1" dirty="0" smtClean="0">
                <a:solidFill>
                  <a:srgbClr val="FFFF00"/>
                </a:solidFill>
              </a:rPr>
              <a:t>Pocitos</a:t>
            </a:r>
            <a:r>
              <a:rPr lang="es-UY" b="1" dirty="0" smtClean="0"/>
              <a:t>, por ser el más poblado de ambos, con casi 68000 habitantes.</a:t>
            </a:r>
            <a:endParaRPr lang="es-UY" dirty="0"/>
          </a:p>
          <a:p>
            <a:endParaRPr lang="es-U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9055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04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315200" cy="1154097"/>
          </a:xfrm>
        </p:spPr>
        <p:txBody>
          <a:bodyPr/>
          <a:lstStyle/>
          <a:p>
            <a:r>
              <a:rPr lang="es-ES" dirty="0" smtClean="0"/>
              <a:t>Fuentes de datos :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700808"/>
            <a:ext cx="7315200" cy="3529376"/>
          </a:xfrm>
        </p:spPr>
        <p:txBody>
          <a:bodyPr>
            <a:normAutofit fontScale="77500" lnSpcReduction="20000"/>
          </a:bodyPr>
          <a:lstStyle/>
          <a:p>
            <a:r>
              <a:rPr lang="es-UY" dirty="0"/>
              <a:t>INE Censo 2011 : </a:t>
            </a:r>
            <a:r>
              <a:rPr lang="es-UY" u="sng" dirty="0">
                <a:hlinkClick r:id="rId2"/>
              </a:rPr>
              <a:t>https://www.ine.gub.uy/censos-2011</a:t>
            </a:r>
            <a:endParaRPr lang="es-UY" dirty="0"/>
          </a:p>
          <a:p>
            <a:r>
              <a:rPr lang="es-UY" u="sng" dirty="0">
                <a:hlinkClick r:id="rId3"/>
              </a:rPr>
              <a:t>https://www.ine.gub.uy/c/document_library/get_file?uuid=4718ab8a-c64e-439c-ba8e-7d56371b6c89&amp;groupId=10181</a:t>
            </a:r>
            <a:endParaRPr lang="es-UY" dirty="0"/>
          </a:p>
          <a:p>
            <a:r>
              <a:rPr lang="es-UY" dirty="0"/>
              <a:t>INE ECH 2017 :  </a:t>
            </a:r>
            <a:r>
              <a:rPr lang="es-UY" u="sng" dirty="0">
                <a:hlinkClick r:id="rId4"/>
              </a:rPr>
              <a:t>https://www.ine.gub.uy/web/guest/encuesta-continua-de-hogares1</a:t>
            </a:r>
            <a:r>
              <a:rPr lang="es-UY" dirty="0"/>
              <a:t> ; </a:t>
            </a:r>
            <a:r>
              <a:rPr lang="es-UY" u="sng" dirty="0">
                <a:hlinkClick r:id="rId5"/>
              </a:rPr>
              <a:t>https://www.ine.gub.uy/c/document_library/get_file?uuid=75b6cb00-387e-40ee-a694-eb64314e81db&amp;groupId=10181</a:t>
            </a:r>
            <a:endParaRPr lang="es-UY" dirty="0"/>
          </a:p>
          <a:p>
            <a:r>
              <a:rPr lang="es-UY" dirty="0"/>
              <a:t>Gobierno Departamental :  </a:t>
            </a:r>
            <a:r>
              <a:rPr lang="es-UY" u="sng" dirty="0">
                <a:hlinkClick r:id="rId6"/>
              </a:rPr>
              <a:t>https://municipios.montevideo.gub.uy/</a:t>
            </a:r>
            <a:r>
              <a:rPr lang="es-UY" dirty="0"/>
              <a:t>; </a:t>
            </a:r>
            <a:r>
              <a:rPr lang="es-UY" u="sng" dirty="0">
                <a:hlinkClick r:id="rId7"/>
              </a:rPr>
              <a:t>https://es.wikipedia.org/wiki/Anexo:Barrios_de_Montevideo</a:t>
            </a:r>
            <a:r>
              <a:rPr lang="es-UY" dirty="0"/>
              <a:t> ; </a:t>
            </a:r>
            <a:r>
              <a:rPr lang="es-UY" u="sng" dirty="0">
                <a:hlinkClick r:id="rId8"/>
              </a:rPr>
              <a:t>https://es.wikipedia.org/wiki/Anexo:Municipios_de_Montevideo</a:t>
            </a:r>
            <a:endParaRPr lang="es-UY" dirty="0"/>
          </a:p>
          <a:p>
            <a:r>
              <a:rPr lang="es-UY" dirty="0"/>
              <a:t> </a:t>
            </a:r>
            <a:r>
              <a:rPr lang="es-UY" dirty="0" smtClean="0"/>
              <a:t>Metodología aplicada para el análisis </a:t>
            </a:r>
            <a:r>
              <a:rPr lang="es-UY" dirty="0" err="1" smtClean="0"/>
              <a:t>Foursquare</a:t>
            </a:r>
            <a:r>
              <a:rPr lang="es-UY" dirty="0" smtClean="0"/>
              <a:t> y </a:t>
            </a:r>
            <a:r>
              <a:rPr lang="es-UY" dirty="0" err="1" smtClean="0"/>
              <a:t>clustering</a:t>
            </a:r>
            <a:r>
              <a:rPr lang="es-UY" dirty="0" smtClean="0"/>
              <a:t> </a:t>
            </a:r>
            <a:r>
              <a:rPr lang="es-UY" dirty="0" err="1" smtClean="0"/>
              <a:t>K-Means:</a:t>
            </a:r>
            <a:r>
              <a:rPr lang="es-UY" dirty="0" err="1"/>
              <a:t>laboratorio</a:t>
            </a:r>
            <a:r>
              <a:rPr lang="es-UY" dirty="0"/>
              <a:t> de vecindarios de Nueva </a:t>
            </a:r>
            <a:r>
              <a:rPr lang="es-UY" dirty="0" smtClean="0"/>
              <a:t>York-</a:t>
            </a:r>
            <a:r>
              <a:rPr lang="es-UY" dirty="0" err="1" smtClean="0"/>
              <a:t>Manhathan</a:t>
            </a:r>
            <a:r>
              <a:rPr lang="es-UY" dirty="0" smtClean="0"/>
              <a:t>, del curso Ciencia de Datos </a:t>
            </a:r>
            <a:r>
              <a:rPr lang="es-UY" dirty="0" err="1" smtClean="0"/>
              <a:t>Coursera</a:t>
            </a:r>
            <a:r>
              <a:rPr lang="es-UY" dirty="0" smtClean="0"/>
              <a:t> IBM, Proyecto </a:t>
            </a:r>
            <a:r>
              <a:rPr lang="es-UY" dirty="0" err="1" smtClean="0"/>
              <a:t>Capstone</a:t>
            </a:r>
            <a:r>
              <a:rPr lang="es-UY" dirty="0"/>
              <a:t>, Semana 3) </a:t>
            </a:r>
            <a:r>
              <a:rPr lang="es-UY" dirty="0" smtClean="0"/>
              <a:t>(</a:t>
            </a:r>
            <a:r>
              <a:rPr lang="es-UY" dirty="0" smtClean="0">
                <a:hlinkClick r:id="rId9"/>
              </a:rPr>
              <a:t>https</a:t>
            </a:r>
            <a:r>
              <a:rPr lang="es-UY" dirty="0">
                <a:hlinkClick r:id="rId9"/>
              </a:rPr>
              <a:t>://</a:t>
            </a:r>
            <a:r>
              <a:rPr lang="es-UY" dirty="0" smtClean="0">
                <a:hlinkClick r:id="rId9"/>
              </a:rPr>
              <a:t>www.coursera.org/learn/ciencia-de-datos-aplicada-cuso-capstone/ungradedLti/f0QY7/laboratorio-agrupacion-y-segmentacion-de-vecindarios-en-la-ciudad-de-nueva-york</a:t>
            </a:r>
            <a:r>
              <a:rPr lang="es-UY" dirty="0" smtClean="0"/>
              <a:t>)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177365" y="465313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dirty="0" smtClean="0"/>
              <a:t>Gracias !!!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2676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Introducción y descripción del caso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16833"/>
            <a:ext cx="7315200" cy="4392528"/>
          </a:xfrm>
        </p:spPr>
        <p:txBody>
          <a:bodyPr>
            <a:normAutofit lnSpcReduction="10000"/>
          </a:bodyPr>
          <a:lstStyle/>
          <a:p>
            <a:r>
              <a:rPr lang="es-UY" dirty="0"/>
              <a:t>El caso a analizar refiere a una </a:t>
            </a:r>
            <a:r>
              <a:rPr lang="es-UY" b="1" dirty="0"/>
              <a:t>empresa multinacional dedicada al rubro gimnasios, centros deportivos y comercialización de artículos deportivos,  accesorios y vinculada a una cadena de comida saludable,</a:t>
            </a:r>
            <a:r>
              <a:rPr lang="es-UY" dirty="0"/>
              <a:t> que desea conocer la mejor ubicación para instalar una nueva sucursal en la </a:t>
            </a:r>
            <a:r>
              <a:rPr lang="es-UY" b="1" dirty="0"/>
              <a:t>ciudad de Montevideo, </a:t>
            </a:r>
            <a:r>
              <a:rPr lang="es-UY" b="1" dirty="0" smtClean="0"/>
              <a:t>Uruguay</a:t>
            </a:r>
          </a:p>
          <a:p>
            <a:r>
              <a:rPr lang="es-UY" dirty="0"/>
              <a:t>La ubicación deberá estar en alguna de las zonas o barrios de Montevideo </a:t>
            </a:r>
            <a:r>
              <a:rPr lang="es-UY" b="1" dirty="0"/>
              <a:t>con mayor población y mejor nivel socioeconómico, así como estar cercana a espacios abiertos, como zonas costeras, playas y parques</a:t>
            </a:r>
            <a:r>
              <a:rPr lang="es-UY" b="1" dirty="0" smtClean="0"/>
              <a:t>.</a:t>
            </a:r>
          </a:p>
          <a:p>
            <a:r>
              <a:rPr lang="es-UY" dirty="0"/>
              <a:t>El objetivo del caso es determinar </a:t>
            </a:r>
            <a:r>
              <a:rPr lang="es-UY" dirty="0" smtClean="0"/>
              <a:t>cuál/es barrio/s </a:t>
            </a:r>
            <a:r>
              <a:rPr lang="es-UY" dirty="0"/>
              <a:t>son los más aptos para la instalación de la sucursal, y que estén dentro cercanos a la zona de playas y parques. Montevideo cuenta con 62 barrios agrupados en 8 municipios.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716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Datos demográficos</a:t>
            </a:r>
            <a:endParaRPr lang="es-U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408712" cy="38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661248"/>
            <a:ext cx="640871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43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Datos socioeconómicos</a:t>
            </a:r>
            <a:endParaRPr lang="es-U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744416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772816"/>
            <a:ext cx="35671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8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Mapa de Montevideo con Barrios</a:t>
            </a:r>
            <a:endParaRPr lang="es-U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113"/>
            <a:ext cx="7200799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Municipios preseleccionados</a:t>
            </a:r>
            <a:endParaRPr lang="es-UY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914400" y="1772817"/>
            <a:ext cx="7315200" cy="4536544"/>
          </a:xfrm>
        </p:spPr>
        <p:txBody>
          <a:bodyPr/>
          <a:lstStyle/>
          <a:p>
            <a:r>
              <a:rPr lang="es-ES" dirty="0" smtClean="0"/>
              <a:t>TOP 5 POR POBLACION</a:t>
            </a:r>
            <a:endParaRPr lang="es-UY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TOP 5 POR NIVEL SOCIOECONÓMICO</a:t>
            </a:r>
          </a:p>
          <a:p>
            <a:endParaRPr lang="es-U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98477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9847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31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Municipios preseleccionados</a:t>
            </a:r>
            <a:endParaRPr lang="es-UY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4681728" y="1700808"/>
            <a:ext cx="3566160" cy="4638079"/>
          </a:xfrm>
        </p:spPr>
        <p:txBody>
          <a:bodyPr>
            <a:normAutofit/>
          </a:bodyPr>
          <a:lstStyle/>
          <a:p>
            <a:r>
              <a:rPr lang="es-ES" sz="2200" dirty="0" smtClean="0"/>
              <a:t>Por ubicación geográfica y cercanía a la franja costera y zona de playas y parques.</a:t>
            </a:r>
            <a:endParaRPr lang="es-UY" sz="2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72728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628801"/>
            <a:ext cx="3960440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94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s-ES" dirty="0" smtClean="0"/>
              <a:t>Resultado preselección:</a:t>
            </a:r>
            <a:endParaRPr lang="es-UY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4680561"/>
          </a:xfrm>
        </p:spPr>
        <p:txBody>
          <a:bodyPr/>
          <a:lstStyle/>
          <a:p>
            <a:pPr algn="ctr"/>
            <a:r>
              <a:rPr lang="es-ES" sz="2800" dirty="0" smtClean="0"/>
              <a:t>Municipios B, CH y E.</a:t>
            </a:r>
          </a:p>
          <a:p>
            <a:pPr algn="ctr"/>
            <a:endParaRPr lang="es-UY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128792" cy="443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7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400" dirty="0" smtClean="0"/>
              <a:t>Resultado análisis con </a:t>
            </a:r>
            <a:r>
              <a:rPr lang="es-ES" sz="3400" dirty="0" err="1" smtClean="0"/>
              <a:t>Foursquare</a:t>
            </a:r>
            <a:r>
              <a:rPr lang="es-ES" sz="3400" dirty="0" smtClean="0"/>
              <a:t> y </a:t>
            </a:r>
            <a:r>
              <a:rPr lang="es-ES" sz="3400" dirty="0" err="1" smtClean="0"/>
              <a:t>clustering</a:t>
            </a:r>
            <a:r>
              <a:rPr lang="es-ES" sz="3400" dirty="0" smtClean="0"/>
              <a:t> con K-</a:t>
            </a:r>
            <a:r>
              <a:rPr lang="es-ES" sz="3400" dirty="0" err="1" smtClean="0"/>
              <a:t>Means</a:t>
            </a:r>
            <a:r>
              <a:rPr lang="es-ES" sz="3400" dirty="0" smtClean="0"/>
              <a:t> ( 5 clústeres )</a:t>
            </a:r>
            <a:endParaRPr lang="es-UY" sz="3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55350"/>
            <a:ext cx="5184576" cy="302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1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772816"/>
            <a:ext cx="61926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94627" y="4431981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Color de los clústeres: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Rojo = cero</a:t>
            </a:r>
          </a:p>
          <a:p>
            <a:r>
              <a:rPr lang="es-ES" dirty="0" smtClean="0">
                <a:solidFill>
                  <a:srgbClr val="0033CC"/>
                </a:solidFill>
              </a:rPr>
              <a:t>Azul = uno</a:t>
            </a:r>
          </a:p>
          <a:p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Turquesa = dos</a:t>
            </a:r>
          </a:p>
          <a:p>
            <a:r>
              <a:rPr lang="es-ES" dirty="0" smtClean="0">
                <a:solidFill>
                  <a:srgbClr val="00FF99"/>
                </a:solidFill>
              </a:rPr>
              <a:t>Verde = tres</a:t>
            </a:r>
          </a:p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Naranja = cuatro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7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114</TotalTime>
  <Words>391</Words>
  <Application>Microsoft Office PowerPoint</Application>
  <PresentationFormat>Presentación en pantalla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Perspectiva</vt:lpstr>
      <vt:lpstr>La Batalla de los barrios en Montevideo.</vt:lpstr>
      <vt:lpstr>Introducción y descripción del caso</vt:lpstr>
      <vt:lpstr>Datos demográficos</vt:lpstr>
      <vt:lpstr>Datos socioeconómicos</vt:lpstr>
      <vt:lpstr>Mapa de Montevideo con Barrios</vt:lpstr>
      <vt:lpstr>Municipios preseleccionados</vt:lpstr>
      <vt:lpstr>Municipios preseleccionados</vt:lpstr>
      <vt:lpstr>Resultado preselección:</vt:lpstr>
      <vt:lpstr>Resultado análisis con Foursquare y clustering con K-Means ( 5 clústeres )</vt:lpstr>
      <vt:lpstr>Resultado de sub-clustering de clúster cero ( 3 clústeres )</vt:lpstr>
      <vt:lpstr>Resumen de resultados</vt:lpstr>
      <vt:lpstr>Debate y conclusión final:</vt:lpstr>
      <vt:lpstr>Debate y conclusión final:</vt:lpstr>
      <vt:lpstr>Fuentes de datos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Batalla de los barrios en Montevideo.</dc:title>
  <dc:creator>HUGO</dc:creator>
  <cp:lastModifiedBy>HUGO</cp:lastModifiedBy>
  <cp:revision>15</cp:revision>
  <dcterms:created xsi:type="dcterms:W3CDTF">2021-11-29T16:49:34Z</dcterms:created>
  <dcterms:modified xsi:type="dcterms:W3CDTF">2021-11-29T18:43:59Z</dcterms:modified>
</cp:coreProperties>
</file>