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B498E4-27C1-4320-9845-5D19F9F240F2}"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FB3B2-589B-40C0-8663-C28B07A9989C}" type="slidenum">
              <a:rPr lang="en-US" smtClean="0"/>
              <a:t>‹#›</a:t>
            </a:fld>
            <a:endParaRPr lang="en-US"/>
          </a:p>
        </p:txBody>
      </p:sp>
    </p:spTree>
    <p:extLst>
      <p:ext uri="{BB962C8B-B14F-4D97-AF65-F5344CB8AC3E}">
        <p14:creationId xmlns:p14="http://schemas.microsoft.com/office/powerpoint/2010/main" val="1808787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B498E4-27C1-4320-9845-5D19F9F240F2}"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FB3B2-589B-40C0-8663-C28B07A9989C}" type="slidenum">
              <a:rPr lang="en-US" smtClean="0"/>
              <a:t>‹#›</a:t>
            </a:fld>
            <a:endParaRPr lang="en-US"/>
          </a:p>
        </p:txBody>
      </p:sp>
    </p:spTree>
    <p:extLst>
      <p:ext uri="{BB962C8B-B14F-4D97-AF65-F5344CB8AC3E}">
        <p14:creationId xmlns:p14="http://schemas.microsoft.com/office/powerpoint/2010/main" val="192736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B498E4-27C1-4320-9845-5D19F9F240F2}"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FB3B2-589B-40C0-8663-C28B07A9989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14339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B498E4-27C1-4320-9845-5D19F9F240F2}"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FB3B2-589B-40C0-8663-C28B07A9989C}" type="slidenum">
              <a:rPr lang="en-US" smtClean="0"/>
              <a:t>‹#›</a:t>
            </a:fld>
            <a:endParaRPr lang="en-US"/>
          </a:p>
        </p:txBody>
      </p:sp>
    </p:spTree>
    <p:extLst>
      <p:ext uri="{BB962C8B-B14F-4D97-AF65-F5344CB8AC3E}">
        <p14:creationId xmlns:p14="http://schemas.microsoft.com/office/powerpoint/2010/main" val="258710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B498E4-27C1-4320-9845-5D19F9F240F2}"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FB3B2-589B-40C0-8663-C28B07A9989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5613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B498E4-27C1-4320-9845-5D19F9F240F2}"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FB3B2-589B-40C0-8663-C28B07A9989C}" type="slidenum">
              <a:rPr lang="en-US" smtClean="0"/>
              <a:t>‹#›</a:t>
            </a:fld>
            <a:endParaRPr lang="en-US"/>
          </a:p>
        </p:txBody>
      </p:sp>
    </p:spTree>
    <p:extLst>
      <p:ext uri="{BB962C8B-B14F-4D97-AF65-F5344CB8AC3E}">
        <p14:creationId xmlns:p14="http://schemas.microsoft.com/office/powerpoint/2010/main" val="1098761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B498E4-27C1-4320-9845-5D19F9F240F2}"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FB3B2-589B-40C0-8663-C28B07A9989C}" type="slidenum">
              <a:rPr lang="en-US" smtClean="0"/>
              <a:t>‹#›</a:t>
            </a:fld>
            <a:endParaRPr lang="en-US"/>
          </a:p>
        </p:txBody>
      </p:sp>
    </p:spTree>
    <p:extLst>
      <p:ext uri="{BB962C8B-B14F-4D97-AF65-F5344CB8AC3E}">
        <p14:creationId xmlns:p14="http://schemas.microsoft.com/office/powerpoint/2010/main" val="2120675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B498E4-27C1-4320-9845-5D19F9F240F2}"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FB3B2-589B-40C0-8663-C28B07A9989C}" type="slidenum">
              <a:rPr lang="en-US" smtClean="0"/>
              <a:t>‹#›</a:t>
            </a:fld>
            <a:endParaRPr lang="en-US"/>
          </a:p>
        </p:txBody>
      </p:sp>
    </p:spTree>
    <p:extLst>
      <p:ext uri="{BB962C8B-B14F-4D97-AF65-F5344CB8AC3E}">
        <p14:creationId xmlns:p14="http://schemas.microsoft.com/office/powerpoint/2010/main" val="142507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B498E4-27C1-4320-9845-5D19F9F240F2}"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FB3B2-589B-40C0-8663-C28B07A9989C}" type="slidenum">
              <a:rPr lang="en-US" smtClean="0"/>
              <a:t>‹#›</a:t>
            </a:fld>
            <a:endParaRPr lang="en-US"/>
          </a:p>
        </p:txBody>
      </p:sp>
    </p:spTree>
    <p:extLst>
      <p:ext uri="{BB962C8B-B14F-4D97-AF65-F5344CB8AC3E}">
        <p14:creationId xmlns:p14="http://schemas.microsoft.com/office/powerpoint/2010/main" val="2249390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B498E4-27C1-4320-9845-5D19F9F240F2}"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FB3B2-589B-40C0-8663-C28B07A9989C}" type="slidenum">
              <a:rPr lang="en-US" smtClean="0"/>
              <a:t>‹#›</a:t>
            </a:fld>
            <a:endParaRPr lang="en-US"/>
          </a:p>
        </p:txBody>
      </p:sp>
    </p:spTree>
    <p:extLst>
      <p:ext uri="{BB962C8B-B14F-4D97-AF65-F5344CB8AC3E}">
        <p14:creationId xmlns:p14="http://schemas.microsoft.com/office/powerpoint/2010/main" val="3100366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B498E4-27C1-4320-9845-5D19F9F240F2}" type="datetimeFigureOut">
              <a:rPr lang="en-US" smtClean="0"/>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FB3B2-589B-40C0-8663-C28B07A9989C}" type="slidenum">
              <a:rPr lang="en-US" smtClean="0"/>
              <a:t>‹#›</a:t>
            </a:fld>
            <a:endParaRPr lang="en-US"/>
          </a:p>
        </p:txBody>
      </p:sp>
    </p:spTree>
    <p:extLst>
      <p:ext uri="{BB962C8B-B14F-4D97-AF65-F5344CB8AC3E}">
        <p14:creationId xmlns:p14="http://schemas.microsoft.com/office/powerpoint/2010/main" val="112145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B498E4-27C1-4320-9845-5D19F9F240F2}" type="datetimeFigureOut">
              <a:rPr lang="en-US" smtClean="0"/>
              <a:t>10/10/2020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3FB3B2-589B-40C0-8663-C28B07A9989C}" type="slidenum">
              <a:rPr lang="en-US" smtClean="0"/>
              <a:t>‹#›</a:t>
            </a:fld>
            <a:endParaRPr lang="en-US"/>
          </a:p>
        </p:txBody>
      </p:sp>
    </p:spTree>
    <p:extLst>
      <p:ext uri="{BB962C8B-B14F-4D97-AF65-F5344CB8AC3E}">
        <p14:creationId xmlns:p14="http://schemas.microsoft.com/office/powerpoint/2010/main" val="3058723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B498E4-27C1-4320-9845-5D19F9F240F2}" type="datetimeFigureOut">
              <a:rPr lang="en-US" smtClean="0"/>
              <a:t>10/10/2020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3FB3B2-589B-40C0-8663-C28B07A9989C}" type="slidenum">
              <a:rPr lang="en-US" smtClean="0"/>
              <a:t>‹#›</a:t>
            </a:fld>
            <a:endParaRPr lang="en-US"/>
          </a:p>
        </p:txBody>
      </p:sp>
    </p:spTree>
    <p:extLst>
      <p:ext uri="{BB962C8B-B14F-4D97-AF65-F5344CB8AC3E}">
        <p14:creationId xmlns:p14="http://schemas.microsoft.com/office/powerpoint/2010/main" val="2584621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B498E4-27C1-4320-9845-5D19F9F240F2}" type="datetimeFigureOut">
              <a:rPr lang="en-US" smtClean="0"/>
              <a:t>10/10/2020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3FB3B2-589B-40C0-8663-C28B07A9989C}" type="slidenum">
              <a:rPr lang="en-US" smtClean="0"/>
              <a:t>‹#›</a:t>
            </a:fld>
            <a:endParaRPr lang="en-US"/>
          </a:p>
        </p:txBody>
      </p:sp>
    </p:spTree>
    <p:extLst>
      <p:ext uri="{BB962C8B-B14F-4D97-AF65-F5344CB8AC3E}">
        <p14:creationId xmlns:p14="http://schemas.microsoft.com/office/powerpoint/2010/main" val="2917050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B498E4-27C1-4320-9845-5D19F9F240F2}" type="datetimeFigureOut">
              <a:rPr lang="en-US" smtClean="0"/>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FB3B2-589B-40C0-8663-C28B07A9989C}" type="slidenum">
              <a:rPr lang="en-US" smtClean="0"/>
              <a:t>‹#›</a:t>
            </a:fld>
            <a:endParaRPr lang="en-US"/>
          </a:p>
        </p:txBody>
      </p:sp>
    </p:spTree>
    <p:extLst>
      <p:ext uri="{BB962C8B-B14F-4D97-AF65-F5344CB8AC3E}">
        <p14:creationId xmlns:p14="http://schemas.microsoft.com/office/powerpoint/2010/main" val="4092295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FB498E4-27C1-4320-9845-5D19F9F240F2}" type="datetimeFigureOut">
              <a:rPr lang="en-US" smtClean="0"/>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FB3B2-589B-40C0-8663-C28B07A9989C}" type="slidenum">
              <a:rPr lang="en-US" smtClean="0"/>
              <a:t>‹#›</a:t>
            </a:fld>
            <a:endParaRPr lang="en-US"/>
          </a:p>
        </p:txBody>
      </p:sp>
    </p:spTree>
    <p:extLst>
      <p:ext uri="{BB962C8B-B14F-4D97-AF65-F5344CB8AC3E}">
        <p14:creationId xmlns:p14="http://schemas.microsoft.com/office/powerpoint/2010/main" val="333564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B498E4-27C1-4320-9845-5D19F9F240F2}" type="datetimeFigureOut">
              <a:rPr lang="en-US" smtClean="0"/>
              <a:t>10/10/2020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13FB3B2-589B-40C0-8663-C28B07A9989C}" type="slidenum">
              <a:rPr lang="en-US" smtClean="0"/>
              <a:t>‹#›</a:t>
            </a:fld>
            <a:endParaRPr lang="en-US"/>
          </a:p>
        </p:txBody>
      </p:sp>
    </p:spTree>
    <p:extLst>
      <p:ext uri="{BB962C8B-B14F-4D97-AF65-F5344CB8AC3E}">
        <p14:creationId xmlns:p14="http://schemas.microsoft.com/office/powerpoint/2010/main" val="1634362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1999" cy="6858000"/>
          </a:xfrm>
          <a:prstGeom prst="rect">
            <a:avLst/>
          </a:prstGeom>
        </p:spPr>
      </p:pic>
      <p:sp>
        <p:nvSpPr>
          <p:cNvPr id="2" name="Title 1"/>
          <p:cNvSpPr>
            <a:spLocks noGrp="1"/>
          </p:cNvSpPr>
          <p:nvPr>
            <p:ph type="ctrTitle"/>
          </p:nvPr>
        </p:nvSpPr>
        <p:spPr>
          <a:xfrm>
            <a:off x="100148" y="573723"/>
            <a:ext cx="11991702" cy="1437958"/>
          </a:xfrm>
        </p:spPr>
        <p:txBody>
          <a:bodyPr>
            <a:normAutofit fontScale="90000"/>
          </a:bodyPr>
          <a:lstStyle/>
          <a:p>
            <a:r>
              <a:rPr lang="en-US" sz="8000" b="1" dirty="0" smtClean="0">
                <a:solidFill>
                  <a:srgbClr val="FF0000"/>
                </a:solidFill>
              </a:rPr>
              <a:t>CHIẾN THẮNG MTAO-MXÂY</a:t>
            </a:r>
            <a:endParaRPr lang="en-US" sz="8000" b="1" dirty="0">
              <a:solidFill>
                <a:srgbClr val="FF0000"/>
              </a:solidFill>
            </a:endParaRPr>
          </a:p>
        </p:txBody>
      </p:sp>
      <p:sp>
        <p:nvSpPr>
          <p:cNvPr id="3" name="Subtitle 2"/>
          <p:cNvSpPr>
            <a:spLocks noGrp="1"/>
          </p:cNvSpPr>
          <p:nvPr>
            <p:ph type="subTitle" idx="1"/>
          </p:nvPr>
        </p:nvSpPr>
        <p:spPr>
          <a:xfrm>
            <a:off x="1471748" y="2932611"/>
            <a:ext cx="8678092" cy="3187338"/>
          </a:xfrm>
        </p:spPr>
        <p:txBody>
          <a:bodyPr>
            <a:normAutofit fontScale="92500"/>
          </a:bodyPr>
          <a:lstStyle/>
          <a:p>
            <a:r>
              <a:rPr lang="en-US" sz="4800" b="1" i="1" dirty="0" err="1" smtClean="0">
                <a:solidFill>
                  <a:srgbClr val="FFFF00"/>
                </a:solidFill>
              </a:rPr>
              <a:t>Phân</a:t>
            </a:r>
            <a:r>
              <a:rPr lang="en-US" sz="4800" b="1" i="1" dirty="0" smtClean="0">
                <a:solidFill>
                  <a:srgbClr val="FFFF00"/>
                </a:solidFill>
              </a:rPr>
              <a:t> </a:t>
            </a:r>
            <a:r>
              <a:rPr lang="en-US" sz="4800" b="1" i="1" dirty="0" err="1" smtClean="0">
                <a:solidFill>
                  <a:srgbClr val="FFFF00"/>
                </a:solidFill>
              </a:rPr>
              <a:t>tích</a:t>
            </a:r>
            <a:r>
              <a:rPr lang="en-US" sz="4800" b="1" i="1" dirty="0" smtClean="0">
                <a:solidFill>
                  <a:srgbClr val="FFFF00"/>
                </a:solidFill>
              </a:rPr>
              <a:t> </a:t>
            </a:r>
            <a:r>
              <a:rPr lang="en-US" sz="4800" b="1" i="1" dirty="0" err="1" smtClean="0">
                <a:solidFill>
                  <a:srgbClr val="FFFF00"/>
                </a:solidFill>
              </a:rPr>
              <a:t>hình</a:t>
            </a:r>
            <a:r>
              <a:rPr lang="en-US" sz="4800" b="1" i="1" dirty="0" smtClean="0">
                <a:solidFill>
                  <a:srgbClr val="FFFF00"/>
                </a:solidFill>
              </a:rPr>
              <a:t> </a:t>
            </a:r>
            <a:r>
              <a:rPr lang="en-US" sz="4800" b="1" i="1" dirty="0" err="1" smtClean="0">
                <a:solidFill>
                  <a:srgbClr val="FFFF00"/>
                </a:solidFill>
              </a:rPr>
              <a:t>tượng</a:t>
            </a:r>
            <a:r>
              <a:rPr lang="en-US" sz="4800" b="1" i="1" dirty="0" smtClean="0">
                <a:solidFill>
                  <a:srgbClr val="FFFF00"/>
                </a:solidFill>
              </a:rPr>
              <a:t> </a:t>
            </a:r>
            <a:r>
              <a:rPr lang="en-US" sz="4800" b="1" i="1" dirty="0" err="1" smtClean="0">
                <a:solidFill>
                  <a:srgbClr val="FFFF00"/>
                </a:solidFill>
              </a:rPr>
              <a:t>Đăm</a:t>
            </a:r>
            <a:r>
              <a:rPr lang="en-US" sz="4800" b="1" i="1" dirty="0" smtClean="0">
                <a:solidFill>
                  <a:srgbClr val="FFFF00"/>
                </a:solidFill>
              </a:rPr>
              <a:t> </a:t>
            </a:r>
            <a:r>
              <a:rPr lang="en-US" sz="4800" b="1" i="1" dirty="0" err="1" smtClean="0">
                <a:solidFill>
                  <a:srgbClr val="FFFF00"/>
                </a:solidFill>
              </a:rPr>
              <a:t>Săn</a:t>
            </a:r>
            <a:r>
              <a:rPr lang="en-US" sz="4800" b="1" i="1" dirty="0" smtClean="0">
                <a:solidFill>
                  <a:srgbClr val="FFFF00"/>
                </a:solidFill>
              </a:rPr>
              <a:t> </a:t>
            </a:r>
            <a:r>
              <a:rPr lang="en-US" sz="4800" b="1" i="1" dirty="0" err="1" smtClean="0">
                <a:solidFill>
                  <a:srgbClr val="FFFF00"/>
                </a:solidFill>
              </a:rPr>
              <a:t>trong</a:t>
            </a:r>
            <a:r>
              <a:rPr lang="en-US" sz="4800" b="1" i="1" dirty="0" smtClean="0">
                <a:solidFill>
                  <a:srgbClr val="FFFF00"/>
                </a:solidFill>
              </a:rPr>
              <a:t> </a:t>
            </a:r>
            <a:r>
              <a:rPr lang="en-US" sz="4800" b="1" i="1" dirty="0" err="1" smtClean="0">
                <a:solidFill>
                  <a:srgbClr val="FFFF00"/>
                </a:solidFill>
              </a:rPr>
              <a:t>cuộc</a:t>
            </a:r>
            <a:r>
              <a:rPr lang="en-US" sz="4800" b="1" i="1" dirty="0" smtClean="0">
                <a:solidFill>
                  <a:srgbClr val="FFFF00"/>
                </a:solidFill>
              </a:rPr>
              <a:t> </a:t>
            </a:r>
            <a:r>
              <a:rPr lang="en-US" sz="4800" b="1" i="1" dirty="0" err="1" smtClean="0">
                <a:solidFill>
                  <a:srgbClr val="FFFF00"/>
                </a:solidFill>
              </a:rPr>
              <a:t>chiến</a:t>
            </a:r>
            <a:r>
              <a:rPr lang="en-US" sz="4800" b="1" i="1" dirty="0" smtClean="0">
                <a:solidFill>
                  <a:srgbClr val="FFFF00"/>
                </a:solidFill>
              </a:rPr>
              <a:t> </a:t>
            </a:r>
            <a:r>
              <a:rPr lang="en-US" sz="4800" b="1" i="1" dirty="0" err="1" smtClean="0">
                <a:solidFill>
                  <a:srgbClr val="FFFF00"/>
                </a:solidFill>
              </a:rPr>
              <a:t>với</a:t>
            </a:r>
            <a:r>
              <a:rPr lang="en-US" sz="4800" b="1" i="1" dirty="0" smtClean="0">
                <a:solidFill>
                  <a:srgbClr val="FFFF00"/>
                </a:solidFill>
              </a:rPr>
              <a:t> </a:t>
            </a:r>
            <a:r>
              <a:rPr lang="en-US" sz="4800" b="1" i="1" dirty="0" err="1" smtClean="0">
                <a:solidFill>
                  <a:srgbClr val="FFFF00"/>
                </a:solidFill>
              </a:rPr>
              <a:t>Mtao-Mxây</a:t>
            </a:r>
            <a:endParaRPr lang="en-US" sz="4800" b="1" i="1" dirty="0" smtClean="0">
              <a:solidFill>
                <a:srgbClr val="FFFF00"/>
              </a:solidFill>
            </a:endParaRPr>
          </a:p>
          <a:p>
            <a:endParaRPr lang="en-US" sz="4000" b="1" i="1" dirty="0" smtClean="0">
              <a:solidFill>
                <a:srgbClr val="00B050"/>
              </a:solidFill>
            </a:endParaRPr>
          </a:p>
          <a:p>
            <a:r>
              <a:rPr lang="en-US" sz="4000" b="1" i="1" dirty="0" smtClean="0">
                <a:solidFill>
                  <a:srgbClr val="00B050"/>
                </a:solidFill>
              </a:rPr>
              <a:t>NHÓM 2</a:t>
            </a:r>
          </a:p>
          <a:p>
            <a:endParaRPr lang="en-US" sz="4800" b="1" i="1" dirty="0">
              <a:solidFill>
                <a:srgbClr val="FFFF00"/>
              </a:solidFill>
            </a:endParaRPr>
          </a:p>
        </p:txBody>
      </p:sp>
    </p:spTree>
    <p:extLst>
      <p:ext uri="{BB962C8B-B14F-4D97-AF65-F5344CB8AC3E}">
        <p14:creationId xmlns:p14="http://schemas.microsoft.com/office/powerpoint/2010/main" val="140912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500"/>
                                        <p:tgtEl>
                                          <p:spTgt spid="3">
                                            <p:txEl>
                                              <p:pRg st="0" end="0"/>
                                            </p:txEl>
                                          </p:spTgt>
                                        </p:tgtEl>
                                      </p:cBhvr>
                                    </p:animEffect>
                                    <p:anim calcmode="lin" valueType="num">
                                      <p:cBhvr>
                                        <p:cTn id="13" dur="1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272" y="0"/>
            <a:ext cx="12182728" cy="6865404"/>
          </a:xfrm>
          <a:prstGeom prst="rect">
            <a:avLst/>
          </a:prstGeom>
        </p:spPr>
      </p:pic>
      <p:sp>
        <p:nvSpPr>
          <p:cNvPr id="2" name="Title 1"/>
          <p:cNvSpPr>
            <a:spLocks noGrp="1"/>
          </p:cNvSpPr>
          <p:nvPr>
            <p:ph type="title"/>
          </p:nvPr>
        </p:nvSpPr>
        <p:spPr/>
        <p:txBody>
          <a:bodyPr/>
          <a:lstStyle/>
          <a:p>
            <a:r>
              <a:rPr lang="en-US" i="1" dirty="0" smtClean="0">
                <a:solidFill>
                  <a:srgbClr val="FFFF00"/>
                </a:solidFill>
                <a:latin typeface="Berlin Sans FB" panose="020E0602020502020306" pitchFamily="34" charset="0"/>
              </a:rPr>
              <a:t>1. </a:t>
            </a:r>
            <a:r>
              <a:rPr lang="en-US" i="1" u="sng" dirty="0" err="1" smtClean="0">
                <a:solidFill>
                  <a:srgbClr val="FFFF00"/>
                </a:solidFill>
                <a:latin typeface="Berlin Sans FB" panose="020E0602020502020306" pitchFamily="34" charset="0"/>
              </a:rPr>
              <a:t>Nguyên</a:t>
            </a:r>
            <a:r>
              <a:rPr lang="en-US" i="1" u="sng" dirty="0" smtClean="0">
                <a:solidFill>
                  <a:srgbClr val="FFFF00"/>
                </a:solidFill>
                <a:latin typeface="Berlin Sans FB" panose="020E0602020502020306" pitchFamily="34" charset="0"/>
              </a:rPr>
              <a:t> </a:t>
            </a:r>
            <a:r>
              <a:rPr lang="en-US" i="1" u="sng" dirty="0" err="1" smtClean="0">
                <a:solidFill>
                  <a:srgbClr val="FFFF00"/>
                </a:solidFill>
                <a:latin typeface="Berlin Sans FB" panose="020E0602020502020306" pitchFamily="34" charset="0"/>
              </a:rPr>
              <a:t>nhân</a:t>
            </a:r>
            <a:r>
              <a:rPr lang="en-US" i="1" u="sng" dirty="0" smtClean="0">
                <a:solidFill>
                  <a:srgbClr val="FFFF00"/>
                </a:solidFill>
                <a:latin typeface="Berlin Sans FB" panose="020E0602020502020306" pitchFamily="34" charset="0"/>
              </a:rPr>
              <a:t> </a:t>
            </a:r>
            <a:r>
              <a:rPr lang="en-US" i="1" u="sng" dirty="0" err="1" smtClean="0">
                <a:solidFill>
                  <a:srgbClr val="FFFF00"/>
                </a:solidFill>
                <a:latin typeface="Berlin Sans FB" panose="020E0602020502020306" pitchFamily="34" charset="0"/>
              </a:rPr>
              <a:t>cuộc</a:t>
            </a:r>
            <a:r>
              <a:rPr lang="en-US" i="1" u="sng" dirty="0" smtClean="0">
                <a:solidFill>
                  <a:srgbClr val="FFFF00"/>
                </a:solidFill>
                <a:latin typeface="Berlin Sans FB" panose="020E0602020502020306" pitchFamily="34" charset="0"/>
              </a:rPr>
              <a:t> </a:t>
            </a:r>
            <a:r>
              <a:rPr lang="en-US" i="1" u="sng" dirty="0" err="1" smtClean="0">
                <a:solidFill>
                  <a:srgbClr val="FFFF00"/>
                </a:solidFill>
                <a:latin typeface="Berlin Sans FB" panose="020E0602020502020306" pitchFamily="34" charset="0"/>
              </a:rPr>
              <a:t>chiến</a:t>
            </a:r>
            <a:endParaRPr lang="en-US" i="1" u="sng" dirty="0">
              <a:solidFill>
                <a:srgbClr val="FFFF00"/>
              </a:solidFill>
              <a:latin typeface="Berlin Sans FB" panose="020E0602020502020306" pitchFamily="34" charset="0"/>
            </a:endParaRPr>
          </a:p>
        </p:txBody>
      </p:sp>
      <p:sp>
        <p:nvSpPr>
          <p:cNvPr id="3" name="Content Placeholder 2"/>
          <p:cNvSpPr>
            <a:spLocks noGrp="1"/>
          </p:cNvSpPr>
          <p:nvPr>
            <p:ph idx="1"/>
          </p:nvPr>
        </p:nvSpPr>
        <p:spPr/>
        <p:txBody>
          <a:bodyPr/>
          <a:lstStyle/>
          <a:p>
            <a:r>
              <a:rPr lang="en-US" dirty="0" smtClean="0">
                <a:solidFill>
                  <a:srgbClr val="66FF66"/>
                </a:solidFill>
              </a:rPr>
              <a:t>- </a:t>
            </a:r>
            <a:r>
              <a:rPr lang="en-US" dirty="0" err="1" smtClean="0">
                <a:solidFill>
                  <a:srgbClr val="66FF66"/>
                </a:solidFill>
              </a:rPr>
              <a:t>Đăm</a:t>
            </a:r>
            <a:r>
              <a:rPr lang="en-US" dirty="0" smtClean="0">
                <a:solidFill>
                  <a:srgbClr val="66FF66"/>
                </a:solidFill>
              </a:rPr>
              <a:t> </a:t>
            </a:r>
            <a:r>
              <a:rPr lang="en-US" dirty="0" err="1" smtClean="0">
                <a:solidFill>
                  <a:srgbClr val="66FF66"/>
                </a:solidFill>
              </a:rPr>
              <a:t>Săn</a:t>
            </a:r>
            <a:r>
              <a:rPr lang="en-US" dirty="0" smtClean="0">
                <a:solidFill>
                  <a:srgbClr val="66FF66"/>
                </a:solidFill>
              </a:rPr>
              <a:t> </a:t>
            </a:r>
            <a:r>
              <a:rPr lang="en-US" dirty="0" err="1" smtClean="0">
                <a:solidFill>
                  <a:srgbClr val="66FF66"/>
                </a:solidFill>
              </a:rPr>
              <a:t>khiêu</a:t>
            </a:r>
            <a:r>
              <a:rPr lang="en-US" dirty="0" smtClean="0">
                <a:solidFill>
                  <a:srgbClr val="66FF66"/>
                </a:solidFill>
              </a:rPr>
              <a:t> </a:t>
            </a:r>
            <a:r>
              <a:rPr lang="en-US" dirty="0" err="1" smtClean="0">
                <a:solidFill>
                  <a:srgbClr val="66FF66"/>
                </a:solidFill>
              </a:rPr>
              <a:t>chiến</a:t>
            </a:r>
            <a:r>
              <a:rPr lang="en-US" dirty="0" smtClean="0">
                <a:solidFill>
                  <a:srgbClr val="66FF66"/>
                </a:solidFill>
              </a:rPr>
              <a:t> </a:t>
            </a:r>
            <a:r>
              <a:rPr lang="en-US" dirty="0" err="1" smtClean="0">
                <a:solidFill>
                  <a:srgbClr val="66FF66"/>
                </a:solidFill>
              </a:rPr>
              <a:t>Mtao-Mxây</a:t>
            </a:r>
            <a:r>
              <a:rPr lang="en-US" dirty="0" smtClean="0">
                <a:solidFill>
                  <a:srgbClr val="66FF66"/>
                </a:solidFill>
              </a:rPr>
              <a:t> </a:t>
            </a:r>
            <a:r>
              <a:rPr lang="en-US" dirty="0" err="1" smtClean="0">
                <a:solidFill>
                  <a:srgbClr val="66FF66"/>
                </a:solidFill>
              </a:rPr>
              <a:t>vì</a:t>
            </a:r>
            <a:r>
              <a:rPr lang="en-US" dirty="0" smtClean="0">
                <a:solidFill>
                  <a:srgbClr val="66FF66"/>
                </a:solidFill>
              </a:rPr>
              <a:t> </a:t>
            </a:r>
            <a:r>
              <a:rPr lang="en-US" dirty="0" err="1" smtClean="0">
                <a:solidFill>
                  <a:srgbClr val="66FF66"/>
                </a:solidFill>
              </a:rPr>
              <a:t>hắn</a:t>
            </a:r>
            <a:r>
              <a:rPr lang="en-US" dirty="0" smtClean="0">
                <a:solidFill>
                  <a:srgbClr val="66FF66"/>
                </a:solidFill>
              </a:rPr>
              <a:t> </a:t>
            </a:r>
            <a:r>
              <a:rPr lang="en-US" dirty="0" err="1" smtClean="0">
                <a:solidFill>
                  <a:srgbClr val="66FF66"/>
                </a:solidFill>
              </a:rPr>
              <a:t>đã</a:t>
            </a:r>
            <a:r>
              <a:rPr lang="en-US" dirty="0" smtClean="0">
                <a:solidFill>
                  <a:srgbClr val="66FF66"/>
                </a:solidFill>
              </a:rPr>
              <a:t> </a:t>
            </a:r>
            <a:r>
              <a:rPr lang="en-US" dirty="0" err="1" smtClean="0">
                <a:solidFill>
                  <a:srgbClr val="66FF66"/>
                </a:solidFill>
              </a:rPr>
              <a:t>cướp</a:t>
            </a:r>
            <a:r>
              <a:rPr lang="en-US" dirty="0" smtClean="0">
                <a:solidFill>
                  <a:srgbClr val="66FF66"/>
                </a:solidFill>
              </a:rPr>
              <a:t> </a:t>
            </a:r>
            <a:r>
              <a:rPr lang="en-US" dirty="0" err="1" smtClean="0">
                <a:solidFill>
                  <a:srgbClr val="66FF66"/>
                </a:solidFill>
              </a:rPr>
              <a:t>vợ</a:t>
            </a:r>
            <a:r>
              <a:rPr lang="en-US" dirty="0" smtClean="0">
                <a:solidFill>
                  <a:srgbClr val="66FF66"/>
                </a:solidFill>
              </a:rPr>
              <a:t> </a:t>
            </a:r>
            <a:r>
              <a:rPr lang="en-US" dirty="0" err="1" smtClean="0">
                <a:solidFill>
                  <a:srgbClr val="66FF66"/>
                </a:solidFill>
              </a:rPr>
              <a:t>của</a:t>
            </a:r>
            <a:r>
              <a:rPr lang="en-US" dirty="0" smtClean="0">
                <a:solidFill>
                  <a:srgbClr val="66FF66"/>
                </a:solidFill>
              </a:rPr>
              <a:t> </a:t>
            </a:r>
            <a:r>
              <a:rPr lang="en-US" dirty="0" err="1" smtClean="0">
                <a:solidFill>
                  <a:srgbClr val="66FF66"/>
                </a:solidFill>
              </a:rPr>
              <a:t>Đăm</a:t>
            </a:r>
            <a:r>
              <a:rPr lang="en-US" dirty="0" smtClean="0">
                <a:solidFill>
                  <a:srgbClr val="66FF66"/>
                </a:solidFill>
              </a:rPr>
              <a:t> </a:t>
            </a:r>
            <a:r>
              <a:rPr lang="en-US" dirty="0" err="1" smtClean="0">
                <a:solidFill>
                  <a:srgbClr val="66FF66"/>
                </a:solidFill>
              </a:rPr>
              <a:t>Săn</a:t>
            </a:r>
            <a:endParaRPr lang="en-US" dirty="0" smtClean="0">
              <a:solidFill>
                <a:srgbClr val="66FF66"/>
              </a:solidFill>
            </a:endParaRPr>
          </a:p>
          <a:p>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Đăm</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Săn</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là</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người</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trọng</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danh</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dự</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cá</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nhân</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cộng</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đồng</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gắn</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bó</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với</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hạnh</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phúc</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gia</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đình</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bộ</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tộc</a:t>
            </a:r>
            <a:endParaRPr lang="en-US" dirty="0">
              <a:solidFill>
                <a:srgbClr val="66FF66"/>
              </a:solidFill>
            </a:endParaRPr>
          </a:p>
        </p:txBody>
      </p:sp>
    </p:spTree>
    <p:extLst>
      <p:ext uri="{BB962C8B-B14F-4D97-AF65-F5344CB8AC3E}">
        <p14:creationId xmlns:p14="http://schemas.microsoft.com/office/powerpoint/2010/main" val="3561205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136" y="0"/>
            <a:ext cx="12180864" cy="6864691"/>
          </a:xfrm>
          <a:prstGeom prst="rect">
            <a:avLst/>
          </a:prstGeom>
        </p:spPr>
      </p:pic>
      <p:sp>
        <p:nvSpPr>
          <p:cNvPr id="2" name="Title 1"/>
          <p:cNvSpPr>
            <a:spLocks noGrp="1"/>
          </p:cNvSpPr>
          <p:nvPr>
            <p:ph type="title"/>
          </p:nvPr>
        </p:nvSpPr>
        <p:spPr/>
        <p:txBody>
          <a:bodyPr/>
          <a:lstStyle/>
          <a:p>
            <a:r>
              <a:rPr lang="en-US" i="1" u="sng" dirty="0" smtClean="0">
                <a:solidFill>
                  <a:srgbClr val="FFFF00"/>
                </a:solidFill>
                <a:latin typeface="Berlin Sans FB" panose="020E0602020502020306" pitchFamily="34" charset="0"/>
              </a:rPr>
              <a:t>2. </a:t>
            </a:r>
            <a:r>
              <a:rPr lang="en-US" i="1" u="sng" dirty="0" err="1" smtClean="0">
                <a:solidFill>
                  <a:srgbClr val="FFFF00"/>
                </a:solidFill>
                <a:latin typeface="Berlin Sans FB" panose="020E0602020502020306" pitchFamily="34" charset="0"/>
              </a:rPr>
              <a:t>Cuộc</a:t>
            </a:r>
            <a:r>
              <a:rPr lang="en-US" i="1" u="sng" dirty="0" smtClean="0">
                <a:solidFill>
                  <a:srgbClr val="FFFF00"/>
                </a:solidFill>
                <a:latin typeface="Berlin Sans FB" panose="020E0602020502020306" pitchFamily="34" charset="0"/>
              </a:rPr>
              <a:t> </a:t>
            </a:r>
            <a:r>
              <a:rPr lang="en-US" i="1" u="sng" dirty="0" err="1" smtClean="0">
                <a:solidFill>
                  <a:srgbClr val="FFFF00"/>
                </a:solidFill>
                <a:latin typeface="Berlin Sans FB" panose="020E0602020502020306" pitchFamily="34" charset="0"/>
              </a:rPr>
              <a:t>chiến</a:t>
            </a:r>
            <a:r>
              <a:rPr lang="en-US" i="1" u="sng" dirty="0" smtClean="0">
                <a:solidFill>
                  <a:srgbClr val="FFFF00"/>
                </a:solidFill>
                <a:latin typeface="Berlin Sans FB" panose="020E0602020502020306" pitchFamily="34" charset="0"/>
              </a:rPr>
              <a:t> </a:t>
            </a:r>
            <a:r>
              <a:rPr lang="en-US" i="1" u="sng" dirty="0" err="1" smtClean="0">
                <a:solidFill>
                  <a:srgbClr val="FFFF00"/>
                </a:solidFill>
                <a:latin typeface="Berlin Sans FB" panose="020E0602020502020306" pitchFamily="34" charset="0"/>
              </a:rPr>
              <a:t>của</a:t>
            </a:r>
            <a:r>
              <a:rPr lang="en-US" i="1" u="sng" dirty="0" smtClean="0">
                <a:solidFill>
                  <a:srgbClr val="FFFF00"/>
                </a:solidFill>
                <a:latin typeface="Berlin Sans FB" panose="020E0602020502020306" pitchFamily="34" charset="0"/>
              </a:rPr>
              <a:t> </a:t>
            </a:r>
            <a:r>
              <a:rPr lang="en-US" i="1" u="sng" dirty="0" err="1" smtClean="0">
                <a:solidFill>
                  <a:srgbClr val="FFFF00"/>
                </a:solidFill>
                <a:latin typeface="Berlin Sans FB" panose="020E0602020502020306" pitchFamily="34" charset="0"/>
              </a:rPr>
              <a:t>hai</a:t>
            </a:r>
            <a:r>
              <a:rPr lang="en-US" i="1" u="sng" dirty="0" smtClean="0">
                <a:solidFill>
                  <a:srgbClr val="FFFF00"/>
                </a:solidFill>
                <a:latin typeface="Berlin Sans FB" panose="020E0602020502020306" pitchFamily="34" charset="0"/>
              </a:rPr>
              <a:t> </a:t>
            </a:r>
            <a:r>
              <a:rPr lang="en-US" i="1" u="sng" dirty="0" err="1" smtClean="0">
                <a:solidFill>
                  <a:srgbClr val="FFFF00"/>
                </a:solidFill>
                <a:latin typeface="Berlin Sans FB" panose="020E0602020502020306" pitchFamily="34" charset="0"/>
              </a:rPr>
              <a:t>tù</a:t>
            </a:r>
            <a:r>
              <a:rPr lang="en-US" i="1" u="sng" dirty="0" smtClean="0">
                <a:solidFill>
                  <a:srgbClr val="FFFF00"/>
                </a:solidFill>
                <a:latin typeface="Berlin Sans FB" panose="020E0602020502020306" pitchFamily="34" charset="0"/>
              </a:rPr>
              <a:t> </a:t>
            </a:r>
            <a:r>
              <a:rPr lang="en-US" i="1" u="sng" dirty="0" err="1" smtClean="0">
                <a:solidFill>
                  <a:srgbClr val="FFFF00"/>
                </a:solidFill>
                <a:latin typeface="Berlin Sans FB" panose="020E0602020502020306" pitchFamily="34" charset="0"/>
              </a:rPr>
              <a:t>trưởng</a:t>
            </a:r>
            <a:endParaRPr lang="en-US" i="1" u="sng" dirty="0">
              <a:solidFill>
                <a:srgbClr val="FFFF00"/>
              </a:solidFill>
              <a:latin typeface="Berlin Sans FB" panose="020E0602020502020306" pitchFamily="34" charset="0"/>
            </a:endParaRPr>
          </a:p>
        </p:txBody>
      </p:sp>
      <p:sp>
        <p:nvSpPr>
          <p:cNvPr id="3" name="Content Placeholder 2"/>
          <p:cNvSpPr>
            <a:spLocks noGrp="1"/>
          </p:cNvSpPr>
          <p:nvPr>
            <p:ph idx="1"/>
          </p:nvPr>
        </p:nvSpPr>
        <p:spPr/>
        <p:txBody>
          <a:bodyPr>
            <a:normAutofit/>
          </a:bodyPr>
          <a:lstStyle/>
          <a:p>
            <a:pPr marL="0" indent="0">
              <a:buNone/>
            </a:pPr>
            <a:r>
              <a:rPr lang="en-US" b="1" u="sng" dirty="0" smtClean="0">
                <a:solidFill>
                  <a:schemeClr val="accent4">
                    <a:lumMod val="40000"/>
                    <a:lumOff val="60000"/>
                  </a:schemeClr>
                </a:solidFill>
              </a:rPr>
              <a:t>A) </a:t>
            </a:r>
            <a:r>
              <a:rPr lang="en-US" b="1" u="sng" dirty="0" err="1" smtClean="0">
                <a:solidFill>
                  <a:schemeClr val="accent4">
                    <a:lumMod val="40000"/>
                    <a:lumOff val="60000"/>
                  </a:schemeClr>
                </a:solidFill>
              </a:rPr>
              <a:t>Thái</a:t>
            </a:r>
            <a:r>
              <a:rPr lang="en-US" b="1" u="sng" dirty="0" smtClean="0">
                <a:solidFill>
                  <a:schemeClr val="accent4">
                    <a:lumMod val="40000"/>
                    <a:lumOff val="60000"/>
                  </a:schemeClr>
                </a:solidFill>
              </a:rPr>
              <a:t> </a:t>
            </a:r>
            <a:r>
              <a:rPr lang="en-US" b="1" u="sng" dirty="0" err="1" smtClean="0">
                <a:solidFill>
                  <a:schemeClr val="accent4">
                    <a:lumMod val="40000"/>
                    <a:lumOff val="60000"/>
                  </a:schemeClr>
                </a:solidFill>
              </a:rPr>
              <a:t>độ</a:t>
            </a:r>
            <a:r>
              <a:rPr lang="en-US" b="1" u="sng" dirty="0" smtClean="0">
                <a:solidFill>
                  <a:schemeClr val="accent4">
                    <a:lumMod val="40000"/>
                    <a:lumOff val="60000"/>
                  </a:schemeClr>
                </a:solidFill>
              </a:rPr>
              <a:t> </a:t>
            </a:r>
            <a:r>
              <a:rPr lang="en-US" b="1" u="sng" dirty="0" err="1" smtClean="0">
                <a:solidFill>
                  <a:schemeClr val="accent4">
                    <a:lumMod val="40000"/>
                    <a:lumOff val="60000"/>
                  </a:schemeClr>
                </a:solidFill>
              </a:rPr>
              <a:t>của</a:t>
            </a:r>
            <a:r>
              <a:rPr lang="en-US" b="1" u="sng" dirty="0" smtClean="0">
                <a:solidFill>
                  <a:schemeClr val="accent4">
                    <a:lumMod val="40000"/>
                    <a:lumOff val="60000"/>
                  </a:schemeClr>
                </a:solidFill>
              </a:rPr>
              <a:t> </a:t>
            </a:r>
            <a:r>
              <a:rPr lang="en-US" b="1" u="sng" dirty="0" err="1" smtClean="0">
                <a:solidFill>
                  <a:schemeClr val="accent4">
                    <a:lumMod val="40000"/>
                    <a:lumOff val="60000"/>
                  </a:schemeClr>
                </a:solidFill>
              </a:rPr>
              <a:t>Đăm</a:t>
            </a:r>
            <a:r>
              <a:rPr lang="en-US" b="1" u="sng" dirty="0" smtClean="0">
                <a:solidFill>
                  <a:schemeClr val="accent4">
                    <a:lumMod val="40000"/>
                    <a:lumOff val="60000"/>
                  </a:schemeClr>
                </a:solidFill>
              </a:rPr>
              <a:t> </a:t>
            </a:r>
            <a:r>
              <a:rPr lang="en-US" b="1" u="sng" dirty="0" err="1" smtClean="0">
                <a:solidFill>
                  <a:schemeClr val="accent4">
                    <a:lumMod val="40000"/>
                    <a:lumOff val="60000"/>
                  </a:schemeClr>
                </a:solidFill>
              </a:rPr>
              <a:t>Săn</a:t>
            </a:r>
            <a:r>
              <a:rPr lang="en-US" b="1" u="sng" dirty="0" smtClean="0">
                <a:solidFill>
                  <a:schemeClr val="accent4">
                    <a:lumMod val="40000"/>
                    <a:lumOff val="60000"/>
                  </a:schemeClr>
                </a:solidFill>
              </a:rPr>
              <a:t> </a:t>
            </a:r>
            <a:r>
              <a:rPr lang="en-US" b="1" u="sng" dirty="0" err="1" smtClean="0">
                <a:solidFill>
                  <a:schemeClr val="accent4">
                    <a:lumMod val="40000"/>
                    <a:lumOff val="60000"/>
                  </a:schemeClr>
                </a:solidFill>
              </a:rPr>
              <a:t>và</a:t>
            </a:r>
            <a:r>
              <a:rPr lang="en-US" b="1" u="sng" dirty="0" smtClean="0">
                <a:solidFill>
                  <a:schemeClr val="accent4">
                    <a:lumMod val="40000"/>
                    <a:lumOff val="60000"/>
                  </a:schemeClr>
                </a:solidFill>
              </a:rPr>
              <a:t> </a:t>
            </a:r>
            <a:r>
              <a:rPr lang="en-US" b="1" u="sng" dirty="0" err="1" smtClean="0">
                <a:solidFill>
                  <a:schemeClr val="accent4">
                    <a:lumMod val="40000"/>
                    <a:lumOff val="60000"/>
                  </a:schemeClr>
                </a:solidFill>
              </a:rPr>
              <a:t>Mtao-Mxây</a:t>
            </a:r>
            <a:r>
              <a:rPr lang="en-US" b="1" u="sng" dirty="0" smtClean="0">
                <a:solidFill>
                  <a:schemeClr val="accent4">
                    <a:lumMod val="40000"/>
                    <a:lumOff val="60000"/>
                  </a:schemeClr>
                </a:solidFill>
              </a:rPr>
              <a:t> </a:t>
            </a:r>
            <a:r>
              <a:rPr lang="en-US" b="1" u="sng" dirty="0" err="1" smtClean="0">
                <a:solidFill>
                  <a:schemeClr val="accent4">
                    <a:lumMod val="40000"/>
                    <a:lumOff val="60000"/>
                  </a:schemeClr>
                </a:solidFill>
              </a:rPr>
              <a:t>khi</a:t>
            </a:r>
            <a:r>
              <a:rPr lang="en-US" b="1" u="sng" dirty="0" smtClean="0">
                <a:solidFill>
                  <a:schemeClr val="accent4">
                    <a:lumMod val="40000"/>
                    <a:lumOff val="60000"/>
                  </a:schemeClr>
                </a:solidFill>
              </a:rPr>
              <a:t> </a:t>
            </a:r>
            <a:r>
              <a:rPr lang="en-US" b="1" u="sng" dirty="0" err="1" smtClean="0">
                <a:solidFill>
                  <a:schemeClr val="accent4">
                    <a:lumMod val="40000"/>
                    <a:lumOff val="60000"/>
                  </a:schemeClr>
                </a:solidFill>
              </a:rPr>
              <a:t>bắt</a:t>
            </a:r>
            <a:r>
              <a:rPr lang="en-US" b="1" u="sng" dirty="0" smtClean="0">
                <a:solidFill>
                  <a:schemeClr val="accent4">
                    <a:lumMod val="40000"/>
                    <a:lumOff val="60000"/>
                  </a:schemeClr>
                </a:solidFill>
              </a:rPr>
              <a:t> </a:t>
            </a:r>
            <a:r>
              <a:rPr lang="en-US" b="1" u="sng" dirty="0" err="1" smtClean="0">
                <a:solidFill>
                  <a:schemeClr val="accent4">
                    <a:lumMod val="40000"/>
                    <a:lumOff val="60000"/>
                  </a:schemeClr>
                </a:solidFill>
              </a:rPr>
              <a:t>đầu</a:t>
            </a:r>
            <a:r>
              <a:rPr lang="en-US" b="1" u="sng" dirty="0" smtClean="0">
                <a:solidFill>
                  <a:schemeClr val="accent4">
                    <a:lumMod val="40000"/>
                    <a:lumOff val="60000"/>
                  </a:schemeClr>
                </a:solidFill>
              </a:rPr>
              <a:t> </a:t>
            </a:r>
            <a:r>
              <a:rPr lang="en-US" b="1" u="sng" dirty="0" err="1" smtClean="0">
                <a:solidFill>
                  <a:schemeClr val="accent4">
                    <a:lumMod val="40000"/>
                    <a:lumOff val="60000"/>
                  </a:schemeClr>
                </a:solidFill>
              </a:rPr>
              <a:t>cuộc</a:t>
            </a:r>
            <a:r>
              <a:rPr lang="en-US" b="1" u="sng" dirty="0" smtClean="0">
                <a:solidFill>
                  <a:schemeClr val="accent4">
                    <a:lumMod val="40000"/>
                    <a:lumOff val="60000"/>
                  </a:schemeClr>
                </a:solidFill>
              </a:rPr>
              <a:t> </a:t>
            </a:r>
            <a:r>
              <a:rPr lang="en-US" b="1" u="sng" dirty="0" err="1" smtClean="0">
                <a:solidFill>
                  <a:schemeClr val="accent4">
                    <a:lumMod val="40000"/>
                    <a:lumOff val="60000"/>
                  </a:schemeClr>
                </a:solidFill>
              </a:rPr>
              <a:t>chiến</a:t>
            </a:r>
            <a:endParaRPr lang="en-US" b="1" u="sng" dirty="0" smtClean="0">
              <a:solidFill>
                <a:schemeClr val="accent4">
                  <a:lumMod val="40000"/>
                  <a:lumOff val="60000"/>
                </a:schemeClr>
              </a:solidFill>
            </a:endParaRPr>
          </a:p>
          <a:p>
            <a:pPr marL="0" indent="0">
              <a:buNone/>
            </a:pPr>
            <a:r>
              <a:rPr lang="en-US" dirty="0" smtClean="0">
                <a:solidFill>
                  <a:srgbClr val="66FF66"/>
                </a:solidFill>
              </a:rPr>
              <a:t>- </a:t>
            </a:r>
            <a:r>
              <a:rPr lang="en-US" dirty="0" err="1" smtClean="0">
                <a:solidFill>
                  <a:srgbClr val="66FF66"/>
                </a:solidFill>
              </a:rPr>
              <a:t>Đăm</a:t>
            </a:r>
            <a:r>
              <a:rPr lang="en-US" dirty="0" smtClean="0">
                <a:solidFill>
                  <a:srgbClr val="66FF66"/>
                </a:solidFill>
              </a:rPr>
              <a:t> </a:t>
            </a:r>
            <a:r>
              <a:rPr lang="en-US" dirty="0" err="1" smtClean="0">
                <a:solidFill>
                  <a:srgbClr val="66FF66"/>
                </a:solidFill>
              </a:rPr>
              <a:t>Săn</a:t>
            </a:r>
            <a:r>
              <a:rPr lang="en-US" dirty="0" smtClean="0">
                <a:solidFill>
                  <a:srgbClr val="66FF66"/>
                </a:solidFill>
              </a:rPr>
              <a:t> </a:t>
            </a:r>
            <a:r>
              <a:rPr lang="en-US" dirty="0" err="1" smtClean="0">
                <a:solidFill>
                  <a:srgbClr val="66FF66"/>
                </a:solidFill>
              </a:rPr>
              <a:t>khiêu</a:t>
            </a:r>
            <a:r>
              <a:rPr lang="en-US" dirty="0" smtClean="0">
                <a:solidFill>
                  <a:srgbClr val="66FF66"/>
                </a:solidFill>
              </a:rPr>
              <a:t> </a:t>
            </a:r>
            <a:r>
              <a:rPr lang="en-US" dirty="0" err="1" smtClean="0">
                <a:solidFill>
                  <a:srgbClr val="66FF66"/>
                </a:solidFill>
              </a:rPr>
              <a:t>chiến</a:t>
            </a:r>
            <a:r>
              <a:rPr lang="en-US" dirty="0" smtClean="0">
                <a:solidFill>
                  <a:srgbClr val="66FF66"/>
                </a:solidFill>
              </a:rPr>
              <a:t>: “Ta </a:t>
            </a:r>
            <a:r>
              <a:rPr lang="en-US" dirty="0" err="1" smtClean="0">
                <a:solidFill>
                  <a:srgbClr val="66FF66"/>
                </a:solidFill>
              </a:rPr>
              <a:t>thách</a:t>
            </a:r>
            <a:r>
              <a:rPr lang="en-US" dirty="0" smtClean="0">
                <a:solidFill>
                  <a:srgbClr val="66FF66"/>
                </a:solidFill>
              </a:rPr>
              <a:t>…”, “Ta </a:t>
            </a:r>
            <a:r>
              <a:rPr lang="en-US" dirty="0" err="1" smtClean="0">
                <a:solidFill>
                  <a:srgbClr val="66FF66"/>
                </a:solidFill>
              </a:rPr>
              <a:t>sẽ</a:t>
            </a:r>
            <a:r>
              <a:rPr lang="en-US" dirty="0" smtClean="0">
                <a:solidFill>
                  <a:srgbClr val="66FF66"/>
                </a:solidFill>
              </a:rPr>
              <a:t> </a:t>
            </a:r>
            <a:r>
              <a:rPr lang="en-US" dirty="0" err="1" smtClean="0">
                <a:solidFill>
                  <a:srgbClr val="66FF66"/>
                </a:solidFill>
              </a:rPr>
              <a:t>lấy</a:t>
            </a:r>
            <a:r>
              <a:rPr lang="en-US" dirty="0" smtClean="0">
                <a:solidFill>
                  <a:srgbClr val="66FF66"/>
                </a:solidFill>
              </a:rPr>
              <a:t> </a:t>
            </a:r>
            <a:r>
              <a:rPr lang="en-US" dirty="0" err="1" smtClean="0">
                <a:solidFill>
                  <a:srgbClr val="66FF66"/>
                </a:solidFill>
              </a:rPr>
              <a:t>cái</a:t>
            </a:r>
            <a:r>
              <a:rPr lang="en-US" dirty="0" smtClean="0">
                <a:solidFill>
                  <a:srgbClr val="66FF66"/>
                </a:solidFill>
              </a:rPr>
              <a:t> </a:t>
            </a:r>
            <a:r>
              <a:rPr lang="en-US" dirty="0" err="1" smtClean="0">
                <a:solidFill>
                  <a:srgbClr val="66FF66"/>
                </a:solidFill>
              </a:rPr>
              <a:t>sàn</a:t>
            </a:r>
            <a:r>
              <a:rPr lang="en-US" dirty="0" smtClean="0">
                <a:solidFill>
                  <a:srgbClr val="66FF66"/>
                </a:solidFill>
              </a:rPr>
              <a:t> </a:t>
            </a:r>
            <a:r>
              <a:rPr lang="en-US" dirty="0" err="1" smtClean="0">
                <a:solidFill>
                  <a:srgbClr val="66FF66"/>
                </a:solidFill>
              </a:rPr>
              <a:t>hiên</a:t>
            </a:r>
            <a:r>
              <a:rPr lang="en-US" dirty="0" smtClean="0">
                <a:solidFill>
                  <a:srgbClr val="66FF66"/>
                </a:solidFill>
              </a:rPr>
              <a:t>…, </a:t>
            </a:r>
            <a:r>
              <a:rPr lang="en-US" dirty="0" err="1" smtClean="0">
                <a:solidFill>
                  <a:srgbClr val="66FF66"/>
                </a:solidFill>
              </a:rPr>
              <a:t>lấy</a:t>
            </a:r>
            <a:r>
              <a:rPr lang="en-US" dirty="0" smtClean="0">
                <a:solidFill>
                  <a:srgbClr val="66FF66"/>
                </a:solidFill>
              </a:rPr>
              <a:t> </a:t>
            </a:r>
            <a:r>
              <a:rPr lang="en-US" dirty="0" err="1" smtClean="0">
                <a:solidFill>
                  <a:srgbClr val="66FF66"/>
                </a:solidFill>
              </a:rPr>
              <a:t>cầu</a:t>
            </a:r>
            <a:r>
              <a:rPr lang="en-US" dirty="0" smtClean="0">
                <a:solidFill>
                  <a:srgbClr val="66FF66"/>
                </a:solidFill>
              </a:rPr>
              <a:t> thang…”, “ta </a:t>
            </a:r>
            <a:r>
              <a:rPr lang="en-US" dirty="0" err="1" smtClean="0">
                <a:solidFill>
                  <a:srgbClr val="66FF66"/>
                </a:solidFill>
              </a:rPr>
              <a:t>hun</a:t>
            </a:r>
            <a:r>
              <a:rPr lang="en-US" dirty="0" smtClean="0">
                <a:solidFill>
                  <a:srgbClr val="66FF66"/>
                </a:solidFill>
              </a:rPr>
              <a:t> </a:t>
            </a:r>
            <a:r>
              <a:rPr lang="en-US" dirty="0" err="1" smtClean="0">
                <a:solidFill>
                  <a:srgbClr val="66FF66"/>
                </a:solidFill>
              </a:rPr>
              <a:t>cái</a:t>
            </a:r>
            <a:r>
              <a:rPr lang="en-US" dirty="0" smtClean="0">
                <a:solidFill>
                  <a:srgbClr val="66FF66"/>
                </a:solidFill>
              </a:rPr>
              <a:t> </a:t>
            </a:r>
            <a:r>
              <a:rPr lang="en-US" dirty="0" err="1" smtClean="0">
                <a:solidFill>
                  <a:srgbClr val="66FF66"/>
                </a:solidFill>
              </a:rPr>
              <a:t>nhà</a:t>
            </a:r>
            <a:r>
              <a:rPr lang="en-US" dirty="0" smtClean="0">
                <a:solidFill>
                  <a:srgbClr val="66FF66"/>
                </a:solidFill>
              </a:rPr>
              <a:t> </a:t>
            </a:r>
            <a:r>
              <a:rPr lang="en-US" dirty="0" err="1" smtClean="0">
                <a:solidFill>
                  <a:srgbClr val="66FF66"/>
                </a:solidFill>
              </a:rPr>
              <a:t>của</a:t>
            </a:r>
            <a:r>
              <a:rPr lang="en-US" dirty="0" smtClean="0">
                <a:solidFill>
                  <a:srgbClr val="66FF66"/>
                </a:solidFill>
              </a:rPr>
              <a:t> </a:t>
            </a:r>
            <a:r>
              <a:rPr lang="en-US" dirty="0" err="1" smtClean="0">
                <a:solidFill>
                  <a:srgbClr val="66FF66"/>
                </a:solidFill>
              </a:rPr>
              <a:t>ngươi</a:t>
            </a:r>
            <a:r>
              <a:rPr lang="en-US" dirty="0" smtClean="0">
                <a:solidFill>
                  <a:srgbClr val="66FF66"/>
                </a:solidFill>
              </a:rPr>
              <a:t>”.</a:t>
            </a:r>
          </a:p>
          <a:p>
            <a:pPr marL="0" indent="0">
              <a:buNone/>
            </a:pP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Thông</a:t>
            </a:r>
            <a:r>
              <a:rPr lang="en-US" dirty="0" smtClean="0">
                <a:solidFill>
                  <a:srgbClr val="66FF66"/>
                </a:solidFill>
                <a:sym typeface="Wingdings" panose="05000000000000000000" pitchFamily="2" charset="2"/>
              </a:rPr>
              <a:t> minh, </a:t>
            </a:r>
            <a:r>
              <a:rPr lang="en-US" dirty="0" err="1" smtClean="0">
                <a:solidFill>
                  <a:srgbClr val="66FF66"/>
                </a:solidFill>
                <a:sym typeface="Wingdings" panose="05000000000000000000" pitchFamily="2" charset="2"/>
              </a:rPr>
              <a:t>tự</a:t>
            </a:r>
            <a:r>
              <a:rPr lang="en-US" dirty="0" smtClean="0">
                <a:solidFill>
                  <a:srgbClr val="66FF66"/>
                </a:solidFill>
                <a:sym typeface="Wingdings" panose="05000000000000000000" pitchFamily="2" charset="2"/>
              </a:rPr>
              <a:t> tin, </a:t>
            </a:r>
            <a:r>
              <a:rPr lang="en-US" dirty="0" err="1" smtClean="0">
                <a:solidFill>
                  <a:srgbClr val="66FF66"/>
                </a:solidFill>
                <a:sym typeface="Wingdings" panose="05000000000000000000" pitchFamily="2" charset="2"/>
              </a:rPr>
              <a:t>đường</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hoàng</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có</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khí</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phách</a:t>
            </a:r>
            <a:r>
              <a:rPr lang="en-US" dirty="0" smtClean="0">
                <a:solidFill>
                  <a:srgbClr val="66FF66"/>
                </a:solidFill>
                <a:sym typeface="Wingdings" panose="05000000000000000000" pitchFamily="2" charset="2"/>
              </a:rPr>
              <a:t>.</a:t>
            </a:r>
          </a:p>
          <a:p>
            <a:pPr marL="0" indent="0">
              <a:buNone/>
            </a:pP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Mtao-Mxây</a:t>
            </a:r>
            <a:r>
              <a:rPr lang="en-US" dirty="0" smtClean="0">
                <a:solidFill>
                  <a:srgbClr val="66FF66"/>
                </a:solidFill>
                <a:sym typeface="Wingdings" panose="05000000000000000000" pitchFamily="2" charset="2"/>
              </a:rPr>
              <a:t>: “ </a:t>
            </a:r>
            <a:r>
              <a:rPr lang="en-US" dirty="0" err="1" smtClean="0">
                <a:solidFill>
                  <a:srgbClr val="66FF66"/>
                </a:solidFill>
                <a:sym typeface="Wingdings" panose="05000000000000000000" pitchFamily="2" charset="2"/>
              </a:rPr>
              <a:t>Tay</a:t>
            </a:r>
            <a:r>
              <a:rPr lang="en-US" dirty="0" smtClean="0">
                <a:solidFill>
                  <a:srgbClr val="66FF66"/>
                </a:solidFill>
                <a:sym typeface="Wingdings" panose="05000000000000000000" pitchFamily="2" charset="2"/>
              </a:rPr>
              <a:t> ta </a:t>
            </a:r>
            <a:r>
              <a:rPr lang="en-US" dirty="0" err="1" smtClean="0">
                <a:solidFill>
                  <a:srgbClr val="66FF66"/>
                </a:solidFill>
                <a:sym typeface="Wingdings" panose="05000000000000000000" pitchFamily="2" charset="2"/>
              </a:rPr>
              <a:t>còn</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đang</a:t>
            </a:r>
            <a:r>
              <a:rPr lang="en-US" dirty="0" smtClean="0">
                <a:solidFill>
                  <a:srgbClr val="66FF66"/>
                </a:solidFill>
                <a:sym typeface="Wingdings" panose="05000000000000000000" pitchFamily="2" charset="2"/>
              </a:rPr>
              <a:t>…”, “Ta </a:t>
            </a:r>
            <a:r>
              <a:rPr lang="en-US" dirty="0" err="1" smtClean="0">
                <a:solidFill>
                  <a:srgbClr val="66FF66"/>
                </a:solidFill>
                <a:sym typeface="Wingdings" panose="05000000000000000000" pitchFamily="2" charset="2"/>
              </a:rPr>
              <a:t>sợ</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ngươi</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đâm</a:t>
            </a:r>
            <a:r>
              <a:rPr lang="en-US" dirty="0" smtClean="0">
                <a:solidFill>
                  <a:srgbClr val="66FF66"/>
                </a:solidFill>
                <a:sym typeface="Wingdings" panose="05000000000000000000" pitchFamily="2" charset="2"/>
              </a:rPr>
              <a:t> ta…”.</a:t>
            </a:r>
          </a:p>
          <a:p>
            <a:pPr marL="0" indent="0">
              <a:buNone/>
            </a:pP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Dữ</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tợn</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nhưng</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sợ</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sệt</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hèn</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nhát</a:t>
            </a:r>
            <a:r>
              <a:rPr lang="en-US" dirty="0" smtClean="0">
                <a:solidFill>
                  <a:srgbClr val="66FF66"/>
                </a:solidFill>
                <a:sym typeface="Wingdings" panose="05000000000000000000" pitchFamily="2" charset="2"/>
              </a:rPr>
              <a:t>, do </a:t>
            </a:r>
            <a:r>
              <a:rPr lang="en-US" dirty="0" err="1" smtClean="0">
                <a:solidFill>
                  <a:srgbClr val="66FF66"/>
                </a:solidFill>
                <a:sym typeface="Wingdings" panose="05000000000000000000" pitchFamily="2" charset="2"/>
              </a:rPr>
              <a:t>dự</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trước</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kẻ</a:t>
            </a:r>
            <a:r>
              <a:rPr lang="en-US" dirty="0" smtClean="0">
                <a:solidFill>
                  <a:srgbClr val="66FF66"/>
                </a:solidFill>
                <a:sym typeface="Wingdings" panose="05000000000000000000" pitchFamily="2" charset="2"/>
              </a:rPr>
              <a:t> </a:t>
            </a:r>
            <a:r>
              <a:rPr lang="en-US" dirty="0" err="1" smtClean="0">
                <a:solidFill>
                  <a:srgbClr val="66FF66"/>
                </a:solidFill>
                <a:sym typeface="Wingdings" panose="05000000000000000000" pitchFamily="2" charset="2"/>
              </a:rPr>
              <a:t>thù</a:t>
            </a:r>
            <a:r>
              <a:rPr lang="en-US" dirty="0" smtClean="0">
                <a:solidFill>
                  <a:srgbClr val="66FF66"/>
                </a:solidFill>
                <a:sym typeface="Wingdings" panose="05000000000000000000" pitchFamily="2" charset="2"/>
              </a:rPr>
              <a:t>.</a:t>
            </a:r>
            <a:endParaRPr lang="en-US" dirty="0" smtClean="0">
              <a:solidFill>
                <a:srgbClr val="66FF66"/>
              </a:solidFill>
            </a:endParaRPr>
          </a:p>
          <a:p>
            <a:endParaRPr lang="en-US" b="1" u="sng" dirty="0" smtClean="0">
              <a:solidFill>
                <a:srgbClr val="66FF66"/>
              </a:solidFill>
            </a:endParaRPr>
          </a:p>
          <a:p>
            <a:pPr marL="0" indent="0">
              <a:buNone/>
            </a:pPr>
            <a:endParaRPr lang="en-US" b="1" u="sng" dirty="0">
              <a:solidFill>
                <a:srgbClr val="FF9900"/>
              </a:solidFill>
            </a:endParaRPr>
          </a:p>
        </p:txBody>
      </p:sp>
    </p:spTree>
    <p:extLst>
      <p:ext uri="{BB962C8B-B14F-4D97-AF65-F5344CB8AC3E}">
        <p14:creationId xmlns:p14="http://schemas.microsoft.com/office/powerpoint/2010/main" val="19591045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80">
                                          <p:stCondLst>
                                            <p:cond delay="0"/>
                                          </p:stCondLst>
                                        </p:cTn>
                                        <p:tgtEl>
                                          <p:spTgt spid="3">
                                            <p:txEl>
                                              <p:pRg st="2" end="2"/>
                                            </p:txEl>
                                          </p:spTgt>
                                        </p:tgtEl>
                                      </p:cBhvr>
                                    </p:animEffect>
                                    <p:anim calcmode="lin" valueType="num">
                                      <p:cBhvr>
                                        <p:cTn id="23"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8" dur="26">
                                          <p:stCondLst>
                                            <p:cond delay="650"/>
                                          </p:stCondLst>
                                        </p:cTn>
                                        <p:tgtEl>
                                          <p:spTgt spid="3">
                                            <p:txEl>
                                              <p:pRg st="2" end="2"/>
                                            </p:txEl>
                                          </p:spTgt>
                                        </p:tgtEl>
                                      </p:cBhvr>
                                      <p:to x="100000" y="60000"/>
                                    </p:animScale>
                                    <p:animScale>
                                      <p:cBhvr>
                                        <p:cTn id="29" dur="166" decel="50000">
                                          <p:stCondLst>
                                            <p:cond delay="676"/>
                                          </p:stCondLst>
                                        </p:cTn>
                                        <p:tgtEl>
                                          <p:spTgt spid="3">
                                            <p:txEl>
                                              <p:pRg st="2" end="2"/>
                                            </p:txEl>
                                          </p:spTgt>
                                        </p:tgtEl>
                                      </p:cBhvr>
                                      <p:to x="100000" y="100000"/>
                                    </p:animScale>
                                    <p:animScale>
                                      <p:cBhvr>
                                        <p:cTn id="30" dur="26">
                                          <p:stCondLst>
                                            <p:cond delay="1312"/>
                                          </p:stCondLst>
                                        </p:cTn>
                                        <p:tgtEl>
                                          <p:spTgt spid="3">
                                            <p:txEl>
                                              <p:pRg st="2" end="2"/>
                                            </p:txEl>
                                          </p:spTgt>
                                        </p:tgtEl>
                                      </p:cBhvr>
                                      <p:to x="100000" y="80000"/>
                                    </p:animScale>
                                    <p:animScale>
                                      <p:cBhvr>
                                        <p:cTn id="31" dur="166" decel="50000">
                                          <p:stCondLst>
                                            <p:cond delay="1338"/>
                                          </p:stCondLst>
                                        </p:cTn>
                                        <p:tgtEl>
                                          <p:spTgt spid="3">
                                            <p:txEl>
                                              <p:pRg st="2" end="2"/>
                                            </p:txEl>
                                          </p:spTgt>
                                        </p:tgtEl>
                                      </p:cBhvr>
                                      <p:to x="100000" y="100000"/>
                                    </p:animScale>
                                    <p:animScale>
                                      <p:cBhvr>
                                        <p:cTn id="32" dur="26">
                                          <p:stCondLst>
                                            <p:cond delay="1642"/>
                                          </p:stCondLst>
                                        </p:cTn>
                                        <p:tgtEl>
                                          <p:spTgt spid="3">
                                            <p:txEl>
                                              <p:pRg st="2" end="2"/>
                                            </p:txEl>
                                          </p:spTgt>
                                        </p:tgtEl>
                                      </p:cBhvr>
                                      <p:to x="100000" y="90000"/>
                                    </p:animScale>
                                    <p:animScale>
                                      <p:cBhvr>
                                        <p:cTn id="33" dur="166" decel="50000">
                                          <p:stCondLst>
                                            <p:cond delay="1668"/>
                                          </p:stCondLst>
                                        </p:cTn>
                                        <p:tgtEl>
                                          <p:spTgt spid="3">
                                            <p:txEl>
                                              <p:pRg st="2" end="2"/>
                                            </p:txEl>
                                          </p:spTgt>
                                        </p:tgtEl>
                                      </p:cBhvr>
                                      <p:to x="100000" y="100000"/>
                                    </p:animScale>
                                    <p:animScale>
                                      <p:cBhvr>
                                        <p:cTn id="34" dur="26">
                                          <p:stCondLst>
                                            <p:cond delay="1808"/>
                                          </p:stCondLst>
                                        </p:cTn>
                                        <p:tgtEl>
                                          <p:spTgt spid="3">
                                            <p:txEl>
                                              <p:pRg st="2" end="2"/>
                                            </p:txEl>
                                          </p:spTgt>
                                        </p:tgtEl>
                                      </p:cBhvr>
                                      <p:to x="100000" y="95000"/>
                                    </p:animScale>
                                    <p:animScale>
                                      <p:cBhvr>
                                        <p:cTn id="35" dur="166" decel="50000">
                                          <p:stCondLst>
                                            <p:cond delay="1834"/>
                                          </p:stCondLst>
                                        </p:cTn>
                                        <p:tgtEl>
                                          <p:spTgt spid="3">
                                            <p:txEl>
                                              <p:pRg st="2" end="2"/>
                                            </p:txEl>
                                          </p:spTgt>
                                        </p:tgtEl>
                                      </p:cBhvr>
                                      <p:to x="100000" y="100000"/>
                                    </p:animScale>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 calcmode="lin" valueType="num">
                                      <p:cBhvr additive="base">
                                        <p:cTn id="4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136" y="-12787"/>
            <a:ext cx="12180864" cy="6870787"/>
          </a:xfrm>
          <a:prstGeom prst="rect">
            <a:avLst/>
          </a:prstGeom>
        </p:spPr>
      </p:pic>
      <p:sp>
        <p:nvSpPr>
          <p:cNvPr id="3" name="Content Placeholder 2"/>
          <p:cNvSpPr>
            <a:spLocks noGrp="1"/>
          </p:cNvSpPr>
          <p:nvPr>
            <p:ph idx="1"/>
          </p:nvPr>
        </p:nvSpPr>
        <p:spPr>
          <a:xfrm>
            <a:off x="843768" y="788440"/>
            <a:ext cx="10515600" cy="5338040"/>
          </a:xfrm>
        </p:spPr>
        <p:txBody>
          <a:bodyPr>
            <a:normAutofit/>
          </a:bodyPr>
          <a:lstStyle/>
          <a:p>
            <a:pPr marL="0" indent="0">
              <a:buNone/>
            </a:pPr>
            <a:r>
              <a:rPr lang="en-US" b="1" u="sng" dirty="0" smtClean="0">
                <a:solidFill>
                  <a:schemeClr val="accent4">
                    <a:lumMod val="40000"/>
                    <a:lumOff val="60000"/>
                  </a:schemeClr>
                </a:solidFill>
              </a:rPr>
              <a:t>B) </a:t>
            </a:r>
            <a:r>
              <a:rPr lang="en-US" b="1" u="sng" dirty="0" err="1" smtClean="0">
                <a:solidFill>
                  <a:schemeClr val="accent4">
                    <a:lumMod val="40000"/>
                    <a:lumOff val="60000"/>
                  </a:schemeClr>
                </a:solidFill>
              </a:rPr>
              <a:t>Cuộc</a:t>
            </a:r>
            <a:r>
              <a:rPr lang="en-US" b="1" u="sng" dirty="0" smtClean="0">
                <a:solidFill>
                  <a:schemeClr val="accent4">
                    <a:lumMod val="40000"/>
                    <a:lumOff val="60000"/>
                  </a:schemeClr>
                </a:solidFill>
              </a:rPr>
              <a:t> </a:t>
            </a:r>
            <a:r>
              <a:rPr lang="en-US" b="1" u="sng" dirty="0" err="1" smtClean="0">
                <a:solidFill>
                  <a:schemeClr val="accent4">
                    <a:lumMod val="40000"/>
                    <a:lumOff val="60000"/>
                  </a:schemeClr>
                </a:solidFill>
              </a:rPr>
              <a:t>chiến</a:t>
            </a:r>
            <a:r>
              <a:rPr lang="en-US" b="1" u="sng" dirty="0" smtClean="0">
                <a:solidFill>
                  <a:schemeClr val="accent4">
                    <a:lumMod val="40000"/>
                    <a:lumOff val="60000"/>
                  </a:schemeClr>
                </a:solidFill>
              </a:rPr>
              <a:t> </a:t>
            </a:r>
            <a:r>
              <a:rPr lang="en-US" b="1" u="sng" dirty="0" err="1" smtClean="0">
                <a:solidFill>
                  <a:schemeClr val="accent4">
                    <a:lumMod val="40000"/>
                    <a:lumOff val="60000"/>
                  </a:schemeClr>
                </a:solidFill>
              </a:rPr>
              <a:t>giữa</a:t>
            </a:r>
            <a:r>
              <a:rPr lang="en-US" b="1" u="sng" dirty="0" smtClean="0">
                <a:solidFill>
                  <a:schemeClr val="accent4">
                    <a:lumMod val="40000"/>
                    <a:lumOff val="60000"/>
                  </a:schemeClr>
                </a:solidFill>
              </a:rPr>
              <a:t> </a:t>
            </a:r>
            <a:r>
              <a:rPr lang="en-US" b="1" u="sng" dirty="0" err="1" smtClean="0">
                <a:solidFill>
                  <a:schemeClr val="accent4">
                    <a:lumMod val="40000"/>
                    <a:lumOff val="60000"/>
                  </a:schemeClr>
                </a:solidFill>
              </a:rPr>
              <a:t>Đăm</a:t>
            </a:r>
            <a:r>
              <a:rPr lang="en-US" b="1" u="sng" dirty="0" smtClean="0">
                <a:solidFill>
                  <a:schemeClr val="accent4">
                    <a:lumMod val="40000"/>
                    <a:lumOff val="60000"/>
                  </a:schemeClr>
                </a:solidFill>
              </a:rPr>
              <a:t> </a:t>
            </a:r>
            <a:r>
              <a:rPr lang="en-US" b="1" u="sng" dirty="0" err="1" smtClean="0">
                <a:solidFill>
                  <a:schemeClr val="accent4">
                    <a:lumMod val="40000"/>
                    <a:lumOff val="60000"/>
                  </a:schemeClr>
                </a:solidFill>
              </a:rPr>
              <a:t>Săn</a:t>
            </a:r>
            <a:r>
              <a:rPr lang="en-US" b="1" u="sng" dirty="0" smtClean="0">
                <a:solidFill>
                  <a:schemeClr val="accent4">
                    <a:lumMod val="40000"/>
                    <a:lumOff val="60000"/>
                  </a:schemeClr>
                </a:solidFill>
              </a:rPr>
              <a:t> </a:t>
            </a:r>
            <a:r>
              <a:rPr lang="en-US" b="1" u="sng" dirty="0" err="1" smtClean="0">
                <a:solidFill>
                  <a:schemeClr val="accent4">
                    <a:lumMod val="40000"/>
                    <a:lumOff val="60000"/>
                  </a:schemeClr>
                </a:solidFill>
              </a:rPr>
              <a:t>và</a:t>
            </a:r>
            <a:r>
              <a:rPr lang="en-US" b="1" u="sng" dirty="0" smtClean="0">
                <a:solidFill>
                  <a:schemeClr val="accent4">
                    <a:lumMod val="40000"/>
                    <a:lumOff val="60000"/>
                  </a:schemeClr>
                </a:solidFill>
              </a:rPr>
              <a:t> </a:t>
            </a:r>
            <a:r>
              <a:rPr lang="en-US" b="1" u="sng" dirty="0" err="1" smtClean="0">
                <a:solidFill>
                  <a:schemeClr val="accent4">
                    <a:lumMod val="40000"/>
                    <a:lumOff val="60000"/>
                  </a:schemeClr>
                </a:solidFill>
              </a:rPr>
              <a:t>Mtao-Mxây</a:t>
            </a:r>
            <a:endParaRPr lang="en-US" b="1" u="sng" dirty="0" smtClean="0">
              <a:solidFill>
                <a:schemeClr val="accent4">
                  <a:lumMod val="40000"/>
                  <a:lumOff val="60000"/>
                </a:schemeClr>
              </a:solidFill>
            </a:endParaRPr>
          </a:p>
          <a:p>
            <a:pPr marL="0" indent="0">
              <a:buNone/>
            </a:pPr>
            <a:r>
              <a:rPr lang="en-US" sz="2400" dirty="0" smtClean="0">
                <a:solidFill>
                  <a:srgbClr val="66FF66"/>
                </a:solidFill>
                <a:latin typeface="Berlin Sans FB" panose="020E0602020502020306" pitchFamily="34" charset="0"/>
              </a:rPr>
              <a:t>- </a:t>
            </a:r>
            <a:r>
              <a:rPr lang="vi-VN" sz="2400" dirty="0" smtClean="0">
                <a:solidFill>
                  <a:srgbClr val="66FF66"/>
                </a:solidFill>
              </a:rPr>
              <a:t> Hiệp đấu thứ nhất:</a:t>
            </a:r>
          </a:p>
          <a:p>
            <a:pPr marL="0" indent="0">
              <a:buNone/>
            </a:pPr>
            <a:r>
              <a:rPr lang="vi-VN" sz="2400" dirty="0" smtClean="0">
                <a:solidFill>
                  <a:srgbClr val="66FF66"/>
                </a:solidFill>
              </a:rPr>
              <a:t>  </a:t>
            </a:r>
            <a:r>
              <a:rPr lang="en-US" sz="2400" dirty="0" smtClean="0">
                <a:solidFill>
                  <a:srgbClr val="66FF66"/>
                </a:solidFill>
              </a:rPr>
              <a:t>+ </a:t>
            </a:r>
            <a:r>
              <a:rPr lang="vi-VN" sz="2400" dirty="0" smtClean="0">
                <a:solidFill>
                  <a:srgbClr val="66FF66"/>
                </a:solidFill>
              </a:rPr>
              <a:t>Mtao Mxây: Múa khiên như trò chơi, khiên kêu lạch xạch như quả mướp khô, chạy bước cao bước thấp, chạy hết từ bãi tây sang bãi đông, tự xem mình là tướng quen đánh trăm trận, quen xẻo nát đất đai thiên hạ.</a:t>
            </a:r>
          </a:p>
          <a:p>
            <a:pPr marL="0" indent="0">
              <a:buNone/>
            </a:pPr>
            <a:r>
              <a:rPr lang="en-US" sz="2400" dirty="0" smtClean="0">
                <a:solidFill>
                  <a:srgbClr val="66FF66"/>
                </a:solidFill>
                <a:sym typeface="Wingdings" panose="05000000000000000000" pitchFamily="2" charset="2"/>
              </a:rPr>
              <a:t></a:t>
            </a:r>
            <a:r>
              <a:rPr lang="vi-VN" sz="2400" dirty="0" smtClean="0">
                <a:solidFill>
                  <a:srgbClr val="66FF66"/>
                </a:solidFill>
              </a:rPr>
              <a:t>	Mtao Mxây kém cỏi nhưng huyênh hoang, khoác lác.</a:t>
            </a:r>
          </a:p>
          <a:p>
            <a:pPr marL="0" indent="0">
              <a:buNone/>
            </a:pPr>
            <a:r>
              <a:rPr lang="vi-VN" sz="2400" dirty="0" smtClean="0">
                <a:solidFill>
                  <a:srgbClr val="66FF66"/>
                </a:solidFill>
              </a:rPr>
              <a:t> </a:t>
            </a:r>
            <a:r>
              <a:rPr lang="en-US" sz="2400" dirty="0" smtClean="0">
                <a:solidFill>
                  <a:srgbClr val="66FF66"/>
                </a:solidFill>
              </a:rPr>
              <a:t>+ </a:t>
            </a:r>
            <a:r>
              <a:rPr lang="vi-VN" sz="2400" dirty="0" smtClean="0">
                <a:solidFill>
                  <a:srgbClr val="66FF66"/>
                </a:solidFill>
              </a:rPr>
              <a:t>Đăm </a:t>
            </a:r>
            <a:r>
              <a:rPr lang="vi-VN" sz="2400" dirty="0" smtClean="0">
                <a:solidFill>
                  <a:srgbClr val="66FF66"/>
                </a:solidFill>
              </a:rPr>
              <a:t>Săn: thách Mtao Mxây  múa khiên trước, lúc Mtao Mxây múa khiên Đăm Săn không hề nhúc nhích. Lúc Đăm Săn múa “Một lầm xốc tới, chàng vượt qua đồi tranh. Một lần xông tới nữa chẳng vượt qua đồi lồ ô. Chạy vun vút qua phía đông, vun vút qua phía tây.”</a:t>
            </a:r>
          </a:p>
          <a:p>
            <a:pPr marL="0" indent="0">
              <a:buNone/>
            </a:pPr>
            <a:r>
              <a:rPr lang="en-US" sz="2400" dirty="0" smtClean="0">
                <a:solidFill>
                  <a:srgbClr val="66FF66"/>
                </a:solidFill>
                <a:sym typeface="Wingdings" panose="05000000000000000000" pitchFamily="2" charset="2"/>
              </a:rPr>
              <a:t></a:t>
            </a:r>
            <a:r>
              <a:rPr lang="vi-VN" sz="2400" dirty="0" smtClean="0">
                <a:solidFill>
                  <a:srgbClr val="66FF66"/>
                </a:solidFill>
              </a:rPr>
              <a:t>	Bình tĩnh, thản nhiên, tài năng và bản lĩnh.</a:t>
            </a:r>
          </a:p>
          <a:p>
            <a:endParaRPr lang="vi-VN" dirty="0" smtClean="0">
              <a:solidFill>
                <a:srgbClr val="66FF66"/>
              </a:solidFill>
            </a:endParaRPr>
          </a:p>
          <a:p>
            <a:endParaRPr lang="en-US" dirty="0" smtClean="0">
              <a:solidFill>
                <a:srgbClr val="66FF66"/>
              </a:solidFill>
            </a:endParaRPr>
          </a:p>
          <a:p>
            <a:endParaRPr lang="en-US" b="1" u="sng" dirty="0">
              <a:solidFill>
                <a:srgbClr val="66FF66"/>
              </a:solidFill>
            </a:endParaRPr>
          </a:p>
        </p:txBody>
      </p:sp>
    </p:spTree>
    <p:extLst>
      <p:ext uri="{BB962C8B-B14F-4D97-AF65-F5344CB8AC3E}">
        <p14:creationId xmlns:p14="http://schemas.microsoft.com/office/powerpoint/2010/main" val="97359976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15434" cy="6808602"/>
          </a:xfrm>
        </p:spPr>
      </p:pic>
      <p:sp>
        <p:nvSpPr>
          <p:cNvPr id="7" name="Cloud Callout 6"/>
          <p:cNvSpPr/>
          <p:nvPr/>
        </p:nvSpPr>
        <p:spPr>
          <a:xfrm>
            <a:off x="8987246" y="0"/>
            <a:ext cx="3082834" cy="189411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rgbClr val="FFFF00"/>
                </a:solidFill>
              </a:rPr>
              <a:t>Chắc</a:t>
            </a:r>
            <a:r>
              <a:rPr lang="en-US" sz="2400" dirty="0" smtClean="0">
                <a:solidFill>
                  <a:srgbClr val="FFFF00"/>
                </a:solidFill>
              </a:rPr>
              <a:t> </a:t>
            </a:r>
            <a:r>
              <a:rPr lang="en-US" sz="2400" dirty="0" err="1" smtClean="0">
                <a:solidFill>
                  <a:srgbClr val="FFFF00"/>
                </a:solidFill>
              </a:rPr>
              <a:t>bạn</a:t>
            </a:r>
            <a:r>
              <a:rPr lang="en-US" sz="2400" dirty="0" smtClean="0">
                <a:solidFill>
                  <a:srgbClr val="FFFF00"/>
                </a:solidFill>
              </a:rPr>
              <a:t> </a:t>
            </a:r>
            <a:r>
              <a:rPr lang="en-US" sz="2400" dirty="0" err="1" smtClean="0">
                <a:solidFill>
                  <a:srgbClr val="FFFF00"/>
                </a:solidFill>
              </a:rPr>
              <a:t>Hiếu</a:t>
            </a:r>
            <a:r>
              <a:rPr lang="en-US" sz="2400" dirty="0" smtClean="0">
                <a:solidFill>
                  <a:srgbClr val="FFFF00"/>
                </a:solidFill>
              </a:rPr>
              <a:t> </a:t>
            </a:r>
            <a:r>
              <a:rPr lang="en-US" sz="2400" dirty="0" err="1" smtClean="0">
                <a:solidFill>
                  <a:srgbClr val="FFFF00"/>
                </a:solidFill>
              </a:rPr>
              <a:t>sẽ</a:t>
            </a:r>
            <a:r>
              <a:rPr lang="en-US" sz="2400" dirty="0" smtClean="0">
                <a:solidFill>
                  <a:srgbClr val="FFFF00"/>
                </a:solidFill>
              </a:rPr>
              <a:t> </a:t>
            </a:r>
            <a:r>
              <a:rPr lang="en-US" sz="2400" dirty="0" err="1" smtClean="0">
                <a:solidFill>
                  <a:srgbClr val="FFFF00"/>
                </a:solidFill>
              </a:rPr>
              <a:t>trình</a:t>
            </a:r>
            <a:r>
              <a:rPr lang="en-US" sz="2400" dirty="0" smtClean="0">
                <a:solidFill>
                  <a:srgbClr val="FFFF00"/>
                </a:solidFill>
              </a:rPr>
              <a:t> </a:t>
            </a:r>
            <a:r>
              <a:rPr lang="en-US" sz="2400" dirty="0" err="1" smtClean="0">
                <a:solidFill>
                  <a:srgbClr val="FFFF00"/>
                </a:solidFill>
              </a:rPr>
              <a:t>bày</a:t>
            </a:r>
            <a:r>
              <a:rPr lang="en-US" sz="2400" dirty="0" smtClean="0">
                <a:solidFill>
                  <a:srgbClr val="FFFF00"/>
                </a:solidFill>
              </a:rPr>
              <a:t> hay </a:t>
            </a:r>
            <a:r>
              <a:rPr lang="en-US" sz="2400" dirty="0" err="1" smtClean="0">
                <a:solidFill>
                  <a:srgbClr val="FFFF00"/>
                </a:solidFill>
              </a:rPr>
              <a:t>lắm</a:t>
            </a:r>
            <a:r>
              <a:rPr lang="en-US" sz="2400" dirty="0" smtClean="0">
                <a:solidFill>
                  <a:srgbClr val="FFFF00"/>
                </a:solidFill>
              </a:rPr>
              <a:t> </a:t>
            </a:r>
            <a:r>
              <a:rPr lang="en-US" sz="2400" dirty="0" err="1" smtClean="0">
                <a:solidFill>
                  <a:srgbClr val="FFFF00"/>
                </a:solidFill>
              </a:rPr>
              <a:t>đây</a:t>
            </a:r>
            <a:endParaRPr lang="en-US" sz="2400" dirty="0">
              <a:solidFill>
                <a:srgbClr val="FFFF00"/>
              </a:solidFill>
            </a:endParaRPr>
          </a:p>
        </p:txBody>
      </p:sp>
      <p:sp>
        <p:nvSpPr>
          <p:cNvPr id="8" name="Cloud Callout 7"/>
          <p:cNvSpPr/>
          <p:nvPr/>
        </p:nvSpPr>
        <p:spPr>
          <a:xfrm flipH="1">
            <a:off x="3696789" y="378823"/>
            <a:ext cx="3500844" cy="202474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rgbClr val="FF0000"/>
                </a:solidFill>
              </a:rPr>
              <a:t>Bạn</a:t>
            </a:r>
            <a:r>
              <a:rPr lang="en-US" sz="2000" dirty="0" smtClean="0">
                <a:solidFill>
                  <a:srgbClr val="FF0000"/>
                </a:solidFill>
              </a:rPr>
              <a:t> </a:t>
            </a:r>
            <a:r>
              <a:rPr lang="en-US" sz="2000" dirty="0" err="1" smtClean="0">
                <a:solidFill>
                  <a:srgbClr val="FF0000"/>
                </a:solidFill>
              </a:rPr>
              <a:t>Hiếu</a:t>
            </a:r>
            <a:r>
              <a:rPr lang="en-US" sz="2000" dirty="0" smtClean="0">
                <a:solidFill>
                  <a:srgbClr val="FF0000"/>
                </a:solidFill>
              </a:rPr>
              <a:t> </a:t>
            </a:r>
            <a:r>
              <a:rPr lang="en-US" sz="2000" dirty="0" err="1" smtClean="0">
                <a:solidFill>
                  <a:srgbClr val="FF0000"/>
                </a:solidFill>
              </a:rPr>
              <a:t>đẹp</a:t>
            </a:r>
            <a:r>
              <a:rPr lang="en-US" sz="2000" dirty="0" smtClean="0">
                <a:solidFill>
                  <a:srgbClr val="FF0000"/>
                </a:solidFill>
              </a:rPr>
              <a:t> </a:t>
            </a:r>
            <a:r>
              <a:rPr lang="en-US" sz="2000" dirty="0" err="1" smtClean="0">
                <a:solidFill>
                  <a:srgbClr val="FF0000"/>
                </a:solidFill>
              </a:rPr>
              <a:t>trai</a:t>
            </a:r>
            <a:r>
              <a:rPr lang="en-US" sz="2000" dirty="0" smtClean="0">
                <a:solidFill>
                  <a:srgbClr val="FF0000"/>
                </a:solidFill>
              </a:rPr>
              <a:t> </a:t>
            </a:r>
            <a:r>
              <a:rPr lang="en-US" sz="2000" dirty="0" err="1" smtClean="0">
                <a:solidFill>
                  <a:srgbClr val="FF0000"/>
                </a:solidFill>
              </a:rPr>
              <a:t>chắc</a:t>
            </a:r>
            <a:r>
              <a:rPr lang="en-US" sz="2000" dirty="0" smtClean="0">
                <a:solidFill>
                  <a:srgbClr val="FF0000"/>
                </a:solidFill>
              </a:rPr>
              <a:t> </a:t>
            </a:r>
            <a:r>
              <a:rPr lang="en-US" sz="2000" dirty="0" err="1" smtClean="0">
                <a:solidFill>
                  <a:srgbClr val="FF0000"/>
                </a:solidFill>
              </a:rPr>
              <a:t>sẽ</a:t>
            </a:r>
            <a:r>
              <a:rPr lang="en-US" sz="2000" dirty="0" smtClean="0">
                <a:solidFill>
                  <a:srgbClr val="FF0000"/>
                </a:solidFill>
              </a:rPr>
              <a:t> </a:t>
            </a:r>
            <a:r>
              <a:rPr lang="en-US" sz="2000" dirty="0" err="1" smtClean="0">
                <a:solidFill>
                  <a:srgbClr val="FF0000"/>
                </a:solidFill>
              </a:rPr>
              <a:t>có</a:t>
            </a:r>
            <a:r>
              <a:rPr lang="en-US" sz="2000" dirty="0" smtClean="0">
                <a:solidFill>
                  <a:srgbClr val="FF0000"/>
                </a:solidFill>
              </a:rPr>
              <a:t> </a:t>
            </a:r>
            <a:r>
              <a:rPr lang="en-US" sz="2000" dirty="0" err="1" smtClean="0">
                <a:solidFill>
                  <a:srgbClr val="FF0000"/>
                </a:solidFill>
              </a:rPr>
              <a:t>màn</a:t>
            </a:r>
            <a:r>
              <a:rPr lang="en-US" sz="2000" dirty="0" smtClean="0">
                <a:solidFill>
                  <a:srgbClr val="FF0000"/>
                </a:solidFill>
              </a:rPr>
              <a:t> </a:t>
            </a:r>
            <a:r>
              <a:rPr lang="en-US" sz="2000" dirty="0" err="1" smtClean="0">
                <a:solidFill>
                  <a:srgbClr val="FF0000"/>
                </a:solidFill>
              </a:rPr>
              <a:t>trình</a:t>
            </a:r>
            <a:r>
              <a:rPr lang="en-US" sz="2000" dirty="0" smtClean="0">
                <a:solidFill>
                  <a:srgbClr val="FF0000"/>
                </a:solidFill>
              </a:rPr>
              <a:t> bay </a:t>
            </a:r>
            <a:r>
              <a:rPr lang="en-US" sz="2000" dirty="0" err="1" smtClean="0">
                <a:solidFill>
                  <a:srgbClr val="FF0000"/>
                </a:solidFill>
              </a:rPr>
              <a:t>lôi</a:t>
            </a:r>
            <a:r>
              <a:rPr lang="en-US" sz="2000" dirty="0" smtClean="0">
                <a:solidFill>
                  <a:srgbClr val="FF0000"/>
                </a:solidFill>
              </a:rPr>
              <a:t> </a:t>
            </a:r>
            <a:r>
              <a:rPr lang="en-US" sz="2000" dirty="0" err="1" smtClean="0">
                <a:solidFill>
                  <a:srgbClr val="FF0000"/>
                </a:solidFill>
              </a:rPr>
              <a:t>cuốn</a:t>
            </a:r>
            <a:r>
              <a:rPr lang="en-US" sz="2000" dirty="0" smtClean="0">
                <a:solidFill>
                  <a:srgbClr val="FF0000"/>
                </a:solidFill>
              </a:rPr>
              <a:t> </a:t>
            </a:r>
            <a:r>
              <a:rPr lang="en-US" sz="2000" dirty="0" err="1" smtClean="0">
                <a:solidFill>
                  <a:srgbClr val="FF0000"/>
                </a:solidFill>
              </a:rPr>
              <a:t>cái</a:t>
            </a:r>
            <a:r>
              <a:rPr lang="en-US" sz="2000" dirty="0" smtClean="0">
                <a:solidFill>
                  <a:srgbClr val="FF0000"/>
                </a:solidFill>
              </a:rPr>
              <a:t> </a:t>
            </a:r>
            <a:r>
              <a:rPr lang="en-US" sz="2000" dirty="0" err="1" smtClean="0">
                <a:solidFill>
                  <a:srgbClr val="FF0000"/>
                </a:solidFill>
              </a:rPr>
              <a:t>bạn</a:t>
            </a:r>
            <a:r>
              <a:rPr lang="en-US" sz="2000" dirty="0" smtClean="0">
                <a:solidFill>
                  <a:srgbClr val="FF0000"/>
                </a:solidFill>
              </a:rPr>
              <a:t> </a:t>
            </a:r>
            <a:r>
              <a:rPr lang="en-US" sz="2000" dirty="0" err="1" smtClean="0">
                <a:solidFill>
                  <a:srgbClr val="FF0000"/>
                </a:solidFill>
              </a:rPr>
              <a:t>nữ</a:t>
            </a:r>
            <a:r>
              <a:rPr lang="en-US" sz="2000" dirty="0" smtClean="0">
                <a:solidFill>
                  <a:srgbClr val="FF0000"/>
                </a:solidFill>
              </a:rPr>
              <a:t> </a:t>
            </a:r>
            <a:r>
              <a:rPr lang="en-US" sz="2000" dirty="0" err="1" smtClean="0">
                <a:solidFill>
                  <a:srgbClr val="FF0000"/>
                </a:solidFill>
              </a:rPr>
              <a:t>lắm</a:t>
            </a:r>
            <a:endParaRPr lang="en-US" sz="2000" dirty="0">
              <a:solidFill>
                <a:srgbClr val="FF0000"/>
              </a:solidFill>
            </a:endParaRPr>
          </a:p>
        </p:txBody>
      </p:sp>
    </p:spTree>
    <p:extLst>
      <p:ext uri="{BB962C8B-B14F-4D97-AF65-F5344CB8AC3E}">
        <p14:creationId xmlns:p14="http://schemas.microsoft.com/office/powerpoint/2010/main" val="2874424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68" y="-6394"/>
            <a:ext cx="12180864" cy="6870787"/>
          </a:xfrm>
          <a:prstGeom prst="rect">
            <a:avLst/>
          </a:prstGeom>
        </p:spPr>
      </p:pic>
      <p:sp>
        <p:nvSpPr>
          <p:cNvPr id="3" name="Content Placeholder 2"/>
          <p:cNvSpPr>
            <a:spLocks noGrp="1"/>
          </p:cNvSpPr>
          <p:nvPr>
            <p:ph idx="1"/>
          </p:nvPr>
        </p:nvSpPr>
        <p:spPr>
          <a:xfrm>
            <a:off x="694508" y="806721"/>
            <a:ext cx="10515600" cy="5398135"/>
          </a:xfrm>
        </p:spPr>
        <p:txBody>
          <a:bodyPr>
            <a:normAutofit fontScale="85000" lnSpcReduction="20000"/>
          </a:bodyPr>
          <a:lstStyle/>
          <a:p>
            <a:pPr marL="0" indent="0">
              <a:buNone/>
            </a:pPr>
            <a:r>
              <a:rPr lang="vi-VN" sz="2400" dirty="0">
                <a:solidFill>
                  <a:srgbClr val="FFFF00"/>
                </a:solidFill>
              </a:rPr>
              <a:t>+ </a:t>
            </a:r>
            <a:r>
              <a:rPr lang="en-US" sz="2400" dirty="0" err="1" smtClean="0">
                <a:solidFill>
                  <a:srgbClr val="FFFF00"/>
                </a:solidFill>
              </a:rPr>
              <a:t>Hiệp</a:t>
            </a:r>
            <a:r>
              <a:rPr lang="vi-VN" sz="2400" dirty="0" smtClean="0">
                <a:solidFill>
                  <a:srgbClr val="FFFF00"/>
                </a:solidFill>
              </a:rPr>
              <a:t> </a:t>
            </a:r>
            <a:r>
              <a:rPr lang="vi-VN" sz="2400" dirty="0">
                <a:solidFill>
                  <a:srgbClr val="FFFF00"/>
                </a:solidFill>
              </a:rPr>
              <a:t>đấu thứ hai: </a:t>
            </a:r>
            <a:endParaRPr lang="en-US" sz="2400" dirty="0" smtClean="0">
              <a:solidFill>
                <a:srgbClr val="FFFF00"/>
              </a:solidFill>
            </a:endParaRPr>
          </a:p>
          <a:p>
            <a:pPr marL="0" indent="0">
              <a:buNone/>
            </a:pPr>
            <a:r>
              <a:rPr lang="vi-VN" sz="2400" dirty="0" smtClean="0">
                <a:solidFill>
                  <a:srgbClr val="66FF66"/>
                </a:solidFill>
              </a:rPr>
              <a:t>Đăm </a:t>
            </a:r>
            <a:r>
              <a:rPr lang="vi-VN" sz="2400" dirty="0">
                <a:solidFill>
                  <a:srgbClr val="66FF66"/>
                </a:solidFill>
              </a:rPr>
              <a:t>Săn đớp được miếng trầu mà Mtao Mxây bảo Hơ Nhị quăng cho hắn, sức chàng như tăng lên gấp bội, múa khiên càng mạnh, càng nhanh, càng đẹp, “chàng múa trên cao, gió như bão. Chàng múa dưới thấp, gió như lốc…”.Đăn Săn đuổi theo Mtao Mxây trúng nhưng không thủng dầu. Miếng trầu là phần thưởng cho Đăm Săn, là sức mạnh của cả cộng đồng, là tấm </a:t>
            </a:r>
            <a:r>
              <a:rPr lang="vi-VN" sz="2400" dirty="0" smtClean="0">
                <a:solidFill>
                  <a:srgbClr val="66FF66"/>
                </a:solidFill>
              </a:rPr>
              <a:t>l</a:t>
            </a:r>
            <a:r>
              <a:rPr lang="en-US" sz="2400" dirty="0" err="1" smtClean="0">
                <a:solidFill>
                  <a:srgbClr val="66FF66"/>
                </a:solidFill>
              </a:rPr>
              <a:t>òng</a:t>
            </a:r>
            <a:r>
              <a:rPr lang="vi-VN" sz="2400" dirty="0" smtClean="0">
                <a:solidFill>
                  <a:srgbClr val="66FF66"/>
                </a:solidFill>
              </a:rPr>
              <a:t> </a:t>
            </a:r>
            <a:r>
              <a:rPr lang="vi-VN" sz="2400" dirty="0">
                <a:solidFill>
                  <a:srgbClr val="66FF66"/>
                </a:solidFill>
              </a:rPr>
              <a:t>thủy chung của vợ. </a:t>
            </a:r>
            <a:endParaRPr lang="en-US" sz="2400" dirty="0" smtClean="0">
              <a:solidFill>
                <a:srgbClr val="66FF66"/>
              </a:solidFill>
            </a:endParaRPr>
          </a:p>
          <a:p>
            <a:pPr marL="0" indent="0">
              <a:buNone/>
            </a:pPr>
            <a:r>
              <a:rPr lang="en-US" sz="2400" dirty="0" smtClean="0">
                <a:solidFill>
                  <a:srgbClr val="66FF66"/>
                </a:solidFill>
                <a:sym typeface="Wingdings" panose="05000000000000000000" pitchFamily="2" charset="2"/>
              </a:rPr>
              <a:t></a:t>
            </a:r>
            <a:r>
              <a:rPr lang="vi-VN" sz="2400" dirty="0" smtClean="0">
                <a:solidFill>
                  <a:srgbClr val="66FF66"/>
                </a:solidFill>
              </a:rPr>
              <a:t> </a:t>
            </a:r>
            <a:r>
              <a:rPr lang="vi-VN" sz="2400" dirty="0">
                <a:solidFill>
                  <a:srgbClr val="66FF66"/>
                </a:solidFill>
              </a:rPr>
              <a:t>Đăm Săn là người có sức mạnh phi thường </a:t>
            </a:r>
            <a:r>
              <a:rPr lang="vi-VN" sz="2400" dirty="0" smtClean="0">
                <a:solidFill>
                  <a:srgbClr val="66FF66"/>
                </a:solidFill>
              </a:rPr>
              <a:t>v</a:t>
            </a:r>
            <a:r>
              <a:rPr lang="en-US" sz="2400" dirty="0" smtClean="0">
                <a:solidFill>
                  <a:srgbClr val="66FF66"/>
                </a:solidFill>
                <a:latin typeface="Berlin Sans FB" panose="020E0602020502020306" pitchFamily="34" charset="0"/>
              </a:rPr>
              <a:t>à </a:t>
            </a:r>
            <a:r>
              <a:rPr lang="en-US" sz="2400" dirty="0" err="1" smtClean="0">
                <a:solidFill>
                  <a:srgbClr val="66FF66"/>
                </a:solidFill>
                <a:latin typeface="Berlin Sans FB" panose="020E0602020502020306" pitchFamily="34" charset="0"/>
              </a:rPr>
              <a:t>tài</a:t>
            </a:r>
            <a:r>
              <a:rPr lang="en-US" sz="2400" dirty="0" smtClean="0">
                <a:solidFill>
                  <a:srgbClr val="66FF66"/>
                </a:solidFill>
                <a:latin typeface="Berlin Sans FB" panose="020E0602020502020306" pitchFamily="34" charset="0"/>
              </a:rPr>
              <a:t> </a:t>
            </a:r>
            <a:r>
              <a:rPr lang="en-US" sz="2400" dirty="0" err="1" smtClean="0">
                <a:solidFill>
                  <a:srgbClr val="66FF66"/>
                </a:solidFill>
                <a:latin typeface="Berlin Sans FB" panose="020E0602020502020306" pitchFamily="34" charset="0"/>
              </a:rPr>
              <a:t>năng</a:t>
            </a:r>
            <a:endParaRPr lang="en-US" sz="2400" dirty="0" smtClean="0">
              <a:solidFill>
                <a:srgbClr val="66FF66"/>
              </a:solidFill>
              <a:latin typeface="Berlin Sans FB" panose="020E0602020502020306" pitchFamily="34" charset="0"/>
            </a:endParaRPr>
          </a:p>
          <a:p>
            <a:pPr marL="0" indent="0">
              <a:buNone/>
            </a:pPr>
            <a:r>
              <a:rPr lang="vi-VN" sz="2400" dirty="0">
                <a:solidFill>
                  <a:schemeClr val="accent2">
                    <a:lumMod val="60000"/>
                    <a:lumOff val="40000"/>
                  </a:schemeClr>
                </a:solidFill>
              </a:rPr>
              <a:t>+ Hiếp đấu thứ ba:</a:t>
            </a:r>
            <a:r>
              <a:rPr lang="vi-VN" sz="2400" dirty="0">
                <a:solidFill>
                  <a:srgbClr val="FFFF00"/>
                </a:solidFill>
              </a:rPr>
              <a:t> </a:t>
            </a:r>
            <a:endParaRPr lang="en-US" sz="2400" dirty="0" smtClean="0">
              <a:solidFill>
                <a:srgbClr val="FFFF00"/>
              </a:solidFill>
            </a:endParaRPr>
          </a:p>
          <a:p>
            <a:pPr marL="0" indent="0">
              <a:buNone/>
            </a:pPr>
            <a:r>
              <a:rPr lang="vi-VN" sz="2400" dirty="0" smtClean="0">
                <a:solidFill>
                  <a:srgbClr val="66FF66"/>
                </a:solidFill>
              </a:rPr>
              <a:t>Nhờ </a:t>
            </a:r>
            <a:r>
              <a:rPr lang="vi-VN" sz="2400" dirty="0">
                <a:solidFill>
                  <a:srgbClr val="66FF66"/>
                </a:solidFill>
              </a:rPr>
              <a:t>Trời mách kế, Đăm Săn đuổi theo và đánh thắng được Mtao Mxây. Ông Trời là hình ảnh tượng trưng cho công lí, sức mạnh trí tuệ của đấng tối cao, sự thiên vị rõ ràng đối với Đăm Săn và lời khẳng định chính giữa thuộc về chàng. Đồng thời, chi tiết ông Trời còn thể hiện mối quan hệ, gần gũi, gắn bó mật thiết giữa con người với thần linh. </a:t>
            </a:r>
            <a:endParaRPr lang="en-US" sz="2400" dirty="0" smtClean="0">
              <a:solidFill>
                <a:srgbClr val="66FF66"/>
              </a:solidFill>
            </a:endParaRPr>
          </a:p>
          <a:p>
            <a:endParaRPr lang="en-US" sz="2400" dirty="0" smtClean="0">
              <a:solidFill>
                <a:srgbClr val="66FF66"/>
              </a:solidFill>
            </a:endParaRPr>
          </a:p>
          <a:p>
            <a:pPr marL="0" indent="0">
              <a:buNone/>
            </a:pPr>
            <a:r>
              <a:rPr lang="vi-VN" sz="2400" dirty="0" smtClean="0">
                <a:solidFill>
                  <a:srgbClr val="FFFF00"/>
                </a:solidFill>
              </a:rPr>
              <a:t> </a:t>
            </a:r>
            <a:r>
              <a:rPr lang="en-US" sz="2400" dirty="0" smtClean="0">
                <a:solidFill>
                  <a:srgbClr val="FFFF00"/>
                </a:solidFill>
              </a:rPr>
              <a:t>=&gt; </a:t>
            </a:r>
            <a:r>
              <a:rPr lang="vi-VN" sz="2400" dirty="0" smtClean="0">
                <a:solidFill>
                  <a:srgbClr val="FFFF00"/>
                </a:solidFill>
              </a:rPr>
              <a:t>Với </a:t>
            </a:r>
            <a:r>
              <a:rPr lang="vi-VN" sz="2400" dirty="0">
                <a:solidFill>
                  <a:srgbClr val="FFFF00"/>
                </a:solidFill>
              </a:rPr>
              <a:t>lối mô tả song hành, ngôn ngữ trang trọng, giàu hình ảnh; bút pháp phóng đại,… đã giúp chúng ta thấy Đăm Săn hơn hẳn Mtao Mxây cả về tài năng, sức lực, phong độ, phẩm chất. Sự chiến thắng của Đăm Săn làm nổi bật hình ảnh, tầm vóc của người anh </a:t>
            </a:r>
            <a:r>
              <a:rPr lang="vi-VN" sz="2400" dirty="0" smtClean="0">
                <a:solidFill>
                  <a:srgbClr val="FFFF00"/>
                </a:solidFill>
              </a:rPr>
              <a:t>h</a:t>
            </a:r>
            <a:r>
              <a:rPr lang="en-US" sz="2400" dirty="0" err="1" smtClean="0">
                <a:solidFill>
                  <a:srgbClr val="FFFF00"/>
                </a:solidFill>
              </a:rPr>
              <a:t>ùng</a:t>
            </a:r>
            <a:r>
              <a:rPr lang="vi-VN" sz="2400" dirty="0" smtClean="0">
                <a:solidFill>
                  <a:srgbClr val="FFFF00"/>
                </a:solidFill>
              </a:rPr>
              <a:t> </a:t>
            </a:r>
            <a:r>
              <a:rPr lang="vi-VN" sz="2400" dirty="0">
                <a:solidFill>
                  <a:srgbClr val="FFFF00"/>
                </a:solidFill>
              </a:rPr>
              <a:t>sử thi Đăm Săn.</a:t>
            </a:r>
            <a:endParaRPr lang="en-US" sz="2400" dirty="0">
              <a:solidFill>
                <a:srgbClr val="FFFF00"/>
              </a:solidFill>
              <a:latin typeface="Berlin Sans FB" panose="020E0602020502020306" pitchFamily="34" charset="0"/>
            </a:endParaRPr>
          </a:p>
        </p:txBody>
      </p:sp>
    </p:spTree>
    <p:extLst>
      <p:ext uri="{BB962C8B-B14F-4D97-AF65-F5344CB8AC3E}">
        <p14:creationId xmlns:p14="http://schemas.microsoft.com/office/powerpoint/2010/main" val="1331734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133</TotalTime>
  <Words>525</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Berlin Sans FB</vt:lpstr>
      <vt:lpstr>Trebuchet MS</vt:lpstr>
      <vt:lpstr>Wingdings</vt:lpstr>
      <vt:lpstr>Wingdings 3</vt:lpstr>
      <vt:lpstr>Facet</vt:lpstr>
      <vt:lpstr>CHIẾN THẮNG MTAO-MXÂY</vt:lpstr>
      <vt:lpstr>1. Nguyên nhân cuộc chiến</vt:lpstr>
      <vt:lpstr>2. Cuộc chiến của hai tù trưởng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CHIẾN THẮNG MTAO-MXÂY</dc:title>
  <dc:creator>Admin</dc:creator>
  <cp:lastModifiedBy>Admin</cp:lastModifiedBy>
  <cp:revision>13</cp:revision>
  <dcterms:created xsi:type="dcterms:W3CDTF">2020-10-09T13:33:47Z</dcterms:created>
  <dcterms:modified xsi:type="dcterms:W3CDTF">2020-10-10T00:51:23Z</dcterms:modified>
</cp:coreProperties>
</file>