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65" r:id="rId5"/>
    <p:sldId id="257" r:id="rId6"/>
    <p:sldId id="256" r:id="rId7"/>
    <p:sldId id="258" r:id="rId8"/>
    <p:sldId id="259" r:id="rId9"/>
    <p:sldId id="287" r:id="rId10"/>
    <p:sldId id="263" r:id="rId11"/>
    <p:sldId id="264" r:id="rId12"/>
    <p:sldId id="266" r:id="rId13"/>
    <p:sldId id="286" r:id="rId14"/>
    <p:sldId id="288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51D12-F5E4-4141-87EB-7A33D59E215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A3032-975C-4580-94E4-34887C84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2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127D-DAAF-4874-B4BC-859E7F9299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2D89-4090-43DF-925B-FBF359BA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8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127D-DAAF-4874-B4BC-859E7F9299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2D89-4090-43DF-925B-FBF359BA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127D-DAAF-4874-B4BC-859E7F9299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2D89-4090-43DF-925B-FBF359BA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9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127D-DAAF-4874-B4BC-859E7F9299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2D89-4090-43DF-925B-FBF359BA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7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127D-DAAF-4874-B4BC-859E7F9299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2D89-4090-43DF-925B-FBF359BA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4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127D-DAAF-4874-B4BC-859E7F9299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2D89-4090-43DF-925B-FBF359BA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127D-DAAF-4874-B4BC-859E7F9299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2D89-4090-43DF-925B-FBF359BA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7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127D-DAAF-4874-B4BC-859E7F9299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2D89-4090-43DF-925B-FBF359BA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4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127D-DAAF-4874-B4BC-859E7F9299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2D89-4090-43DF-925B-FBF359BA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9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127D-DAAF-4874-B4BC-859E7F9299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2D89-4090-43DF-925B-FBF359BA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127D-DAAF-4874-B4BC-859E7F9299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2D89-4090-43DF-925B-FBF359BA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3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B127D-DAAF-4874-B4BC-859E7F9299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F2D89-4090-43DF-925B-FBF359BA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3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9492" y="2290907"/>
            <a:ext cx="5832764" cy="2294947"/>
          </a:xfrm>
        </p:spPr>
        <p:txBody>
          <a:bodyPr/>
          <a:lstStyle/>
          <a:p>
            <a:r>
              <a:rPr lang="en-US" sz="4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en-US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DMOD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39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96725" cy="66886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970" y="1830892"/>
            <a:ext cx="8640217" cy="4857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0AE11A-D313-0E8A-8E24-50AD8F20A600}"/>
              </a:ext>
            </a:extLst>
          </p:cNvPr>
          <p:cNvSpPr txBox="1"/>
          <p:nvPr/>
        </p:nvSpPr>
        <p:spPr>
          <a:xfrm>
            <a:off x="437108" y="3539629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Measured Apparent Resistivity:</a:t>
            </a:r>
            <a:endParaRPr lang="en-US" sz="1200" b="0" i="0" u="none" strike="noStrike" baseline="0" dirty="0">
              <a:latin typeface="HelveticaNeue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imported it by RES2MOD.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F2CE8-2210-F07C-AC2C-11E4F2205BD6}"/>
              </a:ext>
            </a:extLst>
          </p:cNvPr>
          <p:cNvSpPr txBox="1"/>
          <p:nvPr/>
        </p:nvSpPr>
        <p:spPr>
          <a:xfrm>
            <a:off x="437108" y="4201105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Calculated Apparent Resistivity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computation of every iteration for this model (Picture above)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3FE10-A918-B08D-5D5B-3E7514E9C508}"/>
              </a:ext>
            </a:extLst>
          </p:cNvPr>
          <p:cNvSpPr txBox="1"/>
          <p:nvPr/>
        </p:nvSpPr>
        <p:spPr>
          <a:xfrm>
            <a:off x="345004" y="5122837"/>
            <a:ext cx="2546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Inverse Model Resistivity Section:</a:t>
            </a:r>
            <a:endParaRPr lang="en-US" sz="1200" b="0" i="0" u="none" strike="noStrike" baseline="0" dirty="0">
              <a:latin typeface="HelveticaNeue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estimated</a:t>
            </a:r>
            <a:r>
              <a:rPr lang="en-US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that we created based on apparent resistivity.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00DAC-CF92-3A98-43A7-71995957BE43}"/>
              </a:ext>
            </a:extLst>
          </p:cNvPr>
          <p:cNvSpPr txBox="1"/>
          <p:nvPr/>
        </p:nvSpPr>
        <p:spPr>
          <a:xfrm>
            <a:off x="2726774" y="6199169"/>
            <a:ext cx="102426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1200" b="0" i="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s-PE" sz="1200" b="0" i="0" u="none" strike="noStrike" baseline="0" dirty="0" err="1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</a:t>
            </a:r>
            <a:r>
              <a:rPr lang="en-US" sz="1200" b="0" i="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between picture 1 and picture 2 gives us the error value: of 1.</a:t>
            </a:r>
            <a:r>
              <a:rPr lang="fa-IR" sz="1200" b="0" i="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59</a:t>
            </a:r>
            <a:r>
              <a:rPr lang="en-US" sz="1200" b="0" i="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US" sz="1200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 that error is below that our threshold so it is the main model.</a:t>
            </a:r>
            <a:endParaRPr lang="en-US" sz="1200" b="0" i="0" u="none" strike="noStrike" baseline="0" dirty="0">
              <a:solidFill>
                <a:srgbClr val="FF0000"/>
              </a:solidFill>
              <a:highlight>
                <a:srgbClr val="FFFF00"/>
              </a:highlight>
              <a:latin typeface="HelveticaNeue"/>
            </a:endParaRPr>
          </a:p>
        </p:txBody>
      </p:sp>
    </p:spTree>
    <p:extLst>
      <p:ext uri="{BB962C8B-B14F-4D97-AF65-F5344CB8AC3E}">
        <p14:creationId xmlns:p14="http://schemas.microsoft.com/office/powerpoint/2010/main" val="308677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05118" cy="56813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390" y="0"/>
            <a:ext cx="9191625" cy="516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12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64264"/>
            <a:ext cx="9067800" cy="50981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0"/>
            <a:ext cx="8953500" cy="50338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375884"/>
            <a:ext cx="11899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>
                <a:solidFill>
                  <a:srgbClr val="FF0000"/>
                </a:solidFill>
              </a:rPr>
              <a:t>Normal </a:t>
            </a:r>
            <a:r>
              <a:rPr lang="es-PE" dirty="0" err="1">
                <a:solidFill>
                  <a:srgbClr val="FF0000"/>
                </a:solidFill>
              </a:rPr>
              <a:t>value</a:t>
            </a:r>
            <a:r>
              <a:rPr lang="es-PE" dirty="0">
                <a:solidFill>
                  <a:srgbClr val="FF0000"/>
                </a:solidFill>
              </a:rPr>
              <a:t>: </a:t>
            </a:r>
            <a:r>
              <a:rPr lang="fa-IR" dirty="0">
                <a:solidFill>
                  <a:srgbClr val="FF0000"/>
                </a:solidFill>
              </a:rPr>
              <a:t>0.05</a:t>
            </a:r>
            <a:endParaRPr lang="es-PE" dirty="0">
              <a:solidFill>
                <a:srgbClr val="FF0000"/>
              </a:solidFill>
            </a:endParaRPr>
          </a:p>
          <a:p>
            <a:pPr algn="just"/>
            <a:r>
              <a:rPr lang="es-PE" dirty="0" err="1">
                <a:solidFill>
                  <a:srgbClr val="FF0000"/>
                </a:solidFill>
              </a:rPr>
              <a:t>Increasing</a:t>
            </a:r>
            <a:r>
              <a:rPr lang="es-PE" dirty="0">
                <a:solidFill>
                  <a:srgbClr val="FF0000"/>
                </a:solidFill>
              </a:rPr>
              <a:t> </a:t>
            </a:r>
            <a:r>
              <a:rPr lang="es-PE" dirty="0" err="1">
                <a:solidFill>
                  <a:srgbClr val="FF0000"/>
                </a:solidFill>
              </a:rPr>
              <a:t>this</a:t>
            </a:r>
            <a:r>
              <a:rPr lang="es-PE" dirty="0">
                <a:solidFill>
                  <a:srgbClr val="FF0000"/>
                </a:solidFill>
              </a:rPr>
              <a:t> </a:t>
            </a:r>
            <a:r>
              <a:rPr lang="es-PE" dirty="0" err="1">
                <a:solidFill>
                  <a:srgbClr val="FF0000"/>
                </a:solidFill>
              </a:rPr>
              <a:t>value</a:t>
            </a:r>
            <a:r>
              <a:rPr lang="es-PE" dirty="0">
                <a:solidFill>
                  <a:srgbClr val="FF0000"/>
                </a:solidFill>
              </a:rPr>
              <a:t> </a:t>
            </a:r>
            <a:r>
              <a:rPr lang="es-PE" dirty="0" err="1">
                <a:solidFill>
                  <a:srgbClr val="FF0000"/>
                </a:solidFill>
              </a:rPr>
              <a:t>improves</a:t>
            </a:r>
            <a:r>
              <a:rPr lang="es-PE" dirty="0">
                <a:solidFill>
                  <a:srgbClr val="FF0000"/>
                </a:solidFill>
              </a:rPr>
              <a:t> </a:t>
            </a:r>
            <a:r>
              <a:rPr lang="es-PE" dirty="0" err="1">
                <a:solidFill>
                  <a:srgbClr val="FF0000"/>
                </a:solidFill>
              </a:rPr>
              <a:t>the</a:t>
            </a:r>
            <a:r>
              <a:rPr lang="es-PE" dirty="0">
                <a:solidFill>
                  <a:srgbClr val="FF0000"/>
                </a:solidFill>
              </a:rPr>
              <a:t> </a:t>
            </a:r>
            <a:r>
              <a:rPr lang="es-PE" dirty="0" err="1">
                <a:solidFill>
                  <a:srgbClr val="FF0000"/>
                </a:solidFill>
              </a:rPr>
              <a:t>measurements</a:t>
            </a:r>
            <a:r>
              <a:rPr lang="es-PE" dirty="0">
                <a:solidFill>
                  <a:srgbClr val="FF0000"/>
                </a:solidFill>
              </a:rPr>
              <a:t> </a:t>
            </a:r>
            <a:r>
              <a:rPr lang="es-PE" dirty="0" err="1">
                <a:solidFill>
                  <a:srgbClr val="FF0000"/>
                </a:solidFill>
              </a:rPr>
              <a:t>on</a:t>
            </a:r>
            <a:r>
              <a:rPr lang="es-PE" dirty="0">
                <a:solidFill>
                  <a:srgbClr val="FF0000"/>
                </a:solidFill>
              </a:rPr>
              <a:t> </a:t>
            </a:r>
            <a:r>
              <a:rPr lang="es-PE" dirty="0" err="1">
                <a:solidFill>
                  <a:srgbClr val="FF0000"/>
                </a:solidFill>
              </a:rPr>
              <a:t>the</a:t>
            </a:r>
            <a:r>
              <a:rPr lang="es-PE" dirty="0">
                <a:solidFill>
                  <a:srgbClr val="FF0000"/>
                </a:solidFill>
              </a:rPr>
              <a:t> Deep </a:t>
            </a:r>
            <a:r>
              <a:rPr lang="es-PE" dirty="0" err="1">
                <a:solidFill>
                  <a:srgbClr val="FF0000"/>
                </a:solidFill>
              </a:rPr>
              <a:t>levels</a:t>
            </a:r>
            <a:r>
              <a:rPr lang="es-PE" dirty="0">
                <a:solidFill>
                  <a:srgbClr val="FF0000"/>
                </a:solidFill>
              </a:rPr>
              <a:t> </a:t>
            </a:r>
            <a:r>
              <a:rPr lang="es-PE" dirty="0" err="1">
                <a:solidFill>
                  <a:srgbClr val="FF0000"/>
                </a:solidFill>
              </a:rPr>
              <a:t>but</a:t>
            </a:r>
            <a:r>
              <a:rPr lang="es-PE" dirty="0">
                <a:solidFill>
                  <a:srgbClr val="FF0000"/>
                </a:solidFill>
              </a:rPr>
              <a:t> </a:t>
            </a:r>
            <a:r>
              <a:rPr lang="es-PE" dirty="0" err="1">
                <a:solidFill>
                  <a:srgbClr val="FF0000"/>
                </a:solidFill>
              </a:rPr>
              <a:t>affects</a:t>
            </a:r>
            <a:r>
              <a:rPr lang="es-PE" dirty="0">
                <a:solidFill>
                  <a:srgbClr val="FF0000"/>
                </a:solidFill>
              </a:rPr>
              <a:t> </a:t>
            </a:r>
            <a:r>
              <a:rPr lang="es-PE" dirty="0" err="1">
                <a:solidFill>
                  <a:srgbClr val="FF0000"/>
                </a:solidFill>
              </a:rPr>
              <a:t>the</a:t>
            </a:r>
            <a:r>
              <a:rPr lang="es-PE" dirty="0">
                <a:solidFill>
                  <a:srgbClr val="FF0000"/>
                </a:solidFill>
              </a:rPr>
              <a:t> </a:t>
            </a:r>
            <a:r>
              <a:rPr lang="es-PE" dirty="0" err="1">
                <a:solidFill>
                  <a:srgbClr val="FF0000"/>
                </a:solidFill>
              </a:rPr>
              <a:t>measurements</a:t>
            </a:r>
            <a:r>
              <a:rPr lang="es-PE" dirty="0">
                <a:solidFill>
                  <a:srgbClr val="FF0000"/>
                </a:solidFill>
              </a:rPr>
              <a:t> </a:t>
            </a:r>
            <a:r>
              <a:rPr lang="es-PE" dirty="0" err="1">
                <a:solidFill>
                  <a:srgbClr val="FF0000"/>
                </a:solidFill>
              </a:rPr>
              <a:t>on</a:t>
            </a:r>
            <a:r>
              <a:rPr lang="es-PE" dirty="0">
                <a:solidFill>
                  <a:srgbClr val="FF0000"/>
                </a:solidFill>
              </a:rPr>
              <a:t> </a:t>
            </a:r>
            <a:r>
              <a:rPr lang="es-PE" dirty="0" err="1">
                <a:solidFill>
                  <a:srgbClr val="FF0000"/>
                </a:solidFill>
              </a:rPr>
              <a:t>the</a:t>
            </a:r>
            <a:r>
              <a:rPr lang="es-PE" dirty="0">
                <a:solidFill>
                  <a:srgbClr val="FF0000"/>
                </a:solidFill>
              </a:rPr>
              <a:t> </a:t>
            </a:r>
            <a:r>
              <a:rPr lang="es-PE" dirty="0" err="1">
                <a:solidFill>
                  <a:srgbClr val="FF0000"/>
                </a:solidFill>
              </a:rPr>
              <a:t>levels</a:t>
            </a:r>
            <a:r>
              <a:rPr lang="es-PE" dirty="0">
                <a:solidFill>
                  <a:srgbClr val="FF0000"/>
                </a:solidFill>
              </a:rPr>
              <a:t> </a:t>
            </a:r>
            <a:r>
              <a:rPr lang="es-PE" dirty="0" err="1">
                <a:solidFill>
                  <a:srgbClr val="FF0000"/>
                </a:solidFill>
              </a:rPr>
              <a:t>above</a:t>
            </a:r>
            <a:r>
              <a:rPr lang="es-PE" dirty="0">
                <a:solidFill>
                  <a:srgbClr val="FF0000"/>
                </a:solidFill>
              </a:rPr>
              <a:t> </a:t>
            </a:r>
            <a:r>
              <a:rPr lang="es-PE" dirty="0" err="1">
                <a:solidFill>
                  <a:srgbClr val="FF0000"/>
                </a:solidFill>
              </a:rPr>
              <a:t>changing</a:t>
            </a:r>
            <a:r>
              <a:rPr lang="es-PE" dirty="0">
                <a:solidFill>
                  <a:srgbClr val="FF0000"/>
                </a:solidFill>
              </a:rPr>
              <a:t> </a:t>
            </a:r>
            <a:r>
              <a:rPr lang="es-PE" dirty="0" err="1">
                <a:solidFill>
                  <a:srgbClr val="FF0000"/>
                </a:solidFill>
              </a:rPr>
              <a:t>the</a:t>
            </a:r>
            <a:r>
              <a:rPr lang="es-PE" dirty="0">
                <a:solidFill>
                  <a:srgbClr val="FF0000"/>
                </a:solidFill>
              </a:rPr>
              <a:t> </a:t>
            </a:r>
            <a:r>
              <a:rPr lang="es-PE" dirty="0" err="1">
                <a:solidFill>
                  <a:srgbClr val="FF0000"/>
                </a:solidFill>
              </a:rPr>
              <a:t>shape</a:t>
            </a:r>
            <a:r>
              <a:rPr lang="es-PE" dirty="0">
                <a:solidFill>
                  <a:srgbClr val="FF0000"/>
                </a:solidFill>
              </a:rPr>
              <a:t> </a:t>
            </a:r>
            <a:r>
              <a:rPr lang="es-PE" dirty="0" err="1">
                <a:solidFill>
                  <a:srgbClr val="FF0000"/>
                </a:solidFill>
              </a:rPr>
              <a:t>horizontally</a:t>
            </a:r>
            <a:r>
              <a:rPr lang="es-PE" dirty="0">
                <a:solidFill>
                  <a:srgbClr val="FF0000"/>
                </a:solidFill>
              </a:rPr>
              <a:t>, so </a:t>
            </a:r>
            <a:r>
              <a:rPr lang="es-PE" dirty="0" err="1">
                <a:solidFill>
                  <a:srgbClr val="FF0000"/>
                </a:solidFill>
              </a:rPr>
              <a:t>changing</a:t>
            </a:r>
            <a:r>
              <a:rPr lang="es-PE" dirty="0">
                <a:solidFill>
                  <a:srgbClr val="FF0000"/>
                </a:solidFill>
              </a:rPr>
              <a:t> </a:t>
            </a:r>
            <a:r>
              <a:rPr lang="es-PE" dirty="0" err="1">
                <a:solidFill>
                  <a:srgbClr val="FF0000"/>
                </a:solidFill>
              </a:rPr>
              <a:t>this</a:t>
            </a:r>
            <a:r>
              <a:rPr lang="es-PE" dirty="0">
                <a:solidFill>
                  <a:srgbClr val="FF0000"/>
                </a:solidFill>
              </a:rPr>
              <a:t> </a:t>
            </a:r>
            <a:r>
              <a:rPr lang="es-PE" dirty="0" err="1">
                <a:solidFill>
                  <a:srgbClr val="FF0000"/>
                </a:solidFill>
              </a:rPr>
              <a:t>value</a:t>
            </a:r>
            <a:r>
              <a:rPr lang="es-PE" dirty="0">
                <a:solidFill>
                  <a:srgbClr val="FF0000"/>
                </a:solidFill>
              </a:rPr>
              <a:t> </a:t>
            </a:r>
            <a:r>
              <a:rPr lang="es-PE" dirty="0" err="1">
                <a:solidFill>
                  <a:srgbClr val="FF0000"/>
                </a:solidFill>
              </a:rPr>
              <a:t>is</a:t>
            </a:r>
            <a:r>
              <a:rPr lang="es-PE" dirty="0">
                <a:solidFill>
                  <a:srgbClr val="FF0000"/>
                </a:solidFill>
              </a:rPr>
              <a:t> more </a:t>
            </a:r>
            <a:r>
              <a:rPr lang="es-PE" dirty="0" err="1">
                <a:solidFill>
                  <a:srgbClr val="FF0000"/>
                </a:solidFill>
              </a:rPr>
              <a:t>useful</a:t>
            </a:r>
            <a:r>
              <a:rPr lang="es-PE" dirty="0">
                <a:solidFill>
                  <a:srgbClr val="FF0000"/>
                </a:solidFill>
              </a:rPr>
              <a:t> </a:t>
            </a:r>
            <a:r>
              <a:rPr lang="es-PE" dirty="0" err="1">
                <a:solidFill>
                  <a:srgbClr val="FF0000"/>
                </a:solidFill>
              </a:rPr>
              <a:t>when</a:t>
            </a:r>
            <a:r>
              <a:rPr lang="es-PE" dirty="0">
                <a:solidFill>
                  <a:srgbClr val="FF0000"/>
                </a:solidFill>
              </a:rPr>
              <a:t> </a:t>
            </a:r>
            <a:r>
              <a:rPr lang="es-PE" dirty="0" err="1">
                <a:solidFill>
                  <a:srgbClr val="FF0000"/>
                </a:solidFill>
              </a:rPr>
              <a:t>we</a:t>
            </a:r>
            <a:r>
              <a:rPr lang="es-PE" dirty="0">
                <a:solidFill>
                  <a:srgbClr val="FF0000"/>
                </a:solidFill>
              </a:rPr>
              <a:t> </a:t>
            </a:r>
            <a:r>
              <a:rPr lang="es-PE" dirty="0" err="1">
                <a:solidFill>
                  <a:srgbClr val="FF0000"/>
                </a:solidFill>
              </a:rPr>
              <a:t>have</a:t>
            </a:r>
            <a:r>
              <a:rPr lang="es-PE" dirty="0">
                <a:solidFill>
                  <a:srgbClr val="FF0000"/>
                </a:solidFill>
              </a:rPr>
              <a:t> </a:t>
            </a:r>
            <a:r>
              <a:rPr lang="es-PE" dirty="0" err="1">
                <a:solidFill>
                  <a:srgbClr val="FF0000"/>
                </a:solidFill>
              </a:rPr>
              <a:t>bodies</a:t>
            </a:r>
            <a:r>
              <a:rPr lang="es-PE" dirty="0">
                <a:solidFill>
                  <a:srgbClr val="FF0000"/>
                </a:solidFill>
              </a:rPr>
              <a:t> </a:t>
            </a:r>
            <a:r>
              <a:rPr lang="es-PE" dirty="0" err="1">
                <a:solidFill>
                  <a:srgbClr val="FF0000"/>
                </a:solidFill>
              </a:rPr>
              <a:t>on</a:t>
            </a:r>
            <a:r>
              <a:rPr lang="es-PE" dirty="0">
                <a:solidFill>
                  <a:srgbClr val="FF0000"/>
                </a:solidFill>
              </a:rPr>
              <a:t> </a:t>
            </a:r>
            <a:r>
              <a:rPr lang="es-PE" dirty="0" err="1">
                <a:solidFill>
                  <a:srgbClr val="FF0000"/>
                </a:solidFill>
              </a:rPr>
              <a:t>the</a:t>
            </a:r>
            <a:r>
              <a:rPr lang="es-PE" dirty="0">
                <a:solidFill>
                  <a:srgbClr val="FF0000"/>
                </a:solidFill>
              </a:rPr>
              <a:t> Deep </a:t>
            </a:r>
            <a:r>
              <a:rPr lang="es-PE" dirty="0" err="1">
                <a:solidFill>
                  <a:srgbClr val="FF0000"/>
                </a:solidFill>
              </a:rPr>
              <a:t>side</a:t>
            </a:r>
            <a:r>
              <a:rPr lang="es-PE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5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2" y="154753"/>
            <a:ext cx="11554692" cy="649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8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7" y="241450"/>
            <a:ext cx="11520921" cy="647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3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0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55" y="1008834"/>
            <a:ext cx="8950036" cy="50319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C9F8A0-F4BC-0FEA-8708-26FDAEB7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" y="-98228"/>
            <a:ext cx="10515600" cy="1325563"/>
          </a:xfrm>
        </p:spPr>
        <p:txBody>
          <a:bodyPr>
            <a:normAutofit/>
          </a:bodyPr>
          <a:lstStyle/>
          <a:p>
            <a:r>
              <a:rPr lang="es-P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s-P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s-P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Apparent</a:t>
            </a:r>
            <a:r>
              <a:rPr lang="es-P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Resistivity</a:t>
            </a:r>
            <a:r>
              <a:rPr lang="es-P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Pseudosection</a:t>
            </a:r>
            <a:r>
              <a:rPr lang="es-P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Werner Alpha Array / 36 </a:t>
            </a:r>
            <a:r>
              <a:rPr lang="es-P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electrodes</a:t>
            </a:r>
            <a:r>
              <a:rPr lang="es-P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s-P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P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Surface / </a:t>
            </a:r>
            <a:r>
              <a:rPr lang="es-P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Separation</a:t>
            </a:r>
            <a:r>
              <a:rPr lang="es-P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s-P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electrodes</a:t>
            </a:r>
            <a:r>
              <a:rPr lang="es-P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1m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23542F-BA7D-4E27-A5E4-C4DE7A400773}"/>
              </a:ext>
            </a:extLst>
          </p:cNvPr>
          <p:cNvSpPr txBox="1"/>
          <p:nvPr/>
        </p:nvSpPr>
        <p:spPr>
          <a:xfrm>
            <a:off x="277092" y="6180753"/>
            <a:ext cx="12053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figure shows the model with 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anomalies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resistivities materials close to the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surface.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resistivity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less current to be flown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84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473" y="2720397"/>
            <a:ext cx="3650673" cy="1325563"/>
          </a:xfrm>
        </p:spPr>
        <p:txBody>
          <a:bodyPr/>
          <a:lstStyle/>
          <a:p>
            <a:r>
              <a:rPr lang="en-US" sz="5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en-US" sz="5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5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DINV</a:t>
            </a:r>
            <a:endParaRPr lang="en-US" sz="5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90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5005" b="39868"/>
          <a:stretch/>
        </p:blipFill>
        <p:spPr>
          <a:xfrm>
            <a:off x="0" y="0"/>
            <a:ext cx="5854411" cy="439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56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1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2E5598B4B0C141A1FB29F4D176F8F3" ma:contentTypeVersion="12" ma:contentTypeDescription="Creare un nuovo documento." ma:contentTypeScope="" ma:versionID="06e368dada8dc8ba662cb87bf1dcfa96">
  <xsd:schema xmlns:xsd="http://www.w3.org/2001/XMLSchema" xmlns:xs="http://www.w3.org/2001/XMLSchema" xmlns:p="http://schemas.microsoft.com/office/2006/metadata/properties" xmlns:ns3="2c8b27ad-9356-4399-be6e-b8895a5c9226" targetNamespace="http://schemas.microsoft.com/office/2006/metadata/properties" ma:root="true" ma:fieldsID="3576971e7bc6999d73aa8e99674d7b32" ns3:_="">
    <xsd:import namespace="2c8b27ad-9356-4399-be6e-b8895a5c92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SystemTag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8b27ad-9356-4399-be6e-b8895a5c92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EF4B4A-1451-4802-A888-CC1159895E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9AA0E0-811A-4FFC-9BBD-EB4CC73925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8b27ad-9356-4399-be6e-b8895a5c92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C811E4-611D-4922-9AC0-49C4CB4D914D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2c8b27ad-9356-4399-be6e-b8895a5c922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168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HelveticaNeue</vt:lpstr>
      <vt:lpstr>Times New Roman</vt:lpstr>
      <vt:lpstr>Office Theme</vt:lpstr>
      <vt:lpstr>RES2DMOD</vt:lpstr>
      <vt:lpstr>PowerPoint Presentation</vt:lpstr>
      <vt:lpstr>PowerPoint Presentation</vt:lpstr>
      <vt:lpstr>PowerPoint Presentation</vt:lpstr>
      <vt:lpstr>PowerPoint Presentation</vt:lpstr>
      <vt:lpstr>Parameters: Apparent Resistivity Pseudosection / Werner Alpha Array / 36 electrodes on the Surface / Separation between electrodes: 1m</vt:lpstr>
      <vt:lpstr>RES2DINV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REZDMOD</dc:title>
  <dc:creator>Hamed Lotfalizadeh</dc:creator>
  <cp:lastModifiedBy>Hamed Lotfalizadeh</cp:lastModifiedBy>
  <cp:revision>11</cp:revision>
  <dcterms:created xsi:type="dcterms:W3CDTF">2024-02-21T20:20:16Z</dcterms:created>
  <dcterms:modified xsi:type="dcterms:W3CDTF">2024-02-21T22:14:48Z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0x010100C22E5598B4B0C141A1FB29F4D176F8F3</vt:lpwstr>
  </property>
</Properties>
</file>