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15D"/>
    <a:srgbClr val="C60C30"/>
    <a:srgbClr val="002F5F"/>
    <a:srgbClr val="003259"/>
    <a:srgbClr val="946E41"/>
    <a:srgbClr val="A22388"/>
    <a:srgbClr val="936E41"/>
    <a:srgbClr val="C5A900"/>
    <a:srgbClr val="9CA0A3"/>
    <a:srgbClr val="558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75115-5BE6-CD82-5DEA-6733DFC7C5CB}" v="3742" dt="2024-04-09T17:04:53.585"/>
    <p1510:client id="{F9AF9086-8BED-563A-9D4B-CD71D417EE67}" v="598" dt="2024-04-11T10:53:03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C61D2-0566-49AC-B811-06875003900D}" type="datetimeFigureOut">
              <a:t>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F1B35-2522-4E79-B3B3-4EC855CA15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38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Today we will be completing the BRONZE crest award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F1B35-2522-4E79-B3B3-4EC855CA1514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5582A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42DC06-4D61-ED79-3B07-93A223CF9050}"/>
              </a:ext>
            </a:extLst>
          </p:cNvPr>
          <p:cNvGrpSpPr/>
          <p:nvPr userDrawn="1"/>
        </p:nvGrpSpPr>
        <p:grpSpPr>
          <a:xfrm>
            <a:off x="0" y="4038601"/>
            <a:ext cx="12192000" cy="2819398"/>
            <a:chOff x="0" y="4038601"/>
            <a:chExt cx="12192000" cy="28193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C6A263-9C6B-DA2E-ADD7-5C64E231F019}"/>
                </a:ext>
              </a:extLst>
            </p:cNvPr>
            <p:cNvSpPr/>
            <p:nvPr/>
          </p:nvSpPr>
          <p:spPr>
            <a:xfrm>
              <a:off x="0" y="4872038"/>
              <a:ext cx="12192000" cy="1985961"/>
            </a:xfrm>
            <a:prstGeom prst="rect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D0651A2-292A-7ED8-6A4A-73CC32CEDE11}"/>
                </a:ext>
              </a:extLst>
            </p:cNvPr>
            <p:cNvSpPr/>
            <p:nvPr/>
          </p:nvSpPr>
          <p:spPr>
            <a:xfrm flipH="1">
              <a:off x="0" y="4038601"/>
              <a:ext cx="12192000" cy="833438"/>
            </a:xfrm>
            <a:prstGeom prst="rtTriangle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ED6861-B29F-B372-37CD-BC0494FC6660}"/>
              </a:ext>
            </a:extLst>
          </p:cNvPr>
          <p:cNvSpPr txBox="1"/>
          <p:nvPr userDrawn="1"/>
        </p:nvSpPr>
        <p:spPr>
          <a:xfrm>
            <a:off x="9118600" y="5400675"/>
            <a:ext cx="26415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dirty="0">
                <a:solidFill>
                  <a:schemeClr val="bg1"/>
                </a:solidFill>
                <a:latin typeface="Myriad Pro" panose="020B0503030403020204" pitchFamily="34" charset="0"/>
              </a:rPr>
              <a:t>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413B29-8380-8EBF-F76B-9E4512012C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0" y="5190454"/>
            <a:ext cx="6812196" cy="12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9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54E6-F493-1C31-6ED6-7EF304E0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953C8-EA69-AFD5-6FDF-3CAED4A2B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8869-CD69-9E73-06C4-624DC6E4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7D339-A417-A0B8-CB5C-B56502AA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7F222-165A-E24F-8CFE-2CFC0DE9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4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B596A-ED93-8FB5-FD4E-5E655DB28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A981-2571-D0DE-1143-356267A23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8141-F225-2634-22D7-025953D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6AE5A-BE52-0248-D9DC-C9EB72C7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C153-A8B4-04E6-949E-061FEAB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72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582A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8B5224A-7854-06AE-6BC3-1BB07F45B6A3}"/>
              </a:ext>
            </a:extLst>
          </p:cNvPr>
          <p:cNvGrpSpPr/>
          <p:nvPr userDrawn="1"/>
        </p:nvGrpSpPr>
        <p:grpSpPr>
          <a:xfrm flipV="1">
            <a:off x="0" y="0"/>
            <a:ext cx="12192000" cy="2819398"/>
            <a:chOff x="0" y="4038601"/>
            <a:chExt cx="12192000" cy="28193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5A58DB-74BB-CF1A-16F4-3B78BC700899}"/>
                </a:ext>
              </a:extLst>
            </p:cNvPr>
            <p:cNvSpPr/>
            <p:nvPr/>
          </p:nvSpPr>
          <p:spPr>
            <a:xfrm>
              <a:off x="0" y="4872038"/>
              <a:ext cx="12192000" cy="1985961"/>
            </a:xfrm>
            <a:prstGeom prst="rect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78C7059B-19E1-AF44-649E-E4AF364730C1}"/>
                </a:ext>
              </a:extLst>
            </p:cNvPr>
            <p:cNvSpPr/>
            <p:nvPr/>
          </p:nvSpPr>
          <p:spPr>
            <a:xfrm flipH="1">
              <a:off x="0" y="4038601"/>
              <a:ext cx="12192000" cy="833438"/>
            </a:xfrm>
            <a:prstGeom prst="rtTriangle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3361-0569-5DC1-450B-EC6FE170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5274B-5330-E66C-44B9-8766460834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189" y="792483"/>
            <a:ext cx="3990974" cy="683419"/>
          </a:xfrm>
          <a:solidFill>
            <a:srgbClr val="002F5F"/>
          </a:solidFill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81AA-60ED-DE14-AE37-F67B96FA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003F2-90FE-3865-9727-C1069ED5B5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4764" y="417520"/>
            <a:ext cx="4348486" cy="1323439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Myriad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7834-9386-CB17-D16C-1CE93BDB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2" descr="CREST Awards">
            <a:extLst>
              <a:ext uri="{FF2B5EF4-FFF2-40B4-BE49-F238E27FC236}">
                <a16:creationId xmlns:a16="http://schemas.microsoft.com/office/drawing/2014/main" id="{A71DFC99-82C5-6952-1102-EED3374FB6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33" y="338667"/>
            <a:ext cx="2405627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58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6DA2-4022-0894-5F7C-2100EC28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E409-9458-3D12-3437-4E007361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13BA-2701-22AC-0DA4-BAA4CD84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1F45-47BF-8122-2CC1-4352A655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5AF8-AF43-9C22-BB16-9AA5131F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2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52D9-1A76-ABA4-305F-46E58083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D0DF0-A7F5-14E8-5BFC-0D92D00C9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322EA-3DA7-FA8A-DCF2-DB7AE9C4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137-024A-3352-FC70-6B6996B7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9064-DEAE-CE60-211C-4FAA106B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5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5B8-16A0-3306-39BE-66F4860A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8DFA-C8B0-4536-D440-C8006F75F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3053F-ED4C-0207-13B1-15A12D76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F25B3-9CE8-CFDC-955D-31D08CDC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F28A8-0286-E666-9B31-42BDE31D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B2D24-3D32-D33E-28CA-2FA1BD58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82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F472-CD6B-2B6C-0F93-D4BB73AC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F0570-6220-51DA-5DDE-6D52C008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74485-C5C5-A7CB-231F-6A02AEF92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1DE0F-C7AA-25FF-6CB3-E3AFEC010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53906-42FC-B80A-C0B3-20B7D018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926EA-7D3B-2F55-A631-F57D29C5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7F44F-837B-5836-58CE-D4D758DD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CBFAE-E941-68D8-FFAE-045978F8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56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DAD5-5B0D-1A46-3E8E-F8AEB95A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CEB32-CD17-F6C1-3D31-742A32A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2B11C-D9BE-6A75-832A-1B0B2EC8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281E1-AEF4-4AAD-1626-AA57F485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27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596CB-E2DE-048E-F4C7-CE08A9E9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B6068-21EF-239D-7AC6-329D7CFB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AA02-760D-D0BE-C8C5-CAAFEF3A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854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1025-4687-F0D0-DE62-A87FF0FB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2D6-4D34-E08C-66A6-BED9A5DD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564D-DB47-9F31-C4E4-29426DFC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0A552-FD47-4263-AED5-D8F5BC7E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64B2-6203-CB9C-23A4-55688033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FEE19-38E0-89F9-E6F3-D4C32558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0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5C28-A07D-86EF-9159-866F27C2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157F7-2575-B639-B212-91BE8DBC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E1D17-6347-57B0-2492-B56860F4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F191F-FE13-0C11-1DEB-204B74B1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0740-42E7-6CCE-4D77-3D8D838E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61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9F82-7C08-541C-9689-154DCC62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B3B95-4EE5-5F70-6597-FECC44DEA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BA3C9-A5F7-BDE0-7997-6BF5C7DD8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F9C2B-DC91-E3D4-7F5C-B4A9050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C9B3-1F78-738D-4A1F-1F380CE2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DE783-9199-B999-5155-BC073F44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096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2C1A-C719-D59E-1541-C4C43A43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B296D-EFA2-88C0-B8DC-AE8B7497F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8DD5-223B-E62E-04DC-7D73EA58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1344-A3FB-41BF-C11F-9B32DAEA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1898-576A-40B8-A06E-398B1B0A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03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54103-9796-F3B6-82E5-3442E163F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EE40-6B4B-ECE4-8E96-23F229A0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9EC3-CC51-D2DF-9BD2-968B89ED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CA09-35CD-E850-A96C-2C4F5D4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9654-B2A8-D7A5-412D-3F3F0C11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9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FA52-CF61-9CEC-2ABE-4A1D606C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6C08-E211-D9CC-68B0-65FB6A97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DE72-3800-9F62-5EC0-FD116664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E060-542C-3053-7492-C0E6591F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17DA-DCCD-9F3C-50FE-8396A05D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A258-DB71-F468-823E-7C18219D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E6F6-95C2-99FF-F766-8B0CA04EB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486D9-7D7D-C56D-3FBA-DE2C8F26A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CFE6D-CDCF-4BBF-ACB3-79071482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6BD-831C-C3DF-CE29-662DD809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F969-6F72-3865-B835-722954C8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3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F4DC-6B3E-9AB6-69A8-E5FBEC9E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A6FBF-ACE9-EBA5-6D63-16747268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6818D-5B67-6B17-071A-38D910406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7FE5F-17A6-A4C9-B61C-506D4AEC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F0583-F9E4-4C7E-0EBD-2606EE70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27C40-D5E1-EA96-D371-6C4A18E1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04D65-8D0C-A9EE-9744-D7D68068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52365-24D2-7C15-68E2-91F708D9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0892-1740-75CC-A78A-B9C90EBE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ED222-92D6-C8A0-5E15-6008CCF1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7155A-E12C-D2BE-53AB-45D41BFD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50B73-9298-CA43-6037-515A6451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9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7EDE5-7359-D317-1D3A-33D6341B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EFE01-9F93-FAD7-2776-6F514280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0C338-C88B-58C3-01F9-67DD74F8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7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934C-6EA0-D0B0-91DF-D5786D5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06F0-03DF-D2C7-F58F-6168F011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C6039-58C6-A6EF-4D3B-DB774C91E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B5DAB-6D5E-54A1-E75C-0E1A179F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3F1E6-2576-D287-8AF2-2210E95F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3F2E5-DE1C-2BA7-A57A-E8C0E211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5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ECBA-962D-6AAF-2BF3-ED92027D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C8D14-A359-4FC4-FC65-EC52DA6A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D7FEE-09C4-D7ED-8A0F-5A4932B6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3EC50-DE60-45CE-2ADC-F1C151AF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504AC-CE48-CD97-AED6-995FF053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A40AF-04A0-A04B-0FFF-B1B0D5E6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0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657DD-F395-E43D-881A-9DFC1721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9023F-185A-47BC-6509-38E7EAFC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0903-EBD1-B1E8-CD19-D9A6B3177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D575-C9A4-4DED-90C2-F09A21B01976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86127-AB6F-0542-9CDE-17FB64009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F790-CF9F-B3CB-48B3-C15D035F5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8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3B880-5F71-1CDD-980B-29222AF3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B4EFC-19C4-0615-E4F3-1DFDA779F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8C13-B4E5-B143-1A92-5E1B08A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FB1C-33A0-4E7E-801C-7E924EA7CE1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C91F-8E86-848B-CF2D-19910EEB3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CC3A-1F3C-D376-7528-DCC8A68C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9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82A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9AB9E63-4670-F32A-2666-9F95B2DE2E5C}"/>
              </a:ext>
            </a:extLst>
          </p:cNvPr>
          <p:cNvSpPr/>
          <p:nvPr/>
        </p:nvSpPr>
        <p:spPr>
          <a:xfrm>
            <a:off x="7427186" y="918521"/>
            <a:ext cx="3733030" cy="1323878"/>
          </a:xfrm>
          <a:prstGeom prst="rect">
            <a:avLst/>
          </a:prstGeom>
          <a:solidFill>
            <a:srgbClr val="0831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FF77C6-D2CA-25E4-49DF-921FAF4E3C84}"/>
              </a:ext>
            </a:extLst>
          </p:cNvPr>
          <p:cNvGrpSpPr/>
          <p:nvPr/>
        </p:nvGrpSpPr>
        <p:grpSpPr>
          <a:xfrm>
            <a:off x="0" y="4038601"/>
            <a:ext cx="12192000" cy="2819398"/>
            <a:chOff x="0" y="4038601"/>
            <a:chExt cx="12192000" cy="281939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61668D-FC8D-D06D-325D-76B8E3BE5326}"/>
                </a:ext>
              </a:extLst>
            </p:cNvPr>
            <p:cNvSpPr/>
            <p:nvPr/>
          </p:nvSpPr>
          <p:spPr>
            <a:xfrm>
              <a:off x="0" y="4872038"/>
              <a:ext cx="12192000" cy="1985961"/>
            </a:xfrm>
            <a:prstGeom prst="rect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9C19B899-5D11-B6ED-EFF4-B898015A3D36}"/>
                </a:ext>
              </a:extLst>
            </p:cNvPr>
            <p:cNvSpPr/>
            <p:nvPr/>
          </p:nvSpPr>
          <p:spPr>
            <a:xfrm flipH="1">
              <a:off x="0" y="4038601"/>
              <a:ext cx="12192000" cy="833438"/>
            </a:xfrm>
            <a:prstGeom prst="rtTriangle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FEE603-6DD0-3B96-D2D5-E0DBB8B0123B}"/>
              </a:ext>
            </a:extLst>
          </p:cNvPr>
          <p:cNvSpPr txBox="1"/>
          <p:nvPr/>
        </p:nvSpPr>
        <p:spPr>
          <a:xfrm>
            <a:off x="9118600" y="5420467"/>
            <a:ext cx="307702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dirty="0">
                <a:solidFill>
                  <a:schemeClr val="bg1"/>
                </a:solidFill>
                <a:latin typeface="Myriad Pro" panose="020B0503030403020204" pitchFamily="34" charset="0"/>
              </a:rPr>
              <a:t>STEM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53D232-3D87-849E-D90E-83EDEDCEC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0" y="5190454"/>
            <a:ext cx="6812196" cy="1245600"/>
          </a:xfrm>
          <a:prstGeom prst="rect">
            <a:avLst/>
          </a:prstGeom>
        </p:spPr>
      </p:pic>
      <p:pic>
        <p:nvPicPr>
          <p:cNvPr id="2" name="Picture 2" descr="CREST Awards">
            <a:extLst>
              <a:ext uri="{FF2B5EF4-FFF2-40B4-BE49-F238E27FC236}">
                <a16:creationId xmlns:a16="http://schemas.microsoft.com/office/drawing/2014/main" id="{13BBF192-4F74-4C0A-1687-286333B4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7" y="121461"/>
            <a:ext cx="5540047" cy="432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AF8B40B-F352-60BA-A861-9AC3CF31065C}"/>
              </a:ext>
            </a:extLst>
          </p:cNvPr>
          <p:cNvSpPr txBox="1">
            <a:spLocks/>
          </p:cNvSpPr>
          <p:nvPr/>
        </p:nvSpPr>
        <p:spPr>
          <a:xfrm>
            <a:off x="7294488" y="1033621"/>
            <a:ext cx="3990974" cy="68341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ea typeface="Calibri Light"/>
                <a:cs typeface="Calibri Light" panose="020F0302020204030204"/>
              </a:rPr>
              <a:t>Ultrasonic sensors</a:t>
            </a:r>
          </a:p>
        </p:txBody>
      </p:sp>
    </p:spTree>
    <p:extLst>
      <p:ext uri="{BB962C8B-B14F-4D97-AF65-F5344CB8AC3E}">
        <p14:creationId xmlns:p14="http://schemas.microsoft.com/office/powerpoint/2010/main" val="308327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480" y="753901"/>
            <a:ext cx="3990974" cy="683419"/>
          </a:xfrm>
        </p:spPr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4764" y="417521"/>
            <a:ext cx="3863294" cy="1355295"/>
          </a:xfrm>
        </p:spPr>
        <p:txBody>
          <a:bodyPr anchor="ctr" anchorCtr="0">
            <a:normAutofit/>
          </a:bodyPr>
          <a:lstStyle/>
          <a:p>
            <a:r>
              <a:rPr lang="en-GB" dirty="0">
                <a:latin typeface="Myriad Pro"/>
              </a:rPr>
              <a:t>What will we cover?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65163-B898-2B3A-A4D4-EDEA0135F9C0}"/>
              </a:ext>
            </a:extLst>
          </p:cNvPr>
          <p:cNvSpPr txBox="1"/>
          <p:nvPr/>
        </p:nvSpPr>
        <p:spPr>
          <a:xfrm>
            <a:off x="583505" y="2252057"/>
            <a:ext cx="5112932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 sz="2400" b="1" dirty="0">
              <a:solidFill>
                <a:srgbClr val="002F5F"/>
              </a:solidFill>
              <a:latin typeface="Myriad Pro"/>
              <a:ea typeface="Calibri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pPr algn="ctr"/>
            <a:r>
              <a:rPr lang="en-GB" sz="2800" b="1" u="sng" dirty="0">
                <a:solidFill>
                  <a:srgbClr val="002F5F"/>
                </a:solidFill>
                <a:latin typeface="Myriad Pro"/>
              </a:rPr>
              <a:t> What will you learn now?</a:t>
            </a:r>
            <a:endParaRPr lang="en-GB" sz="2800" u="sng"/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pPr algn="ctr"/>
            <a:r>
              <a:rPr lang="en-GB" sz="2400" b="1" dirty="0">
                <a:solidFill>
                  <a:srgbClr val="002F5F"/>
                </a:solidFill>
                <a:latin typeface="Myriad Pro"/>
              </a:rPr>
              <a:t>What is an ultrasonic sensor. How to deal with unknown environments. Thinking like an engineer</a:t>
            </a: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</p:txBody>
      </p:sp>
      <p:pic>
        <p:nvPicPr>
          <p:cNvPr id="2" name="Picture 1" descr="Hackabot Nano: Compact Plug and Play Arduino Robot by Funnyvale —  Kickstarter">
            <a:extLst>
              <a:ext uri="{FF2B5EF4-FFF2-40B4-BE49-F238E27FC236}">
                <a16:creationId xmlns:a16="http://schemas.microsoft.com/office/drawing/2014/main" id="{ED00A96B-51D5-1EF7-DA41-1E5BEA1D5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06" y="3611899"/>
            <a:ext cx="4128654" cy="23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51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46" y="790653"/>
            <a:ext cx="5318942" cy="9407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Myriad Pro"/>
              </a:rPr>
              <a:t>Ultrasonic Sensors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B4C37F-9D82-6B9B-2841-5E891E68A1D6}"/>
              </a:ext>
            </a:extLst>
          </p:cNvPr>
          <p:cNvSpPr txBox="1"/>
          <p:nvPr/>
        </p:nvSpPr>
        <p:spPr>
          <a:xfrm>
            <a:off x="611884" y="2450565"/>
            <a:ext cx="3219478" cy="5139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dirty="0">
                <a:solidFill>
                  <a:srgbClr val="002F5F"/>
                </a:solidFill>
                <a:latin typeface="Myriad Pro"/>
              </a:rPr>
              <a:t>Ultrasonic sensors are used to measure distance.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GB" sz="2800" b="1" dirty="0">
              <a:solidFill>
                <a:srgbClr val="002F5F"/>
              </a:solidFill>
              <a:latin typeface="Myriad Pro"/>
            </a:endParaRPr>
          </a:p>
          <a:p>
            <a:pPr algn="ctr"/>
            <a:endParaRPr lang="en-GB" sz="2800" b="1" dirty="0">
              <a:solidFill>
                <a:srgbClr val="002F5F"/>
              </a:solidFill>
              <a:latin typeface="Myriad Pro"/>
            </a:endParaRPr>
          </a:p>
          <a:p>
            <a:pPr algn="ctr"/>
            <a:endParaRPr lang="en-GB" sz="2800" b="1" dirty="0">
              <a:solidFill>
                <a:srgbClr val="002F5F"/>
              </a:solidFill>
              <a:latin typeface="Myriad Pro"/>
            </a:endParaRPr>
          </a:p>
          <a:p>
            <a:pPr algn="ctr"/>
            <a:r>
              <a:rPr lang="en-GB" sz="2800" b="1" dirty="0">
                <a:solidFill>
                  <a:srgbClr val="002F5F"/>
                </a:solidFill>
                <a:latin typeface="Myriad Pro"/>
              </a:rPr>
              <a:t> Based on this image, how do you think they do this?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</p:txBody>
      </p:sp>
      <p:pic>
        <p:nvPicPr>
          <p:cNvPr id="2" name="Picture 1" descr="Ultrasonic Distance Sensor - 5V (HC-SR04)">
            <a:extLst>
              <a:ext uri="{FF2B5EF4-FFF2-40B4-BE49-F238E27FC236}">
                <a16:creationId xmlns:a16="http://schemas.microsoft.com/office/drawing/2014/main" id="{3C99C597-52E8-D506-8CFE-4D042435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31" y="3216442"/>
            <a:ext cx="2821405" cy="28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2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46" y="790653"/>
            <a:ext cx="5318942" cy="9407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Myriad Pro"/>
              </a:rPr>
              <a:t>Sound waves</a:t>
            </a:r>
            <a:endParaRPr lang="en-GB" dirty="0"/>
          </a:p>
        </p:txBody>
      </p:sp>
      <p:pic>
        <p:nvPicPr>
          <p:cNvPr id="3" name="Picture 2" descr="What is Ultrasonic Sensor: Working Principle &amp; Applications – Robocraze">
            <a:extLst>
              <a:ext uri="{FF2B5EF4-FFF2-40B4-BE49-F238E27FC236}">
                <a16:creationId xmlns:a16="http://schemas.microsoft.com/office/drawing/2014/main" id="{2FE84629-536C-66BA-2B7E-A7D06AF9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05" y="2754644"/>
            <a:ext cx="5748067" cy="39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54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46" y="790653"/>
            <a:ext cx="5318942" cy="9407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Myriad Pro"/>
              </a:rPr>
              <a:t>Ultrasonic Sensors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B4C37F-9D82-6B9B-2841-5E891E68A1D6}"/>
              </a:ext>
            </a:extLst>
          </p:cNvPr>
          <p:cNvSpPr txBox="1"/>
          <p:nvPr/>
        </p:nvSpPr>
        <p:spPr>
          <a:xfrm>
            <a:off x="591831" y="2590934"/>
            <a:ext cx="6849004" cy="60016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dirty="0">
                <a:solidFill>
                  <a:srgbClr val="002F5F"/>
                </a:solidFill>
                <a:latin typeface="Myriad Pro"/>
              </a:rPr>
              <a:t>Now we understand how this device works, how to we implement this into our robot?</a:t>
            </a:r>
            <a:endParaRPr lang="en-GB" sz="2800" b="1" dirty="0">
              <a:solidFill>
                <a:srgbClr val="002F5F"/>
              </a:solidFill>
              <a:latin typeface="Myriad Pro"/>
              <a:ea typeface="Calibri"/>
              <a:cs typeface="Calibri"/>
            </a:endParaRPr>
          </a:p>
          <a:p>
            <a:pPr algn="ctr"/>
            <a:endParaRPr lang="en-GB" sz="2800" b="1" dirty="0">
              <a:solidFill>
                <a:srgbClr val="002F5F"/>
              </a:solidFill>
              <a:latin typeface="Myriad Pro"/>
            </a:endParaRPr>
          </a:p>
          <a:p>
            <a:pPr algn="ctr"/>
            <a:r>
              <a:rPr lang="en-GB" sz="2800" b="1" dirty="0">
                <a:solidFill>
                  <a:srgbClr val="002F5F"/>
                </a:solidFill>
                <a:latin typeface="Myriad Pro"/>
              </a:rPr>
              <a:t>Thats for you as engineers to find out. Use "How to Mechatronics – Ultrasonic sensor" as a starting point. </a:t>
            </a:r>
            <a:endParaRPr lang="en-GB" sz="2800" b="1" dirty="0">
              <a:solidFill>
                <a:srgbClr val="002F5F"/>
              </a:solidFill>
              <a:latin typeface="Myriad Pro"/>
              <a:ea typeface="Calibri"/>
              <a:cs typeface="Calibri"/>
            </a:endParaRPr>
          </a:p>
          <a:p>
            <a:pPr algn="ctr"/>
            <a:endParaRPr lang="en-GB" sz="2800" b="1" dirty="0">
              <a:solidFill>
                <a:srgbClr val="002F5F"/>
              </a:solidFill>
              <a:latin typeface="Myriad Pro"/>
            </a:endParaRPr>
          </a:p>
          <a:p>
            <a:pPr algn="ctr"/>
            <a:r>
              <a:rPr lang="en-GB" sz="2800" b="1" dirty="0">
                <a:solidFill>
                  <a:srgbClr val="002F5F"/>
                </a:solidFill>
                <a:latin typeface="Myriad Pro"/>
              </a:rPr>
              <a:t>Think about in what situations we want to know distance, and why we might use them</a:t>
            </a:r>
            <a:endParaRPr lang="en-GB" sz="2800" b="1" dirty="0">
              <a:solidFill>
                <a:srgbClr val="002F5F"/>
              </a:solidFill>
              <a:latin typeface="Myriad Pro"/>
              <a:ea typeface="Calibri"/>
              <a:cs typeface="Calibri"/>
            </a:endParaRPr>
          </a:p>
          <a:p>
            <a:pPr algn="ctr"/>
            <a:endParaRPr lang="en-GB" sz="2800" b="1" dirty="0">
              <a:solidFill>
                <a:srgbClr val="002F5F"/>
              </a:solidFill>
              <a:latin typeface="Myriad Pro"/>
              <a:ea typeface="Calibri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ea typeface="Calibri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ea typeface="Calibri"/>
              <a:cs typeface="Calibri"/>
            </a:endParaRPr>
          </a:p>
        </p:txBody>
      </p:sp>
      <p:pic>
        <p:nvPicPr>
          <p:cNvPr id="2" name="Picture 1" descr="Ultrasonic Distance Sensor - 5V (HC-SR04)">
            <a:extLst>
              <a:ext uri="{FF2B5EF4-FFF2-40B4-BE49-F238E27FC236}">
                <a16:creationId xmlns:a16="http://schemas.microsoft.com/office/drawing/2014/main" id="{3C99C597-52E8-D506-8CFE-4D042435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205" y="3426995"/>
            <a:ext cx="2821405" cy="28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50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480" y="753901"/>
            <a:ext cx="3990974" cy="683419"/>
          </a:xfrm>
        </p:spPr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4764" y="417521"/>
            <a:ext cx="3863294" cy="1355295"/>
          </a:xfrm>
        </p:spPr>
        <p:txBody>
          <a:bodyPr anchor="ctr" anchorCtr="0">
            <a:normAutofit/>
          </a:bodyPr>
          <a:lstStyle/>
          <a:p>
            <a:r>
              <a:rPr lang="en-GB" dirty="0">
                <a:latin typeface="Myriad Pro"/>
              </a:rPr>
              <a:t>Going forward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65163-B898-2B3A-A4D4-EDEA0135F9C0}"/>
              </a:ext>
            </a:extLst>
          </p:cNvPr>
          <p:cNvSpPr txBox="1"/>
          <p:nvPr/>
        </p:nvSpPr>
        <p:spPr>
          <a:xfrm>
            <a:off x="491141" y="2382905"/>
            <a:ext cx="5112932" cy="39087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u="sng" dirty="0">
                <a:solidFill>
                  <a:srgbClr val="002F5F"/>
                </a:solidFill>
                <a:latin typeface="Myriad Pro"/>
              </a:rPr>
              <a:t>You should now know: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endParaRPr lang="en-GB" sz="2800" b="1" u="sng" dirty="0">
              <a:solidFill>
                <a:srgbClr val="002F5F"/>
              </a:solidFill>
              <a:latin typeface="Myriad Pro"/>
            </a:endParaRPr>
          </a:p>
          <a:p>
            <a:pPr algn="ctr"/>
            <a:r>
              <a:rPr lang="en-GB" sz="2400" b="1" dirty="0">
                <a:solidFill>
                  <a:srgbClr val="002F5F"/>
                </a:solidFill>
                <a:latin typeface="Myriad Pro"/>
              </a:rPr>
              <a:t>What an ultrasonic sensor is, and have some use for it in your machines.</a:t>
            </a: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</p:txBody>
      </p:sp>
      <p:pic>
        <p:nvPicPr>
          <p:cNvPr id="2" name="Picture 1" descr="Hackabot Nano: Compact Plug and Play Arduino Robot by Funnyvale —  Kickstarter">
            <a:extLst>
              <a:ext uri="{FF2B5EF4-FFF2-40B4-BE49-F238E27FC236}">
                <a16:creationId xmlns:a16="http://schemas.microsoft.com/office/drawing/2014/main" id="{ED00A96B-51D5-1EF7-DA41-1E5BEA1D5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06" y="3611899"/>
            <a:ext cx="4128654" cy="23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90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643</Words>
  <Application>Microsoft Office PowerPoint</Application>
  <PresentationFormat>Widescreen</PresentationFormat>
  <Paragraphs>155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PowerPoint Presentation</vt:lpstr>
      <vt:lpstr>CREST AWARDS</vt:lpstr>
      <vt:lpstr>CREST AWARDS</vt:lpstr>
      <vt:lpstr>CREST AWARDS</vt:lpstr>
      <vt:lpstr>CREST AWARDS</vt:lpstr>
      <vt:lpstr>CREST AWARDS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Lathbury</dc:creator>
  <cp:lastModifiedBy>Milburn, Harrison Plt Off (RAFAC-NORTH-DN-1151)</cp:lastModifiedBy>
  <cp:revision>455</cp:revision>
  <dcterms:created xsi:type="dcterms:W3CDTF">2023-08-30T07:52:24Z</dcterms:created>
  <dcterms:modified xsi:type="dcterms:W3CDTF">2024-04-11T10:53:09Z</dcterms:modified>
</cp:coreProperties>
</file>