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  <p:sldMasterId id="2147483966" r:id="rId2"/>
    <p:sldMasterId id="2147483952" r:id="rId3"/>
    <p:sldMasterId id="2147483940" r:id="rId4"/>
  </p:sldMasterIdLst>
  <p:notesMasterIdLst>
    <p:notesMasterId r:id="rId29"/>
  </p:notesMasterIdLst>
  <p:handoutMasterIdLst>
    <p:handoutMasterId r:id="rId30"/>
  </p:handoutMasterIdLst>
  <p:sldIdLst>
    <p:sldId id="256" r:id="rId5"/>
    <p:sldId id="371" r:id="rId6"/>
    <p:sldId id="372" r:id="rId7"/>
    <p:sldId id="377" r:id="rId8"/>
    <p:sldId id="373" r:id="rId9"/>
    <p:sldId id="374" r:id="rId10"/>
    <p:sldId id="375" r:id="rId11"/>
    <p:sldId id="376" r:id="rId12"/>
    <p:sldId id="388" r:id="rId13"/>
    <p:sldId id="394" r:id="rId14"/>
    <p:sldId id="378" r:id="rId15"/>
    <p:sldId id="392" r:id="rId16"/>
    <p:sldId id="379" r:id="rId17"/>
    <p:sldId id="380" r:id="rId18"/>
    <p:sldId id="381" r:id="rId19"/>
    <p:sldId id="382" r:id="rId20"/>
    <p:sldId id="383" r:id="rId21"/>
    <p:sldId id="389" r:id="rId22"/>
    <p:sldId id="393" r:id="rId23"/>
    <p:sldId id="385" r:id="rId24"/>
    <p:sldId id="386" r:id="rId25"/>
    <p:sldId id="387" r:id="rId26"/>
    <p:sldId id="390" r:id="rId27"/>
    <p:sldId id="391" r:id="rId2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DADAD"/>
    <a:srgbClr val="914E39"/>
    <a:srgbClr val="E5D6D1"/>
    <a:srgbClr val="F55107"/>
    <a:srgbClr val="E74715"/>
    <a:srgbClr val="FC4D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0" autoAdjust="0"/>
    <p:restoredTop sz="83379" autoAdjust="0"/>
  </p:normalViewPr>
  <p:slideViewPr>
    <p:cSldViewPr snapToGrid="0" snapToObjects="1">
      <p:cViewPr>
        <p:scale>
          <a:sx n="91" d="100"/>
          <a:sy n="91" d="100"/>
        </p:scale>
        <p:origin x="80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1280E-9C21-5147-B3E2-08F52498B9FE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08A7F-9F23-A74F-B679-776C5F3EE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314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C4465-A6AC-F04C-B0E6-FA479ED39315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1DA3F-11AA-D948-9C00-64932467A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823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11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472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1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98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933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70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10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86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982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6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45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03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731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0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819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5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24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4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56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88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50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DA3F-11AA-D948-9C00-64932467ADA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1695" y="926487"/>
            <a:ext cx="8440616" cy="1030654"/>
          </a:xfrm>
        </p:spPr>
        <p:txBody>
          <a:bodyPr anchor="ctr">
            <a:noAutofit/>
          </a:bodyPr>
          <a:lstStyle>
            <a:lvl1pPr>
              <a:defRPr sz="4800" b="1" cap="none" baseline="0"/>
            </a:lvl1pPr>
          </a:lstStyle>
          <a:p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302762" y="3181473"/>
            <a:ext cx="6705600" cy="685800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Lucida Sans"/>
                <a:cs typeface="Lucida San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82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341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251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19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23" y="161172"/>
            <a:ext cx="6786183" cy="791366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2479" y="6527742"/>
            <a:ext cx="269726" cy="2557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383456"/>
          </a:xfrm>
        </p:spPr>
        <p:txBody>
          <a:bodyPr/>
          <a:lstStyle>
            <a:lvl2pPr marL="640080" indent="-274320">
              <a:buSzPct val="60000"/>
              <a:buFont typeface="Wingdings" panose="05000000000000000000" pitchFamily="2" charset="2"/>
              <a:buChar char="l"/>
              <a:defRPr/>
            </a:lvl2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21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00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99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235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235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9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26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732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970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692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604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816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075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40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287999" y="209601"/>
            <a:ext cx="6818735" cy="7794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CN" dirty="0"/>
              <a:t>Title Style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7999" y="1059510"/>
            <a:ext cx="8611452" cy="53823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dirty="0"/>
              <a:t>Text1</a:t>
            </a:r>
            <a:endParaRPr kumimoji="0" lang="zh-CN" altLang="en-US" dirty="0"/>
          </a:p>
          <a:p>
            <a:pPr lvl="1" eaLnBrk="1" latinLnBrk="0" hangingPunct="1"/>
            <a:r>
              <a:rPr kumimoji="0" lang="en-US" altLang="zh-CN" dirty="0"/>
              <a:t>text2</a:t>
            </a:r>
            <a:endParaRPr kumimoji="0" lang="zh-CN" altLang="en-US" dirty="0"/>
          </a:p>
          <a:p>
            <a:pPr lvl="2" eaLnBrk="1" latinLnBrk="0" hangingPunct="1"/>
            <a:r>
              <a:rPr kumimoji="0" lang="zh-CN" altLang="en-US" dirty="0"/>
              <a:t>三级</a:t>
            </a:r>
          </a:p>
          <a:p>
            <a:pPr lvl="3" eaLnBrk="1" latinLnBrk="0" hangingPunct="1"/>
            <a:r>
              <a:rPr kumimoji="0" lang="zh-CN" altLang="en-US" dirty="0"/>
              <a:t>四级</a:t>
            </a:r>
          </a:p>
          <a:p>
            <a:pPr lvl="4" eaLnBrk="1" latinLnBrk="0" hangingPunct="1"/>
            <a:r>
              <a:rPr kumimoji="0" lang="zh-CN" altLang="en-US" dirty="0"/>
              <a:t>五级</a:t>
            </a:r>
            <a:endParaRPr kumimoji="0"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50327" y="6527742"/>
            <a:ext cx="5687995" cy="269307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200" b="0">
                <a:solidFill>
                  <a:schemeClr val="tx2"/>
                </a:solidFill>
                <a:latin typeface="Times" panose="02020603060405020304" pitchFamily="18" charset="0"/>
                <a:cs typeface="Lucida Sans"/>
              </a:defRPr>
            </a:lvl1pPr>
          </a:lstStyle>
          <a:p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" y="1013231"/>
            <a:ext cx="287997" cy="18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" panose="0202060306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758" y="1013231"/>
            <a:ext cx="6876000" cy="18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" panose="02020603060405020304" pitchFamily="18" charset="0"/>
            </a:endParaRPr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6538980"/>
            <a:ext cx="350323" cy="24447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algn="ctr" eaLnBrk="1" latinLnBrk="0" hangingPunct="1">
              <a:defRPr kumimoji="0" sz="1200" b="0">
                <a:solidFill>
                  <a:schemeClr val="tx2"/>
                </a:solidFill>
                <a:latin typeface="Times" panose="02020603060405020304" pitchFamily="18" charset="0"/>
                <a:cs typeface="Lucida San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6295" y="6487846"/>
            <a:ext cx="287997" cy="14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="0" dirty="0">
              <a:latin typeface="Times" panose="0202060306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3813" y="6487846"/>
            <a:ext cx="8568000" cy="14400"/>
          </a:xfrm>
          <a:prstGeom prst="rect">
            <a:avLst/>
          </a:prstGeom>
          <a:solidFill>
            <a:schemeClr val="accent1"/>
          </a:solidFill>
          <a:ln w="31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="0" dirty="0">
              <a:latin typeface="Times" panose="0202060306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5" r:id="rId3"/>
    <p:sldLayoutId id="21474839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Times" panose="02020603060405020304" pitchFamily="18" charset="0"/>
          <a:ea typeface="+mj-ea"/>
          <a:cs typeface="Lucida San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6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2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Times" panose="02020603060405020304" pitchFamily="18" charset="0"/>
          <a:ea typeface="+mn-ea"/>
          <a:cs typeface="Lucida San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9E17-1610-6341-A525-4FB5593A67E6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F607-8242-4A4C-ACEE-0FE02BEF42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6FE3-A52D-5246-AFDD-E9BC5D86587F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4C0B-ED4F-F842-A5E7-F5040CD4C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3598-565F-7343-8C64-503116B36FA7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F12B-786F-0448-9EC1-5191936993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2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695" y="2150819"/>
            <a:ext cx="8440616" cy="1030654"/>
          </a:xfrm>
        </p:spPr>
        <p:txBody>
          <a:bodyPr/>
          <a:lstStyle/>
          <a:p>
            <a:pPr algn="ctr"/>
            <a:r>
              <a:rPr lang="zh-CN" altLang="en-US" dirty="0" smtClean="0"/>
              <a:t>文本排序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3586" cy="9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2"/>
    </mc:Choice>
    <mc:Fallback xmlns="">
      <p:transition spd="slow" advTm="814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2723" y="169732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什么是虚拟专用网络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937541" y="1240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网关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37541" y="16973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VPN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937541" y="21542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VPN</a:t>
            </a:r>
            <a:endParaRPr kumimoji="1" lang="zh-CN" altLang="en-US" dirty="0"/>
          </a:p>
        </p:txBody>
      </p:sp>
      <p:cxnSp>
        <p:nvCxnSpPr>
          <p:cNvPr id="18" name="直线连接符 17"/>
          <p:cNvCxnSpPr>
            <a:stCxn id="20" idx="3"/>
          </p:cNvCxnSpPr>
          <p:nvPr/>
        </p:nvCxnSpPr>
        <p:spPr>
          <a:xfrm flipV="1">
            <a:off x="2822589" y="1425067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20" idx="3"/>
          </p:cNvCxnSpPr>
          <p:nvPr/>
        </p:nvCxnSpPr>
        <p:spPr>
          <a:xfrm>
            <a:off x="2822589" y="1881989"/>
            <a:ext cx="11495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20" idx="3"/>
          </p:cNvCxnSpPr>
          <p:nvPr/>
        </p:nvCxnSpPr>
        <p:spPr>
          <a:xfrm>
            <a:off x="2822589" y="1881989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02723" y="1192528"/>
            <a:ext cx="3944341" cy="1331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02723" y="31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网关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stCxn id="27" idx="2"/>
            <a:endCxn id="30" idx="0"/>
          </p:cNvCxnSpPr>
          <p:nvPr/>
        </p:nvCxnSpPr>
        <p:spPr>
          <a:xfrm>
            <a:off x="1056721" y="3500914"/>
            <a:ext cx="14168" cy="99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1707" y="449743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预处理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初筛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30" idx="3"/>
          </p:cNvCxnSpPr>
          <p:nvPr/>
        </p:nvCxnSpPr>
        <p:spPr>
          <a:xfrm>
            <a:off x="1830071" y="4682104"/>
            <a:ext cx="657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98386" y="4122823"/>
            <a:ext cx="169790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Candidate 1 </a:t>
            </a:r>
            <a:r>
              <a:rPr kumimoji="1" lang="zh-CN" altLang="en-US" dirty="0" smtClean="0"/>
              <a:t> √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Candidate 2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×</a:t>
            </a:r>
          </a:p>
          <a:p>
            <a:r>
              <a:rPr kumimoji="1" lang="en-US" altLang="zh-CN" dirty="0" smtClean="0"/>
              <a:t>Candidate 3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×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en-US" altLang="zh-CN" sz="2000" b="1" dirty="0" smtClean="0"/>
              <a:t>⋮</a:t>
            </a:r>
          </a:p>
        </p:txBody>
      </p:sp>
      <p:cxnSp>
        <p:nvCxnSpPr>
          <p:cNvPr id="44" name="直线箭头连接符 43"/>
          <p:cNvCxnSpPr/>
          <p:nvPr/>
        </p:nvCxnSpPr>
        <p:spPr>
          <a:xfrm>
            <a:off x="4276369" y="4649186"/>
            <a:ext cx="657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092505" y="3601329"/>
            <a:ext cx="16318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Candidate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 </a:t>
            </a:r>
            <a:r>
              <a:rPr kumimoji="1" lang="zh-CN" altLang="en-US" dirty="0" smtClean="0"/>
              <a:t>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b="1" dirty="0" smtClean="0"/>
              <a:t>⋮</a:t>
            </a:r>
            <a:endParaRPr kumimoji="1" lang="en-US" altLang="zh-CN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5078437" y="4951178"/>
            <a:ext cx="16318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Candidate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 ×</a:t>
            </a:r>
          </a:p>
          <a:p>
            <a:r>
              <a:rPr kumimoji="1" lang="en-US" altLang="zh-CN" dirty="0" smtClean="0"/>
              <a:t>Candidate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×</a:t>
            </a:r>
          </a:p>
          <a:p>
            <a:r>
              <a:rPr kumimoji="1" lang="en-US" altLang="zh-CN" dirty="0" smtClean="0"/>
              <a:t>          </a:t>
            </a:r>
            <a:r>
              <a:rPr kumimoji="1" lang="en-US" altLang="zh-CN" b="1" dirty="0" smtClean="0"/>
              <a:t>⋮</a:t>
            </a:r>
            <a:endParaRPr kumimoji="1"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5627077" y="4353763"/>
                <a:ext cx="530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7" y="4353763"/>
                <a:ext cx="53091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/>
          <p:cNvCxnSpPr/>
          <p:nvPr/>
        </p:nvCxnSpPr>
        <p:spPr>
          <a:xfrm>
            <a:off x="6894801" y="4682104"/>
            <a:ext cx="657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695028" y="4497438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Triplets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3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3"/>
              <p:cNvSpPr txBox="1">
                <a:spLocks/>
              </p:cNvSpPr>
              <p:nvPr/>
            </p:nvSpPr>
            <p:spPr>
              <a:xfrm>
                <a:off x="350323" y="1040128"/>
                <a:ext cx="8415725" cy="538345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6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0" sz="22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Times" panose="02020603060405020304" pitchFamily="18" charset="0"/>
                    <a:ea typeface="+mn-ea"/>
                    <a:cs typeface="Lucida San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Loss</a:t>
                </a:r>
              </a:p>
              <a:p>
                <a:pPr lvl="1"/>
                <a:r>
                  <a:rPr lang="en-US" altLang="zh-CN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q=query, p=positive candidate, n=negative candidate</a:t>
                </a:r>
                <a:endPara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margin loss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𝒍𝒐𝒔𝒔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𝐦𝐚𝐱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𝒎𝒂𝒓𝒈𝒊𝒏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𝒔𝒄𝒐𝒓𝒆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panose="02010600030101010101" pitchFamily="2" charset="-122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𝒔𝒄𝒐𝒓𝒆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endParaRPr lang="en-US" altLang="zh-CN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ogic loss(</a:t>
                </a:r>
                <a:r>
                  <a:rPr lang="en-US" altLang="zh-CN" b="1" dirty="0" err="1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RankNet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𝒍𝒐𝒔𝒔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=−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𝐥𝐨𝐠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⁡(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𝒔𝒊𝒈𝒎𝒐𝒊𝒅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𝒔𝒄𝒐𝒓𝒆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𝒔𝒄𝒐𝒓𝒆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))</m:t>
                    </m:r>
                  </m:oMath>
                </a14:m>
                <a:endParaRPr lang="en-US" altLang="zh-CN" b="1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 smtClean="0"/>
              </a:p>
              <a:p>
                <a:pPr marL="365760" lvl="1" indent="0">
                  <a:buFont typeface="Wingdings" panose="05000000000000000000" pitchFamily="2" charset="2"/>
                  <a:buNone/>
                </a:pPr>
                <a:endParaRPr lang="en-US" altLang="zh-CN" dirty="0" smtClean="0"/>
              </a:p>
              <a:p>
                <a:pPr marL="0" indent="0">
                  <a:buFont typeface="Wingdings"/>
                  <a:buNone/>
                </a:pP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Font typeface="Wingdings"/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5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3" y="1040128"/>
                <a:ext cx="8415725" cy="5383456"/>
              </a:xfrm>
              <a:prstGeom prst="rect">
                <a:avLst/>
              </a:prstGeom>
              <a:blipFill rotWithShape="0">
                <a:blip r:embed="rId3"/>
                <a:stretch>
                  <a:fillRect l="-290" t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7430"/>
              </p:ext>
            </p:extLst>
          </p:nvPr>
        </p:nvGraphicFramePr>
        <p:xfrm>
          <a:off x="1243174" y="4478713"/>
          <a:ext cx="630927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4727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46135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margin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logic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64.92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82.35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88.22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36018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2517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Scorer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osine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(feed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orward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etwork)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ilinear</a:t>
            </a:r>
          </a:p>
          <a:p>
            <a:pPr lvl="1"/>
            <a:r>
              <a:rPr lang="en-US" altLang="zh-CN" dirty="0" err="1" smtClean="0"/>
              <a:t>dist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euclidean</a:t>
            </a:r>
            <a:r>
              <a:rPr lang="en-US" altLang="zh-CN" dirty="0" smtClean="0"/>
              <a:t> distance)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ot-product</a:t>
            </a:r>
          </a:p>
          <a:p>
            <a:pPr lvl="1"/>
            <a:endParaRPr lang="en-US" altLang="zh-CN" dirty="0" smtClean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1207474" y="5331655"/>
            <a:ext cx="410310" cy="382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2166427" y="5331657"/>
            <a:ext cx="454865" cy="382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069144" y="4828403"/>
            <a:ext cx="1596721" cy="5032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>
                <a:solidFill>
                  <a:schemeClr val="tx1"/>
                </a:solidFill>
              </a:rPr>
              <a:t>u</a:t>
            </a:r>
            <a:r>
              <a:rPr kumimoji="1" lang="en-US" altLang="zh-CN" smtClean="0">
                <a:solidFill>
                  <a:schemeClr val="tx1"/>
                </a:solidFill>
              </a:rPr>
              <a:t>; v; |u-v|; u*v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9" idx="0"/>
            <a:endCxn id="29" idx="2"/>
          </p:cNvCxnSpPr>
          <p:nvPr/>
        </p:nvCxnSpPr>
        <p:spPr>
          <a:xfrm flipV="1">
            <a:off x="1867505" y="4584032"/>
            <a:ext cx="4744" cy="24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08215" y="5653994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579088" y="56552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073888" y="4080780"/>
            <a:ext cx="1596721" cy="5032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全连接层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32"/>
          <p:cNvCxnSpPr>
            <a:stCxn id="29" idx="0"/>
          </p:cNvCxnSpPr>
          <p:nvPr/>
        </p:nvCxnSpPr>
        <p:spPr>
          <a:xfrm flipH="1" flipV="1">
            <a:off x="1867505" y="3784209"/>
            <a:ext cx="4744" cy="29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34579" y="344499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scalar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955333" y="602454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bilinear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620139" y="6037915"/>
            <a:ext cx="44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ffn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4558185" y="4584032"/>
                <a:ext cx="3819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𝑠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𝑢𝑊𝑣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𝑊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∊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</a:rPr>
                        <m:t>d</m:t>
                      </m:r>
                      <m:r>
                        <a:rPr kumimoji="1" lang="en-US" altLang="zh-CN" sz="2800" b="0" i="0" smtClean="0">
                          <a:latin typeface="Cambria Math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</a:rPr>
                        <m:t>d</m:t>
                      </m:r>
                    </m:oMath>
                  </m:oMathPara>
                </a14:m>
                <a:endParaRPr kumimoji="1" lang="en-US" altLang="zh-CN" sz="2800" b="0" dirty="0" smtClean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85" y="4584032"/>
                <a:ext cx="38197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7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43459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2517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Scorer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osine</a:t>
            </a:r>
          </a:p>
          <a:p>
            <a:pPr lvl="1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(feed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orward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etwork)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ilinear</a:t>
            </a:r>
          </a:p>
          <a:p>
            <a:pPr lvl="1"/>
            <a:r>
              <a:rPr lang="en-US" altLang="zh-CN" dirty="0" err="1" smtClean="0"/>
              <a:t>dist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euclidean</a:t>
            </a:r>
            <a:r>
              <a:rPr lang="en-US" altLang="zh-CN" dirty="0" smtClean="0"/>
              <a:t> distance)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ot-product</a:t>
            </a:r>
          </a:p>
          <a:p>
            <a:pPr lvl="1"/>
            <a:endParaRPr lang="en-US" altLang="zh-CN" dirty="0" smtClean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83776"/>
              </p:ext>
            </p:extLst>
          </p:nvPr>
        </p:nvGraphicFramePr>
        <p:xfrm>
          <a:off x="1270513" y="3992876"/>
          <a:ext cx="6309277" cy="2215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cosine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ffn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59.80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81.73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88.92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bilinear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69.88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94.07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dist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81.24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94.30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96.79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dot-product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81.65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94.23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96.91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4061" y="44313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√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5876" y="5516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√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1715" y="58357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8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 Representation</a:t>
            </a: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Avg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pooling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Concat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正向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的最后一个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time step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和反向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的最后一个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time step</a:t>
            </a:r>
            <a:endParaRPr lang="en-US" altLang="zh-CN" dirty="0" smtClean="0"/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37465"/>
              </p:ext>
            </p:extLst>
          </p:nvPr>
        </p:nvGraphicFramePr>
        <p:xfrm>
          <a:off x="1246129" y="4061137"/>
          <a:ext cx="6309277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max pooling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avg</a:t>
                      </a:r>
                      <a:r>
                        <a:rPr lang="en-US" altLang="zh-CN" baseline="0" dirty="0" smtClean="0"/>
                        <a:t>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80.10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92.86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95.82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concat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82.60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94.13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96.47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77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6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Share vs. Not 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hare</a:t>
            </a: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99336"/>
              </p:ext>
            </p:extLst>
          </p:nvPr>
        </p:nvGraphicFramePr>
        <p:xfrm>
          <a:off x="1403546" y="2745446"/>
          <a:ext cx="630927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share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share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80.68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93.18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96.23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Encoder Type</a:t>
            </a: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</a:p>
          <a:p>
            <a:pPr lvl="1"/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35932"/>
              </p:ext>
            </p:extLst>
          </p:nvPr>
        </p:nvGraphicFramePr>
        <p:xfrm>
          <a:off x="1403546" y="3883148"/>
          <a:ext cx="6309277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RNN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82.32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94.07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96.70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081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Training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PointWise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PairWise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976"/>
              </p:ext>
            </p:extLst>
          </p:nvPr>
        </p:nvGraphicFramePr>
        <p:xfrm>
          <a:off x="1038865" y="3952884"/>
          <a:ext cx="6309277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22728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577319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pointwise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56.01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76.69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84.73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pairwise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0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基于预训练的模型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06" y="1412142"/>
            <a:ext cx="4356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1663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 Representation</a:t>
            </a:r>
          </a:p>
          <a:p>
            <a:pPr lvl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ax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ooling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vg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ooling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ls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57518"/>
              </p:ext>
            </p:extLst>
          </p:nvPr>
        </p:nvGraphicFramePr>
        <p:xfrm>
          <a:off x="1246129" y="4061137"/>
          <a:ext cx="6309277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350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468859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505244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07824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 pooling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87.26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94.21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96.11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avg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pooling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88.04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95.09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96.69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cls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87.81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94.45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96.26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77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2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问题场景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116662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用户输入一个问题，模型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从知识库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中找出语义最相似的（几个）标准问题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27130" y="271955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视频点播</a:t>
            </a:r>
            <a:r>
              <a:rPr kumimoji="1" lang="en-US" altLang="zh-CN" dirty="0" smtClean="0"/>
              <a:t>-Demo</a:t>
            </a:r>
            <a:r>
              <a:rPr kumimoji="1" lang="zh-CN" altLang="en-US" dirty="0" smtClean="0"/>
              <a:t>体验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61948" y="2262636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Vod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如何获取视频云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61948" y="271955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视频点播：视频云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二维码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861948" y="317648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视频点播 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体验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427130" y="411718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什么是虚拟专用网络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61948" y="366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网关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861948" y="41171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VPN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61948" y="4574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VPN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9469" y="33491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VPN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cxnSp>
        <p:nvCxnSpPr>
          <p:cNvPr id="9" name="直线连接符 8"/>
          <p:cNvCxnSpPr>
            <a:stCxn id="6" idx="3"/>
            <a:endCxn id="10" idx="1"/>
          </p:cNvCxnSpPr>
          <p:nvPr/>
        </p:nvCxnSpPr>
        <p:spPr>
          <a:xfrm flipV="1">
            <a:off x="5714936" y="2447302"/>
            <a:ext cx="14701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6" idx="3"/>
          </p:cNvCxnSpPr>
          <p:nvPr/>
        </p:nvCxnSpPr>
        <p:spPr>
          <a:xfrm>
            <a:off x="5714936" y="2904224"/>
            <a:ext cx="14701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6" idx="3"/>
            <a:endCxn id="13" idx="1"/>
          </p:cNvCxnSpPr>
          <p:nvPr/>
        </p:nvCxnSpPr>
        <p:spPr>
          <a:xfrm>
            <a:off x="5714936" y="2904224"/>
            <a:ext cx="14701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5" idx="3"/>
            <a:endCxn id="16" idx="1"/>
          </p:cNvCxnSpPr>
          <p:nvPr/>
        </p:nvCxnSpPr>
        <p:spPr>
          <a:xfrm flipV="1">
            <a:off x="5746996" y="3844933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3"/>
            <a:endCxn id="17" idx="1"/>
          </p:cNvCxnSpPr>
          <p:nvPr/>
        </p:nvCxnSpPr>
        <p:spPr>
          <a:xfrm>
            <a:off x="5746996" y="4301855"/>
            <a:ext cx="11495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15" idx="3"/>
            <a:endCxn id="18" idx="1"/>
          </p:cNvCxnSpPr>
          <p:nvPr/>
        </p:nvCxnSpPr>
        <p:spPr>
          <a:xfrm>
            <a:off x="5746996" y="4301855"/>
            <a:ext cx="114952" cy="4569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19603" y="57386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</a:rPr>
              <a:t>标准问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08169" y="576306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</a:rPr>
              <a:t>扩展问</a:t>
            </a:r>
            <a:r>
              <a:rPr kumimoji="1" lang="en-US" altLang="zh-CN" dirty="0" smtClean="0">
                <a:solidFill>
                  <a:srgbClr val="0000FF"/>
                </a:solidFill>
              </a:rPr>
              <a:t>(</a:t>
            </a:r>
            <a:r>
              <a:rPr kumimoji="1" lang="zh-CN" altLang="en-US" dirty="0" smtClean="0">
                <a:solidFill>
                  <a:srgbClr val="0000FF"/>
                </a:solidFill>
              </a:rPr>
              <a:t>相似问</a:t>
            </a:r>
            <a:r>
              <a:rPr kumimoji="1" lang="en-US" altLang="zh-CN" dirty="0" smtClean="0">
                <a:solidFill>
                  <a:srgbClr val="0000FF"/>
                </a:solidFill>
              </a:rPr>
              <a:t>)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3859" y="56824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query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4413504" y="4574111"/>
            <a:ext cx="173559" cy="1042651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17" idx="2"/>
            <a:endCxn id="38" idx="0"/>
          </p:cNvCxnSpPr>
          <p:nvPr/>
        </p:nvCxnSpPr>
        <p:spPr>
          <a:xfrm>
            <a:off x="6531362" y="4486521"/>
            <a:ext cx="438582" cy="127654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endCxn id="39" idx="0"/>
          </p:cNvCxnSpPr>
          <p:nvPr/>
        </p:nvCxnSpPr>
        <p:spPr>
          <a:xfrm>
            <a:off x="1189084" y="3788663"/>
            <a:ext cx="1" cy="1893749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121152" y="2175045"/>
            <a:ext cx="5887811" cy="3149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5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8437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不同的预训练模型</a:t>
            </a:r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TinyBERT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Sentence Transformer</a:t>
            </a: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23078"/>
              </p:ext>
            </p:extLst>
          </p:nvPr>
        </p:nvGraphicFramePr>
        <p:xfrm>
          <a:off x="350323" y="4818516"/>
          <a:ext cx="8177391" cy="1483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Multilingual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BERT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88.5(+5.71)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95.53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97.29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 </a:t>
                      </a:r>
                      <a:r>
                        <a:rPr lang="en-US" altLang="zh-CN" dirty="0" err="1" smtClean="0"/>
                        <a:t>TinyBERT</a:t>
                      </a:r>
                      <a:r>
                        <a:rPr lang="en-US" altLang="zh-CN" dirty="0" smtClean="0"/>
                        <a:t> 6L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88.45(+5.66)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95.46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97.13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 Sent Transformer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87.50(+4.71)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94.48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96.41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3740"/>
              </p:ext>
            </p:extLst>
          </p:nvPr>
        </p:nvGraphicFramePr>
        <p:xfrm>
          <a:off x="350323" y="2805020"/>
          <a:ext cx="8177391" cy="187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38653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82.79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94.44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96.85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88.04(+5.21)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95.09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96.69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TinyBERT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 6L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88.75(+5.96)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95.45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97.09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TinyBERT</a:t>
                      </a:r>
                      <a:r>
                        <a:rPr lang="en-US" altLang="zh-CN" baseline="0" dirty="0" smtClean="0"/>
                        <a:t> 4L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87.86(+5.07)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95.14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96.87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24345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Tricks</a:t>
            </a:r>
          </a:p>
          <a:p>
            <a:pPr lvl="1"/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Finetuning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on unlabeled data</a:t>
            </a:r>
          </a:p>
          <a:p>
            <a:pPr lvl="1"/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Discriminative training</a:t>
            </a:r>
          </a:p>
          <a:p>
            <a:pPr lvl="2"/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44025"/>
              </p:ext>
            </p:extLst>
          </p:nvPr>
        </p:nvGraphicFramePr>
        <p:xfrm>
          <a:off x="469489" y="2965332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88.5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95.53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97.29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r>
                        <a:rPr lang="en-US" altLang="zh-CN" dirty="0" err="1" smtClean="0"/>
                        <a:t>Finetuning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89.26(+0.76)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96.11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97.52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+Discriminative</a:t>
                      </a:r>
                      <a:r>
                        <a:rPr lang="en-US" altLang="zh-CN" baseline="0" dirty="0" smtClean="0"/>
                        <a:t> training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89.16(+0.66)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95.59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97.17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++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89.76(+1.26)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95.90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97.51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764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多语言验证</a:t>
            </a:r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调用翻译接口产生五种语言的伪数据用于验证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统一用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multilingual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tokenizer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22228"/>
              </p:ext>
            </p:extLst>
          </p:nvPr>
        </p:nvGraphicFramePr>
        <p:xfrm>
          <a:off x="350323" y="3672468"/>
          <a:ext cx="8177391" cy="111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82.79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94.44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96.85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+Word Piece</a:t>
                      </a:r>
                      <a:r>
                        <a:rPr lang="en-US" altLang="zh-CN" baseline="0" dirty="0" smtClean="0"/>
                        <a:t> Tokenizer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83.49(+0.7)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94.66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96.83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63255"/>
              </p:ext>
            </p:extLst>
          </p:nvPr>
        </p:nvGraphicFramePr>
        <p:xfrm>
          <a:off x="292203" y="1583981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BM25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56.25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77.23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85.24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74.26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90.56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94.29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Multilingual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BERT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85.64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94.01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96.24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TinyBERT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84.87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93.44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95.96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69833"/>
              </p:ext>
            </p:extLst>
          </p:nvPr>
        </p:nvGraphicFramePr>
        <p:xfrm>
          <a:off x="292204" y="4464948"/>
          <a:ext cx="8177391" cy="184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21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480738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3865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BM25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48.84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70.27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79.99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TextRNN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67.23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86.6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92.2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Multilingual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BERT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81.61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92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95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Multilingual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TinyBERT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81.25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91.56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effectLst/>
                        </a:rPr>
                        <a:t>94.75</a:t>
                      </a:r>
                      <a:endParaRPr lang="sk-SK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92203" y="11400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EN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2203" y="3989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3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216636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323" y="1040128"/>
            <a:ext cx="8415725" cy="1764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6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0" sz="22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imes" panose="02020603060405020304" pitchFamily="18" charset="0"/>
                <a:ea typeface="+mn-ea"/>
                <a:cs typeface="Lucida San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不同语言的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TextRNN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p@1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差别比较大，但是都比初筛效果好很多</a:t>
            </a:r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预训练模型的效果比较稳定，</a:t>
            </a:r>
            <a:r>
              <a:rPr lang="en-US" altLang="zh-CN" dirty="0" smtClean="0">
                <a:solidFill>
                  <a:srgbClr val="0000FF"/>
                </a:solidFill>
              </a:rPr>
              <a:t>p@1</a:t>
            </a:r>
            <a:r>
              <a:rPr lang="zh-CN" altLang="en-US" dirty="0" smtClean="0">
                <a:solidFill>
                  <a:srgbClr val="0000FF"/>
                </a:solidFill>
              </a:rPr>
              <a:t>都在</a:t>
            </a:r>
            <a:r>
              <a:rPr lang="en-US" altLang="zh-CN" dirty="0" smtClean="0">
                <a:solidFill>
                  <a:srgbClr val="0000FF"/>
                </a:solidFill>
              </a:rPr>
              <a:t>80%</a:t>
            </a:r>
            <a:r>
              <a:rPr lang="zh-CN" altLang="en-US" dirty="0" smtClean="0">
                <a:solidFill>
                  <a:srgbClr val="0000FF"/>
                </a:solidFill>
              </a:rPr>
              <a:t>以上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Pipline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23744" y="1560576"/>
            <a:ext cx="1255776" cy="6339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预处理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8931" y="16929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query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2" name="直线箭头连接符 11"/>
          <p:cNvCxnSpPr>
            <a:stCxn id="20" idx="3"/>
            <a:endCxn id="8" idx="1"/>
          </p:cNvCxnSpPr>
          <p:nvPr/>
        </p:nvCxnSpPr>
        <p:spPr>
          <a:xfrm>
            <a:off x="1739382" y="1877568"/>
            <a:ext cx="784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882896" y="1560576"/>
            <a:ext cx="1255776" cy="63398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初筛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8" idx="3"/>
            <a:endCxn id="21" idx="1"/>
          </p:cNvCxnSpPr>
          <p:nvPr/>
        </p:nvCxnSpPr>
        <p:spPr>
          <a:xfrm>
            <a:off x="3779520" y="1877568"/>
            <a:ext cx="1103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21" idx="2"/>
          </p:cNvCxnSpPr>
          <p:nvPr/>
        </p:nvCxnSpPr>
        <p:spPr>
          <a:xfrm>
            <a:off x="5510784" y="2194560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19472" y="292608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FF"/>
                </a:solidFill>
              </a:rPr>
              <a:t>candidates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01184" y="3919728"/>
            <a:ext cx="1255776" cy="633984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FF"/>
                </a:solidFill>
              </a:rPr>
              <a:t>精排模型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0" name="直线箭头连接符 29"/>
          <p:cNvCxnSpPr>
            <a:stCxn id="27" idx="2"/>
            <a:endCxn id="29" idx="0"/>
          </p:cNvCxnSpPr>
          <p:nvPr/>
        </p:nvCxnSpPr>
        <p:spPr>
          <a:xfrm>
            <a:off x="5529072" y="3295412"/>
            <a:ext cx="0" cy="62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937760" y="52481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FF"/>
                </a:solidFill>
              </a:rPr>
              <a:t>Top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k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线箭头连接符 35"/>
          <p:cNvCxnSpPr>
            <a:stCxn id="29" idx="2"/>
            <a:endCxn id="35" idx="0"/>
          </p:cNvCxnSpPr>
          <p:nvPr/>
        </p:nvCxnSpPr>
        <p:spPr>
          <a:xfrm>
            <a:off x="5529072" y="4553712"/>
            <a:ext cx="18288" cy="694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8" idx="2"/>
            <a:endCxn id="29" idx="1"/>
          </p:cNvCxnSpPr>
          <p:nvPr/>
        </p:nvCxnSpPr>
        <p:spPr>
          <a:xfrm>
            <a:off x="3151632" y="2194560"/>
            <a:ext cx="1749552" cy="204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评价指标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p</a:t>
            </a:r>
            <a:r>
              <a:rPr lang="en-US" altLang="zh-CN" dirty="0" err="1" smtClean="0">
                <a:solidFill>
                  <a:srgbClr val="0000FF"/>
                </a:solidFill>
              </a:rPr>
              <a:t>@n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前</a:t>
            </a:r>
            <a:r>
              <a:rPr lang="en-US" altLang="zh-CN" dirty="0"/>
              <a:t>n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文档</a:t>
            </a:r>
            <a:r>
              <a:rPr lang="zh-CN" altLang="en-US" dirty="0" smtClean="0"/>
              <a:t>里是否出现</a:t>
            </a:r>
            <a:r>
              <a:rPr lang="zh-CN" altLang="en-US" dirty="0" smtClean="0"/>
              <a:t>正确</a:t>
            </a:r>
            <a:r>
              <a:rPr lang="zh-CN" altLang="en-US" dirty="0" smtClean="0"/>
              <a:t>答案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@1</a:t>
            </a:r>
            <a:r>
              <a:rPr lang="en-US" altLang="zh-CN" dirty="0" smtClean="0"/>
              <a:t>, </a:t>
            </a:r>
            <a:r>
              <a:rPr lang="en-US" altLang="zh-CN" dirty="0" smtClean="0"/>
              <a:t>p@3</a:t>
            </a:r>
            <a:r>
              <a:rPr lang="en-US" altLang="zh-CN" dirty="0" smtClean="0"/>
              <a:t>, </a:t>
            </a:r>
            <a:r>
              <a:rPr lang="en-US" altLang="zh-CN" dirty="0" smtClean="0"/>
              <a:t>p@5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7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核心：计算</a:t>
            </a:r>
            <a:r>
              <a:rPr lang="en-US" altLang="zh-CN" dirty="0" smtClean="0">
                <a:solidFill>
                  <a:srgbClr val="0000FF"/>
                </a:solidFill>
              </a:rPr>
              <a:t>query</a:t>
            </a:r>
            <a:r>
              <a:rPr lang="zh-CN" altLang="en-US" dirty="0" smtClean="0">
                <a:solidFill>
                  <a:srgbClr val="0000FF"/>
                </a:solidFill>
              </a:rPr>
              <a:t>和所有文档的匹配程度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基于表示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基于交互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9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基于表示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优点：可以提前编码所有文档，便于存储；匹配计算速度快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缺点：只考虑整体表示，忽视了局部的匹配性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典型模型：</a:t>
            </a:r>
            <a:r>
              <a:rPr lang="en-US" altLang="zh-CN" dirty="0" smtClean="0"/>
              <a:t>DSSM</a:t>
            </a:r>
            <a:r>
              <a:rPr lang="zh-CN" altLang="en-US" dirty="0" smtClean="0"/>
              <a:t>、孪生网络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64" y="2724284"/>
            <a:ext cx="3771392" cy="3452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1632" y="5843778"/>
            <a:ext cx="1219200" cy="2964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Candidate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基于交互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优点：考虑了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和文档的局部交互信息，更精确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缺点：无法提取编码，实时性不如基于表示的模型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典型模型：</a:t>
            </a:r>
            <a:r>
              <a:rPr lang="en-US" altLang="zh-CN" dirty="0" smtClean="0"/>
              <a:t>ARC-II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ESIM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85" y="2489424"/>
            <a:ext cx="3768951" cy="38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0323" y="1040128"/>
            <a:ext cx="8415725" cy="52265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训练方法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err="1" smtClean="0"/>
              <a:t>PointWise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把排序问题当成一个二分类问题，训练的样本组织为一个三元组</a:t>
            </a:r>
            <a:r>
              <a:rPr lang="en-US" altLang="zh-CN" dirty="0" smtClean="0"/>
              <a:t>(q, c, y)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是相关性标签，比如相关为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，不相关为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。训练一个二分类网络，</a:t>
            </a:r>
            <a:r>
              <a:rPr lang="en-US" altLang="zh-CN" dirty="0" smtClean="0"/>
              <a:t>h(q, c)-&gt;y</a:t>
            </a:r>
            <a:r>
              <a:rPr lang="zh-CN" altLang="en-US" dirty="0" smtClean="0"/>
              <a:t>，训练目标为最小化句子对的交叉熵。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缺点：没有考虑候选句子之间的相对顺序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PairWise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判断两个候选句子的相对位置。训练的样本组织为一个三元组</a:t>
            </a:r>
            <a:r>
              <a:rPr lang="en-US" altLang="zh-CN" dirty="0" smtClean="0"/>
              <a:t>(q, </a:t>
            </a:r>
            <a:r>
              <a:rPr lang="en-US" altLang="zh-CN" dirty="0" err="1" smtClean="0"/>
              <a:t>p_c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n_c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，目标是使得</a:t>
            </a:r>
            <a:r>
              <a:rPr lang="en-US" altLang="zh-CN" dirty="0" smtClean="0"/>
              <a:t>q</a:t>
            </a:r>
            <a:r>
              <a:rPr lang="zh-CN" altLang="en-US" dirty="0" smtClean="0"/>
              <a:t>和正例的相关性 </a:t>
            </a:r>
            <a:r>
              <a:rPr lang="en-US" altLang="zh-CN" dirty="0" smtClean="0"/>
              <a:t>&gt; q</a:t>
            </a:r>
            <a:r>
              <a:rPr lang="zh-CN" altLang="en-US" dirty="0" smtClean="0"/>
              <a:t>和负例的相关性，常用的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有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产生的训练样本会很多；只考虑了两个文档的相对顺序。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ListWise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将一个查询对应的所有搜索结果列表作为一个训练实例。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9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TextRNN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18621" y="3877949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BiLSTM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508" y="5897356"/>
            <a:ext cx="126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Sentence 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8621" y="4767072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</a:rPr>
              <a:t>har embedding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621" y="2988826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</a:t>
            </a:r>
            <a:r>
              <a:rPr kumimoji="1" lang="en-US" altLang="zh-CN" dirty="0" smtClean="0">
                <a:solidFill>
                  <a:schemeClr val="tx1"/>
                </a:solidFill>
              </a:rPr>
              <a:t>ax 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8304" y="3873639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BiLSTM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8328" y="5897356"/>
            <a:ext cx="12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Sentence B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88304" y="4762762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</a:rPr>
              <a:t>har embedding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88304" y="2984516"/>
            <a:ext cx="1659187" cy="6350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</a:t>
            </a:r>
            <a:r>
              <a:rPr kumimoji="1" lang="en-US" altLang="zh-CN" dirty="0" smtClean="0">
                <a:solidFill>
                  <a:schemeClr val="tx1"/>
                </a:solidFill>
              </a:rPr>
              <a:t>ax 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线箭头连接符 18"/>
          <p:cNvCxnSpPr>
            <a:stCxn id="8" idx="0"/>
            <a:endCxn id="24" idx="1"/>
          </p:cNvCxnSpPr>
          <p:nvPr/>
        </p:nvCxnSpPr>
        <p:spPr>
          <a:xfrm flipV="1">
            <a:off x="1348215" y="2409393"/>
            <a:ext cx="832270" cy="57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6" idx="0"/>
            <a:endCxn id="24" idx="3"/>
          </p:cNvCxnSpPr>
          <p:nvPr/>
        </p:nvCxnSpPr>
        <p:spPr>
          <a:xfrm flipH="1" flipV="1">
            <a:off x="3380384" y="2409393"/>
            <a:ext cx="837514" cy="575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180485" y="2082018"/>
            <a:ext cx="1199899" cy="65475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r>
              <a:rPr kumimoji="1" lang="en-US" altLang="zh-CN" dirty="0" smtClean="0">
                <a:solidFill>
                  <a:schemeClr val="tx1"/>
                </a:solidFill>
              </a:rPr>
              <a:t>osine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/>
          <p:cNvCxnSpPr>
            <a:stCxn id="24" idx="0"/>
            <a:endCxn id="32" idx="2"/>
          </p:cNvCxnSpPr>
          <p:nvPr/>
        </p:nvCxnSpPr>
        <p:spPr>
          <a:xfrm flipH="1" flipV="1">
            <a:off x="2776041" y="1758119"/>
            <a:ext cx="4394" cy="32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05440" y="1388787"/>
            <a:ext cx="9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-1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1</a:t>
            </a:r>
            <a:endParaRPr kumimoji="1" lang="zh-CN" altLang="en-US" dirty="0"/>
          </a:p>
        </p:txBody>
      </p:sp>
      <p:cxnSp>
        <p:nvCxnSpPr>
          <p:cNvPr id="33" name="直线箭头连接符 32"/>
          <p:cNvCxnSpPr>
            <a:stCxn id="6" idx="0"/>
            <a:endCxn id="7" idx="2"/>
          </p:cNvCxnSpPr>
          <p:nvPr/>
        </p:nvCxnSpPr>
        <p:spPr>
          <a:xfrm flipH="1" flipV="1">
            <a:off x="1348215" y="5402076"/>
            <a:ext cx="3807" cy="49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4" idx="0"/>
            <a:endCxn id="15" idx="2"/>
          </p:cNvCxnSpPr>
          <p:nvPr/>
        </p:nvCxnSpPr>
        <p:spPr>
          <a:xfrm flipH="1" flipV="1">
            <a:off x="4217898" y="5397766"/>
            <a:ext cx="9504" cy="499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7" idx="0"/>
            <a:endCxn id="5" idx="2"/>
          </p:cNvCxnSpPr>
          <p:nvPr/>
        </p:nvCxnSpPr>
        <p:spPr>
          <a:xfrm flipV="1">
            <a:off x="1348215" y="4512953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0"/>
            <a:endCxn id="13" idx="2"/>
          </p:cNvCxnSpPr>
          <p:nvPr/>
        </p:nvCxnSpPr>
        <p:spPr>
          <a:xfrm flipV="1">
            <a:off x="4217898" y="4508643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3" idx="0"/>
            <a:endCxn id="16" idx="2"/>
          </p:cNvCxnSpPr>
          <p:nvPr/>
        </p:nvCxnSpPr>
        <p:spPr>
          <a:xfrm flipV="1">
            <a:off x="4217898" y="3619520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5" idx="0"/>
            <a:endCxn id="8" idx="2"/>
          </p:cNvCxnSpPr>
          <p:nvPr/>
        </p:nvCxnSpPr>
        <p:spPr>
          <a:xfrm flipV="1">
            <a:off x="1348215" y="3623830"/>
            <a:ext cx="0" cy="25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38100" dist="30000" dir="5400000" rotWithShape="0">
              <a:schemeClr val="tx1">
                <a:alpha val="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5" idx="3"/>
            <a:endCxn id="13" idx="1"/>
          </p:cNvCxnSpPr>
          <p:nvPr/>
        </p:nvCxnSpPr>
        <p:spPr>
          <a:xfrm flipV="1">
            <a:off x="2177808" y="4191141"/>
            <a:ext cx="1210496" cy="43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7" idx="3"/>
            <a:endCxn id="15" idx="1"/>
          </p:cNvCxnSpPr>
          <p:nvPr/>
        </p:nvCxnSpPr>
        <p:spPr>
          <a:xfrm flipV="1">
            <a:off x="2177808" y="5080264"/>
            <a:ext cx="1210496" cy="43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38100" dist="3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33304" y="3854063"/>
            <a:ext cx="67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share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443045" y="4710932"/>
            <a:ext cx="7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share</a:t>
            </a:r>
            <a:endParaRPr kumimoji="1" lang="zh-CN" altLang="en-US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xmlns="" id="{D699D869-F231-4563-94A3-03B14486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21275"/>
              </p:ext>
            </p:extLst>
          </p:nvPr>
        </p:nvGraphicFramePr>
        <p:xfrm>
          <a:off x="4446541" y="1527661"/>
          <a:ext cx="449976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4582">
                  <a:extLst>
                    <a:ext uri="{9D8B030D-6E8A-4147-A177-3AD203B41FA5}">
                      <a16:colId xmlns:a16="http://schemas.microsoft.com/office/drawing/2014/main" xmlns="" val="323982264"/>
                    </a:ext>
                  </a:extLst>
                </a:gridCol>
                <a:gridCol w="1050364">
                  <a:extLst>
                    <a:ext uri="{9D8B030D-6E8A-4147-A177-3AD203B41FA5}">
                      <a16:colId xmlns:a16="http://schemas.microsoft.com/office/drawing/2014/main" xmlns="" val="3244197200"/>
                    </a:ext>
                  </a:extLst>
                </a:gridCol>
                <a:gridCol w="1043436">
                  <a:extLst>
                    <a:ext uri="{9D8B030D-6E8A-4147-A177-3AD203B41FA5}">
                      <a16:colId xmlns:a16="http://schemas.microsoft.com/office/drawing/2014/main" xmlns="" val="1784650501"/>
                    </a:ext>
                  </a:extLst>
                </a:gridCol>
                <a:gridCol w="1031380">
                  <a:extLst>
                    <a:ext uri="{9D8B030D-6E8A-4147-A177-3AD203B41FA5}">
                      <a16:colId xmlns:a16="http://schemas.microsoft.com/office/drawing/2014/main" xmlns="" val="1626703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P@5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491912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BM25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  <a:effectLst/>
                        </a:rPr>
                        <a:t>70.7</a:t>
                      </a:r>
                      <a:endParaRPr lang="sk-S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  <a:effectLst/>
                        </a:rPr>
                        <a:t>86.42</a:t>
                      </a:r>
                      <a:endParaRPr lang="sk-S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  <a:effectLst/>
                        </a:rPr>
                        <a:t>91.55</a:t>
                      </a:r>
                      <a:endParaRPr lang="sk-S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882660"/>
                  </a:ext>
                </a:extLst>
              </a:tr>
              <a:tr h="29005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TextRNN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  <a:effectLst/>
                        </a:rPr>
                        <a:t>82.79</a:t>
                      </a:r>
                      <a:endParaRPr lang="sk-S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  <a:effectLst/>
                        </a:rPr>
                        <a:t>94.44</a:t>
                      </a:r>
                      <a:endParaRPr lang="sk-S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  <a:effectLst/>
                        </a:rPr>
                        <a:t>96.85</a:t>
                      </a:r>
                      <a:endParaRPr lang="sk-S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70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cml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中值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MDA.potx" id="{1DA08C85-7B31-4AE1-A866-54ADFE9D717F}" vid="{58A99314-23DC-42A5-BB80-B8317430D5CF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LAMDA</Template>
  <TotalTime>17444</TotalTime>
  <Words>996</Words>
  <Application>Microsoft Macintosh PowerPoint</Application>
  <PresentationFormat>全屏显示(4:3)</PresentationFormat>
  <Paragraphs>453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Calibri</vt:lpstr>
      <vt:lpstr>Calibri Light</vt:lpstr>
      <vt:lpstr>Cambria Math</vt:lpstr>
      <vt:lpstr>Lucida Sans</vt:lpstr>
      <vt:lpstr>Times</vt:lpstr>
      <vt:lpstr>Times New Roman</vt:lpstr>
      <vt:lpstr>Wingdings</vt:lpstr>
      <vt:lpstr>Wingdings 2</vt:lpstr>
      <vt:lpstr>宋体</vt:lpstr>
      <vt:lpstr>微软雅黑</vt:lpstr>
      <vt:lpstr>Arial</vt:lpstr>
      <vt:lpstr>ecml</vt:lpstr>
      <vt:lpstr>2_自定义设计方案</vt:lpstr>
      <vt:lpstr>1_自定义设计方案</vt:lpstr>
      <vt:lpstr>自定义设计方案</vt:lpstr>
      <vt:lpstr>文本排序 </vt:lpstr>
      <vt:lpstr>问题场景</vt:lpstr>
      <vt:lpstr>Pipline</vt:lpstr>
      <vt:lpstr>评价指标</vt:lpstr>
      <vt:lpstr>Learn to Rank</vt:lpstr>
      <vt:lpstr>Learn to Rank</vt:lpstr>
      <vt:lpstr>Learn to Rank</vt:lpstr>
      <vt:lpstr>Learn to Rank</vt:lpstr>
      <vt:lpstr>TextRNN模型</vt:lpstr>
      <vt:lpstr>训练</vt:lpstr>
      <vt:lpstr>对比实验</vt:lpstr>
      <vt:lpstr>对比实验</vt:lpstr>
      <vt:lpstr>对比实验</vt:lpstr>
      <vt:lpstr>对比实验</vt:lpstr>
      <vt:lpstr>对比实验</vt:lpstr>
      <vt:lpstr>对比实验</vt:lpstr>
      <vt:lpstr>对比实验</vt:lpstr>
      <vt:lpstr>基于预训练的模型</vt:lpstr>
      <vt:lpstr>对比实验</vt:lpstr>
      <vt:lpstr>对比实验</vt:lpstr>
      <vt:lpstr>对比实验</vt:lpstr>
      <vt:lpstr>对比实验</vt:lpstr>
      <vt:lpstr>实验</vt:lpstr>
      <vt:lpstr>结论</vt:lpstr>
    </vt:vector>
  </TitlesOfParts>
  <Company>LAMDA-NJU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</dc:title>
  <dc:creator>qianh</dc:creator>
  <cp:lastModifiedBy>Microsoft Office 用户</cp:lastModifiedBy>
  <cp:revision>1805</cp:revision>
  <cp:lastPrinted>2014-07-18T10:41:00Z</cp:lastPrinted>
  <dcterms:created xsi:type="dcterms:W3CDTF">2012-11-14T00:56:22Z</dcterms:created>
  <dcterms:modified xsi:type="dcterms:W3CDTF">2020-09-07T02:11:29Z</dcterms:modified>
</cp:coreProperties>
</file>