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7"/>
  </p:notesMasterIdLst>
  <p:sldIdLst>
    <p:sldId id="256" r:id="rId2"/>
    <p:sldId id="257" r:id="rId3"/>
    <p:sldId id="258" r:id="rId4"/>
    <p:sldId id="289" r:id="rId5"/>
    <p:sldId id="259" r:id="rId6"/>
    <p:sldId id="262" r:id="rId7"/>
    <p:sldId id="263" r:id="rId8"/>
    <p:sldId id="267" r:id="rId9"/>
    <p:sldId id="265" r:id="rId10"/>
    <p:sldId id="264" r:id="rId11"/>
    <p:sldId id="266" r:id="rId12"/>
    <p:sldId id="290" r:id="rId13"/>
    <p:sldId id="282" r:id="rId14"/>
    <p:sldId id="261" r:id="rId15"/>
    <p:sldId id="283" r:id="rId16"/>
    <p:sldId id="271" r:id="rId17"/>
    <p:sldId id="276" r:id="rId18"/>
    <p:sldId id="285" r:id="rId19"/>
    <p:sldId id="284" r:id="rId20"/>
    <p:sldId id="269" r:id="rId21"/>
    <p:sldId id="274" r:id="rId22"/>
    <p:sldId id="277" r:id="rId23"/>
    <p:sldId id="287" r:id="rId24"/>
    <p:sldId id="28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A9E8-AA01-46B6-B0F7-805E81D02118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7CC48-47D4-4BFF-BF61-72F85CFA8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0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CC48-47D4-4BFF-BF61-72F85CFA8D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9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2097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1D9AE-2F90-4CB4-94B8-D97FD93771E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50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9339-F176-48FB-A10D-C699F4360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Semi-supervised Learning of MNLI by Conditional Cycle Unified Language Model with Reasoning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11A17-DC9E-4289-ABD6-9D0A24F7E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Haoming Jiang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1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3A2E45-74F3-4BD0-B919-2EBFFFAB3639}"/>
              </a:ext>
            </a:extLst>
          </p:cNvPr>
          <p:cNvSpPr/>
          <p:nvPr/>
        </p:nvSpPr>
        <p:spPr>
          <a:xfrm>
            <a:off x="3941618" y="3595254"/>
            <a:ext cx="4662054" cy="27432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9061-959F-442E-BE62-03D2987E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 3: Learn From Unlabeled Data: Language Model Pretraining</a:t>
            </a:r>
          </a:p>
          <a:p>
            <a:pPr lvl="1"/>
            <a:r>
              <a:rPr lang="en-US" altLang="zh-CN" dirty="0"/>
              <a:t>Pretrain Model </a:t>
            </a:r>
            <a:r>
              <a:rPr lang="en-US" altLang="zh-CN" dirty="0">
                <a:sym typeface="Wingdings" panose="05000000000000000000" pitchFamily="2" charset="2"/>
              </a:rPr>
              <a:t> Fine tuning (GPT, GPT-2, BERT,…)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Pros: Unlimited unlabeled data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Cons: No label; No pair; Not task specific</a:t>
            </a:r>
            <a:endParaRPr lang="en-US" altLang="zh-C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0055CF-9190-4B51-A548-69EB03BB8177}"/>
              </a:ext>
            </a:extLst>
          </p:cNvPr>
          <p:cNvSpPr/>
          <p:nvPr/>
        </p:nvSpPr>
        <p:spPr>
          <a:xfrm>
            <a:off x="4465272" y="4010889"/>
            <a:ext cx="3397611" cy="17872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BF8811-AA74-4218-B6E9-9A300FBCC942}"/>
              </a:ext>
            </a:extLst>
          </p:cNvPr>
          <p:cNvSpPr/>
          <p:nvPr/>
        </p:nvSpPr>
        <p:spPr>
          <a:xfrm>
            <a:off x="5086278" y="4337557"/>
            <a:ext cx="2155598" cy="11339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Labeled Data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8BCF7-D004-409D-9650-E8C37B9D784C}"/>
              </a:ext>
            </a:extLst>
          </p:cNvPr>
          <p:cNvSpPr txBox="1"/>
          <p:nvPr/>
        </p:nvSpPr>
        <p:spPr>
          <a:xfrm>
            <a:off x="5307951" y="5399993"/>
            <a:ext cx="18293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Augmented Data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FB91E-FAAF-40A8-A924-4B9C02F585BB}"/>
              </a:ext>
            </a:extLst>
          </p:cNvPr>
          <p:cNvSpPr txBox="1"/>
          <p:nvPr/>
        </p:nvSpPr>
        <p:spPr>
          <a:xfrm>
            <a:off x="5329553" y="5897474"/>
            <a:ext cx="16690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Unlabeled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9A2F-6B98-4662-879B-44E52276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we do better?</a:t>
            </a:r>
            <a:endParaRPr lang="zh-CN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070535-BDA1-4D58-AF0D-995B0FE9A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857324"/>
              </p:ext>
            </p:extLst>
          </p:nvPr>
        </p:nvGraphicFramePr>
        <p:xfrm>
          <a:off x="1522413" y="1905000"/>
          <a:ext cx="9250360" cy="2392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50072">
                  <a:extLst>
                    <a:ext uri="{9D8B030D-6E8A-4147-A177-3AD203B41FA5}">
                      <a16:colId xmlns:a16="http://schemas.microsoft.com/office/drawing/2014/main" val="270584038"/>
                    </a:ext>
                  </a:extLst>
                </a:gridCol>
                <a:gridCol w="1850072">
                  <a:extLst>
                    <a:ext uri="{9D8B030D-6E8A-4147-A177-3AD203B41FA5}">
                      <a16:colId xmlns:a16="http://schemas.microsoft.com/office/drawing/2014/main" val="3380690252"/>
                    </a:ext>
                  </a:extLst>
                </a:gridCol>
                <a:gridCol w="1850072">
                  <a:extLst>
                    <a:ext uri="{9D8B030D-6E8A-4147-A177-3AD203B41FA5}">
                      <a16:colId xmlns:a16="http://schemas.microsoft.com/office/drawing/2014/main" val="672154492"/>
                    </a:ext>
                  </a:extLst>
                </a:gridCol>
                <a:gridCol w="1850072">
                  <a:extLst>
                    <a:ext uri="{9D8B030D-6E8A-4147-A177-3AD203B41FA5}">
                      <a16:colId xmlns:a16="http://schemas.microsoft.com/office/drawing/2014/main" val="648237622"/>
                    </a:ext>
                  </a:extLst>
                </a:gridCol>
                <a:gridCol w="1850072">
                  <a:extLst>
                    <a:ext uri="{9D8B030D-6E8A-4147-A177-3AD203B41FA5}">
                      <a16:colId xmlns:a16="http://schemas.microsoft.com/office/drawing/2014/main" val="3873272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Amount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Task Specific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4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Augmentation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Limited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(Ground Truth)</a:t>
                      </a:r>
                      <a:endParaRPr lang="zh-CN" alt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3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Semi-supervised Learning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Unlimited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Pseudo Label</a:t>
                      </a:r>
                    </a:p>
                    <a:p>
                      <a:r>
                        <a:rPr lang="en-US" altLang="zh-CN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(Self Training)</a:t>
                      </a:r>
                      <a:endParaRPr lang="zh-CN" altLang="en-US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7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Pretraining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Unlimited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9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Ideal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Unlimited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Reliable and Easy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Reliable and Easy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7796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130E70-ED16-4C05-AB9E-CC4831333226}"/>
              </a:ext>
            </a:extLst>
          </p:cNvPr>
          <p:cNvSpPr txBox="1"/>
          <p:nvPr/>
        </p:nvSpPr>
        <p:spPr>
          <a:xfrm>
            <a:off x="1522413" y="4732867"/>
            <a:ext cx="8699273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Problem 1: How to make use of unlimited unlabeled data?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Problem 2: How to find pairs for the unlabeled data?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Problem 3: How to get reliable pseudo label?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253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3C6A-0C8A-43DE-8185-2F74B0F2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EA74-226A-4917-B6D7-112FE808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endParaRPr lang="en-US" altLang="zh-CN" dirty="0"/>
          </a:p>
          <a:p>
            <a:r>
              <a:rPr lang="en-US" altLang="zh-CN" dirty="0"/>
              <a:t>Challenges and Current Advances</a:t>
            </a:r>
          </a:p>
          <a:p>
            <a:endParaRPr lang="en-US" altLang="zh-CN" dirty="0"/>
          </a:p>
          <a:p>
            <a:r>
              <a:rPr lang="en-US" altLang="zh-CN" b="1" dirty="0"/>
              <a:t>Proposed Method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78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Proposed Method:</a:t>
            </a:r>
            <a:br>
              <a:rPr lang="en-US" altLang="zh-CN" dirty="0"/>
            </a:br>
            <a:r>
              <a:rPr lang="en-US" altLang="zh-CN" dirty="0">
                <a:solidFill>
                  <a:srgbClr val="FFC000"/>
                </a:solidFill>
              </a:rPr>
              <a:t>Conditional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Cycle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ULM</a:t>
            </a:r>
            <a:endParaRPr lang="zh-CN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Classification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dirty="0">
                    <a:solidFill>
                      <a:srgbClr val="00B0F0"/>
                    </a:solidFill>
                  </a:rPr>
                  <a:t>Unsupervised Learning by Language Model: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B0F0"/>
                  </a:solidFill>
                </a:endParaRPr>
              </a:p>
              <a:p>
                <a:r>
                  <a:rPr lang="en-US" altLang="zh-CN" dirty="0">
                    <a:solidFill>
                      <a:srgbClr val="00B0F0"/>
                    </a:solidFill>
                  </a:rPr>
                  <a:t>Pairing by Seq2Seq: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C000"/>
                    </a:solidFill>
                  </a:rPr>
                  <a:t>Label </a:t>
                </a:r>
                <a:r>
                  <a:rPr lang="en-US" altLang="zh-CN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zh-CN" dirty="0">
                    <a:solidFill>
                      <a:srgbClr val="FFC000"/>
                    </a:solidFill>
                  </a:rPr>
                  <a:t> Conditional Generation: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00B050"/>
                    </a:solidFill>
                  </a:rPr>
                  <a:t>Reliability </a:t>
                </a:r>
                <a:r>
                  <a:rPr lang="en-US" altLang="zh-C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Cycle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Consistency: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contradict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contradict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neutral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neutral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zh-CN" dirty="0"/>
                  <a:t>Entailment is not symmetric! Two possible solutions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hain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rule</m:t>
                      </m:r>
                      <m:r>
                        <m:rPr>
                          <m:nor/>
                        </m:rPr>
                        <a:rPr lang="en-US" altLang="zh-CN" dirty="0"/>
                        <m:t>: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dirty="0" smtClean="0"/>
                        <m:t>or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FF00"/>
                          </a:solidFill>
                        </a:rPr>
                        <m:t>New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FF00"/>
                          </a:solidFill>
                        </a:rPr>
                        <m:t>label</m:t>
                      </m:r>
                      <m:r>
                        <m:rPr>
                          <m:nor/>
                        </m:rPr>
                        <a:rPr lang="en-US" altLang="zh-CN" dirty="0"/>
                        <m:t>: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led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by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1714" b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EAADE8A-9204-4364-B5CF-E87159A562B8}"/>
              </a:ext>
            </a:extLst>
          </p:cNvPr>
          <p:cNvGrpSpPr/>
          <p:nvPr/>
        </p:nvGrpSpPr>
        <p:grpSpPr>
          <a:xfrm>
            <a:off x="7758545" y="1904999"/>
            <a:ext cx="4203242" cy="1396379"/>
            <a:chOff x="7758545" y="1904999"/>
            <a:chExt cx="4203242" cy="1396379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E8469EE-BF98-4E05-B7C7-B2E83F5D97C2}"/>
                </a:ext>
              </a:extLst>
            </p:cNvPr>
            <p:cNvSpPr/>
            <p:nvPr/>
          </p:nvSpPr>
          <p:spPr>
            <a:xfrm>
              <a:off x="7758545" y="1904999"/>
              <a:ext cx="325460" cy="1396379"/>
            </a:xfrm>
            <a:prstGeom prst="rightBrace">
              <a:avLst/>
            </a:prstGeom>
            <a:ln w="25400">
              <a:solidFill>
                <a:srgbClr val="00B0F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669B7-45D3-4E5E-8D0F-10CB6F28BC47}"/>
                </a:ext>
              </a:extLst>
            </p:cNvPr>
            <p:cNvSpPr txBox="1"/>
            <p:nvPr/>
          </p:nvSpPr>
          <p:spPr>
            <a:xfrm>
              <a:off x="8345008" y="2224623"/>
              <a:ext cx="3616779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rgbClr val="00B0F0"/>
                  </a:solidFill>
                </a:rPr>
                <a:t>Unified Language Model (ULM)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5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Modeling:</a:t>
            </a:r>
            <a:br>
              <a:rPr lang="en-US" altLang="zh-CN" dirty="0"/>
            </a:br>
            <a:r>
              <a:rPr lang="en-US" altLang="zh-CN" dirty="0"/>
              <a:t>Conditional Cycle-ULM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Unified Language Model (ULM) </a:t>
                </a:r>
                <a:r>
                  <a:rPr lang="en-US" i="1" dirty="0">
                    <a:solidFill>
                      <a:schemeClr val="tx1">
                        <a:lumMod val="65000"/>
                      </a:schemeClr>
                    </a:solidFill>
                  </a:rPr>
                  <a:t>(Dong et al. 2019)</a:t>
                </a:r>
              </a:p>
              <a:p>
                <a:r>
                  <a:rPr lang="en-US" altLang="zh-CN" dirty="0"/>
                  <a:t>Powerful Probabilistic Modeling Tool</a:t>
                </a:r>
              </a:p>
              <a:p>
                <a:pPr lvl="1"/>
                <a:r>
                  <a:rPr lang="en-US" altLang="zh-CN" dirty="0"/>
                  <a:t>Language Modeling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Seq2Seq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Classification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D628E22-0902-45D2-9197-725F8C1FB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52" y="2475526"/>
            <a:ext cx="5352668" cy="4334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14F81-41FA-477E-B4DB-DF29C9B12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16" y="4463835"/>
            <a:ext cx="4817984" cy="15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7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Proposed Method:</a:t>
            </a:r>
            <a:br>
              <a:rPr lang="en-US" altLang="zh-CN" dirty="0"/>
            </a:br>
            <a:r>
              <a:rPr lang="en-US" altLang="zh-CN" dirty="0">
                <a:solidFill>
                  <a:srgbClr val="FFC000"/>
                </a:solidFill>
              </a:rPr>
              <a:t>Conditional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Cycle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ULM</a:t>
            </a:r>
            <a:endParaRPr lang="zh-CN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Classification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dirty="0">
                    <a:solidFill>
                      <a:srgbClr val="00B0F0"/>
                    </a:solidFill>
                  </a:rPr>
                  <a:t>Unsupervised Learning by Language Model: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B0F0"/>
                  </a:solidFill>
                </a:endParaRPr>
              </a:p>
              <a:p>
                <a:r>
                  <a:rPr lang="en-US" altLang="zh-CN" dirty="0">
                    <a:solidFill>
                      <a:srgbClr val="00B0F0"/>
                    </a:solidFill>
                  </a:rPr>
                  <a:t>Pairing by Seq2Seq: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C000"/>
                    </a:solidFill>
                  </a:rPr>
                  <a:t>Label </a:t>
                </a:r>
                <a:r>
                  <a:rPr lang="en-US" altLang="zh-CN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zh-CN" dirty="0">
                    <a:solidFill>
                      <a:srgbClr val="FFC000"/>
                    </a:solidFill>
                  </a:rPr>
                  <a:t> Conditional Generation: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00B050"/>
                    </a:solidFill>
                  </a:rPr>
                  <a:t>Reliability </a:t>
                </a:r>
                <a:r>
                  <a:rPr lang="en-US" altLang="zh-C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Cycle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Consistency: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contradict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contradict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neutral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neutral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zh-CN" dirty="0"/>
                  <a:t>Entailment is not symmetric! Two possible solutions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hain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rule</m:t>
                      </m:r>
                      <m:r>
                        <m:rPr>
                          <m:nor/>
                        </m:rPr>
                        <a:rPr lang="en-US" altLang="zh-CN" dirty="0"/>
                        <m:t>: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dirty="0" smtClean="0"/>
                        <m:t>or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FF00"/>
                          </a:solidFill>
                        </a:rPr>
                        <m:t>New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FF00"/>
                          </a:solidFill>
                        </a:rPr>
                        <m:t>label</m:t>
                      </m:r>
                      <m:r>
                        <m:rPr>
                          <m:nor/>
                        </m:rPr>
                        <a:rPr lang="en-US" altLang="zh-CN" dirty="0"/>
                        <m:t>: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led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by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1714" b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2A1E119-9F1C-434D-B653-34BD0F62F243}"/>
              </a:ext>
            </a:extLst>
          </p:cNvPr>
          <p:cNvGrpSpPr/>
          <p:nvPr/>
        </p:nvGrpSpPr>
        <p:grpSpPr>
          <a:xfrm>
            <a:off x="7758545" y="1904999"/>
            <a:ext cx="4203242" cy="1396379"/>
            <a:chOff x="7758545" y="1904999"/>
            <a:chExt cx="4203242" cy="1396379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E8469EE-BF98-4E05-B7C7-B2E83F5D97C2}"/>
                </a:ext>
              </a:extLst>
            </p:cNvPr>
            <p:cNvSpPr/>
            <p:nvPr/>
          </p:nvSpPr>
          <p:spPr>
            <a:xfrm>
              <a:off x="7758545" y="1904999"/>
              <a:ext cx="325460" cy="1396379"/>
            </a:xfrm>
            <a:prstGeom prst="rightBrace">
              <a:avLst/>
            </a:prstGeom>
            <a:ln w="25400">
              <a:solidFill>
                <a:srgbClr val="00B0F0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F669B7-45D3-4E5E-8D0F-10CB6F28BC47}"/>
                </a:ext>
              </a:extLst>
            </p:cNvPr>
            <p:cNvSpPr txBox="1"/>
            <p:nvPr/>
          </p:nvSpPr>
          <p:spPr>
            <a:xfrm>
              <a:off x="8345008" y="2224623"/>
              <a:ext cx="3616779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rgbClr val="00B0F0"/>
                  </a:solidFill>
                </a:rPr>
                <a:t>Unified Language Model (ULM)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16DA6BA-4D6C-4082-B114-1FBDD531721B}"/>
              </a:ext>
            </a:extLst>
          </p:cNvPr>
          <p:cNvSpPr txBox="1"/>
          <p:nvPr/>
        </p:nvSpPr>
        <p:spPr>
          <a:xfrm>
            <a:off x="8441990" y="3486244"/>
            <a:ext cx="361677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C000"/>
                </a:solidFill>
              </a:rPr>
              <a:t>Conditional ULM</a:t>
            </a:r>
          </a:p>
        </p:txBody>
      </p:sp>
    </p:spTree>
    <p:extLst>
      <p:ext uri="{BB962C8B-B14F-4D97-AF65-F5344CB8AC3E}">
        <p14:creationId xmlns:p14="http://schemas.microsoft.com/office/powerpoint/2010/main" val="16926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Modeling:</a:t>
            </a:r>
            <a:br>
              <a:rPr lang="en-US" altLang="zh-CN" dirty="0"/>
            </a:br>
            <a:r>
              <a:rPr lang="en-US" altLang="zh-CN" dirty="0">
                <a:solidFill>
                  <a:srgbClr val="FFC000"/>
                </a:solidFill>
              </a:rPr>
              <a:t>Conditional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Cycle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ULM</a:t>
            </a:r>
            <a:endParaRPr lang="zh-CN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Seq2Seq models the probability in a recursive way: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=∏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en-US" altLang="zh-CN" dirty="0">
                    <a:solidFill>
                      <a:srgbClr val="FFC000"/>
                    </a:solidFill>
                  </a:rPr>
                  <a:t>Conditional</a:t>
                </a:r>
                <a:r>
                  <a:rPr lang="en-US" altLang="zh-CN" dirty="0"/>
                  <a:t> Seq2Seq models the conditional probability: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en-US" altLang="zh-CN" dirty="0"/>
                  <a:t> Implementation:</a:t>
                </a:r>
              </a:p>
              <a:p>
                <a:pPr lvl="1"/>
                <a:r>
                  <a:rPr lang="en-US" altLang="zh-CN" dirty="0"/>
                  <a:t>A shared model with different heads: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274320" lvl="1" indent="0">
                  <a:buNone/>
                </a:pP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7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Modeling:</a:t>
            </a:r>
            <a:br>
              <a:rPr lang="en-US" altLang="zh-CN" dirty="0"/>
            </a:br>
            <a:r>
              <a:rPr lang="en-US" altLang="zh-CN" dirty="0">
                <a:solidFill>
                  <a:srgbClr val="FFC000"/>
                </a:solidFill>
              </a:rPr>
              <a:t>Conditional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Cycle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ULM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9061-959F-442E-BE62-03D2987E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Conditional ULM: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4C7C2-3558-4912-8861-2DB3D21F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13" y="1905000"/>
            <a:ext cx="6031631" cy="488470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72386B-EF85-445D-BA95-38A7B51DFA4D}"/>
              </a:ext>
            </a:extLst>
          </p:cNvPr>
          <p:cNvSpPr/>
          <p:nvPr/>
        </p:nvSpPr>
        <p:spPr>
          <a:xfrm>
            <a:off x="5543539" y="2755446"/>
            <a:ext cx="1804307" cy="530679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F731F70-2F0E-4731-A8A9-A1C54880FF76}"/>
              </a:ext>
            </a:extLst>
          </p:cNvPr>
          <p:cNvSpPr/>
          <p:nvPr/>
        </p:nvSpPr>
        <p:spPr>
          <a:xfrm>
            <a:off x="4200514" y="2637064"/>
            <a:ext cx="280876" cy="2892198"/>
          </a:xfrm>
          <a:prstGeom prst="righ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C0C4B1-83EF-4B3D-8C2C-DD65878E35B1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flipH="1">
            <a:off x="4481390" y="3020786"/>
            <a:ext cx="1062149" cy="106237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EC29D63-8A5D-4FDA-8085-C7AF13599B08}"/>
                  </a:ext>
                </a:extLst>
              </p:cNvPr>
              <p:cNvSpPr/>
              <p:nvPr/>
            </p:nvSpPr>
            <p:spPr>
              <a:xfrm>
                <a:off x="1927801" y="3170296"/>
                <a:ext cx="2187977" cy="469446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EC29D63-8A5D-4FDA-8085-C7AF13599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01" y="3170296"/>
                <a:ext cx="2187977" cy="469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E2AFC6-6B0F-4917-9124-1EAFD53F67F5}"/>
                  </a:ext>
                </a:extLst>
              </p:cNvPr>
              <p:cNvSpPr/>
              <p:nvPr/>
            </p:nvSpPr>
            <p:spPr>
              <a:xfrm>
                <a:off x="1910482" y="3848440"/>
                <a:ext cx="2187978" cy="469446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contradict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E2AFC6-6B0F-4917-9124-1EAFD53F6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82" y="3848440"/>
                <a:ext cx="2187978" cy="469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64D21-8817-4498-9462-D1687A4D01CE}"/>
                  </a:ext>
                </a:extLst>
              </p:cNvPr>
              <p:cNvSpPr/>
              <p:nvPr/>
            </p:nvSpPr>
            <p:spPr>
              <a:xfrm>
                <a:off x="1910482" y="5010320"/>
                <a:ext cx="2187978" cy="469446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E64D21-8817-4498-9462-D1687A4D0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82" y="5010320"/>
                <a:ext cx="2187978" cy="4694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45E662-D5B4-4EA6-A3D9-74D32D6529D8}"/>
                  </a:ext>
                </a:extLst>
              </p:cNvPr>
              <p:cNvSpPr/>
              <p:nvPr/>
            </p:nvSpPr>
            <p:spPr>
              <a:xfrm>
                <a:off x="1927800" y="2589356"/>
                <a:ext cx="2187977" cy="469446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45E662-D5B4-4EA6-A3D9-74D32D652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00" y="2589356"/>
                <a:ext cx="2187977" cy="4694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4098FA-4131-4B75-88B0-777AD587DA79}"/>
                  </a:ext>
                </a:extLst>
              </p:cNvPr>
              <p:cNvSpPr/>
              <p:nvPr/>
            </p:nvSpPr>
            <p:spPr>
              <a:xfrm>
                <a:off x="1910482" y="4429380"/>
                <a:ext cx="2187978" cy="469446"/>
              </a:xfrm>
              <a:prstGeom prst="rect">
                <a:avLst/>
              </a:prstGeom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neutral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4098FA-4131-4B75-88B0-777AD587D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82" y="4429380"/>
                <a:ext cx="2187978" cy="4694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F8EA0A-7750-4841-ACB7-40C85073890B}"/>
              </a:ext>
            </a:extLst>
          </p:cNvPr>
          <p:cNvSpPr txBox="1"/>
          <p:nvPr/>
        </p:nvSpPr>
        <p:spPr>
          <a:xfrm>
            <a:off x="1160043" y="3154477"/>
            <a:ext cx="59824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E52954-D9DD-42EC-8130-1457C7603FF6}"/>
              </a:ext>
            </a:extLst>
          </p:cNvPr>
          <p:cNvSpPr txBox="1"/>
          <p:nvPr/>
        </p:nvSpPr>
        <p:spPr>
          <a:xfrm>
            <a:off x="5748" y="2634070"/>
            <a:ext cx="187102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Classification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409E7-1D19-4DEC-9E2A-AF4C8F777D46}"/>
              </a:ext>
            </a:extLst>
          </p:cNvPr>
          <p:cNvSpPr txBox="1"/>
          <p:nvPr/>
        </p:nvSpPr>
        <p:spPr>
          <a:xfrm>
            <a:off x="60423" y="4217867"/>
            <a:ext cx="165622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Conditional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Seq2Seq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5FBBFCB-68A8-41D0-B514-E4884DF6F840}"/>
              </a:ext>
            </a:extLst>
          </p:cNvPr>
          <p:cNvSpPr/>
          <p:nvPr/>
        </p:nvSpPr>
        <p:spPr>
          <a:xfrm>
            <a:off x="1653268" y="3848440"/>
            <a:ext cx="223505" cy="1531824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Modeling:</a:t>
            </a:r>
            <a:br>
              <a:rPr lang="en-US" altLang="zh-CN" dirty="0"/>
            </a:br>
            <a:r>
              <a:rPr lang="en-US" altLang="zh-CN" dirty="0">
                <a:solidFill>
                  <a:srgbClr val="FFC000"/>
                </a:solidFill>
              </a:rPr>
              <a:t>Conditional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Cycle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ULM</a:t>
            </a:r>
            <a:endParaRPr lang="zh-CN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Relationship between classification and conditional Seq2Seq</a:t>
                </a:r>
              </a:p>
              <a:p>
                <a:r>
                  <a:rPr lang="en-US" altLang="zh-CN" dirty="0"/>
                  <a:t>Integrate generative model with classification model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&amp;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274320" lvl="1" indent="0">
                  <a:buNone/>
                </a:pPr>
                <a:r>
                  <a:rPr lang="en-US" altLang="zh-CN" dirty="0"/>
                  <a:t>take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</m:nary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3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Proposed Method:</a:t>
            </a:r>
            <a:br>
              <a:rPr lang="en-US" altLang="zh-CN" dirty="0"/>
            </a:br>
            <a:r>
              <a:rPr lang="en-US" altLang="zh-CN" dirty="0">
                <a:solidFill>
                  <a:srgbClr val="FFC000"/>
                </a:solidFill>
              </a:rPr>
              <a:t>Conditional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Cycle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ULM</a:t>
            </a:r>
            <a:endParaRPr lang="zh-CN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Classification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en-US" altLang="zh-CN" dirty="0">
                    <a:solidFill>
                      <a:srgbClr val="00B0F0"/>
                    </a:solidFill>
                  </a:rPr>
                  <a:t>Unsupervised Learning by Language Model: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0B0F0"/>
                  </a:solidFill>
                </a:endParaRPr>
              </a:p>
              <a:p>
                <a:r>
                  <a:rPr lang="en-US" altLang="zh-CN" dirty="0">
                    <a:solidFill>
                      <a:srgbClr val="00B0F0"/>
                    </a:solidFill>
                  </a:rPr>
                  <a:t>Pairing by Seq2Seq: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FFC000"/>
                    </a:solidFill>
                  </a:rPr>
                  <a:t>Label </a:t>
                </a:r>
                <a:r>
                  <a:rPr lang="en-US" altLang="zh-CN" dirty="0">
                    <a:solidFill>
                      <a:srgbClr val="FFC00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en-US" altLang="zh-CN" dirty="0">
                    <a:solidFill>
                      <a:srgbClr val="FFC000"/>
                    </a:solidFill>
                  </a:rPr>
                  <a:t> Conditional Generation: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00B050"/>
                    </a:solidFill>
                  </a:rPr>
                  <a:t>Reliability </a:t>
                </a:r>
                <a:r>
                  <a:rPr lang="en-US" altLang="zh-CN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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Cycle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Consistency: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contradict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contradict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neutral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neutral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zh-CN" dirty="0"/>
                  <a:t>Entailment is not symmetric! Two possible solutions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hain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rule</m:t>
                      </m:r>
                      <m:r>
                        <m:rPr>
                          <m:nor/>
                        </m:rPr>
                        <a:rPr lang="en-US" altLang="zh-CN" dirty="0"/>
                        <m:t>: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dirty="0" smtClean="0"/>
                        <m:t>or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FF00"/>
                          </a:solidFill>
                        </a:rPr>
                        <m:t>New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FF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FFFF00"/>
                          </a:solidFill>
                        </a:rPr>
                        <m:t>label</m:t>
                      </m:r>
                      <m:r>
                        <m:rPr>
                          <m:nor/>
                        </m:rPr>
                        <a:rPr lang="en-US" altLang="zh-CN" dirty="0"/>
                        <m:t>: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entail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entai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led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by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1714" b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5E8469EE-BF98-4E05-B7C7-B2E83F5D97C2}"/>
              </a:ext>
            </a:extLst>
          </p:cNvPr>
          <p:cNvSpPr/>
          <p:nvPr/>
        </p:nvSpPr>
        <p:spPr>
          <a:xfrm>
            <a:off x="7758545" y="1904999"/>
            <a:ext cx="325460" cy="1396379"/>
          </a:xfrm>
          <a:prstGeom prst="rightBrace">
            <a:avLst/>
          </a:prstGeom>
          <a:ln w="25400">
            <a:solidFill>
              <a:srgbClr val="00B0F0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669B7-45D3-4E5E-8D0F-10CB6F28BC47}"/>
              </a:ext>
            </a:extLst>
          </p:cNvPr>
          <p:cNvSpPr txBox="1"/>
          <p:nvPr/>
        </p:nvSpPr>
        <p:spPr>
          <a:xfrm>
            <a:off x="8345008" y="2224623"/>
            <a:ext cx="36167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F0"/>
                </a:solidFill>
              </a:rPr>
              <a:t>Unified Language Model (ULM)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01F4F-FD02-4952-A723-849724BD00FE}"/>
              </a:ext>
            </a:extLst>
          </p:cNvPr>
          <p:cNvSpPr txBox="1"/>
          <p:nvPr/>
        </p:nvSpPr>
        <p:spPr>
          <a:xfrm>
            <a:off x="9313137" y="4700179"/>
            <a:ext cx="361677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B050"/>
                </a:solidFill>
              </a:rPr>
              <a:t>Cycle Consistent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DA6BA-4D6C-4082-B114-1FBDD531721B}"/>
              </a:ext>
            </a:extLst>
          </p:cNvPr>
          <p:cNvSpPr txBox="1"/>
          <p:nvPr/>
        </p:nvSpPr>
        <p:spPr>
          <a:xfrm>
            <a:off x="8441990" y="3486244"/>
            <a:ext cx="361677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C000"/>
                </a:solidFill>
              </a:rPr>
              <a:t>Conditional ULM</a:t>
            </a:r>
          </a:p>
        </p:txBody>
      </p:sp>
    </p:spTree>
    <p:extLst>
      <p:ext uri="{BB962C8B-B14F-4D97-AF65-F5344CB8AC3E}">
        <p14:creationId xmlns:p14="http://schemas.microsoft.com/office/powerpoint/2010/main" val="383199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3C6A-0C8A-43DE-8185-2F74B0F2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EA74-226A-4917-B6D7-112FE808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Background</a:t>
            </a:r>
          </a:p>
          <a:p>
            <a:endParaRPr lang="en-US" altLang="zh-CN" dirty="0"/>
          </a:p>
          <a:p>
            <a:r>
              <a:rPr lang="en-US" altLang="zh-CN" dirty="0"/>
              <a:t>Challenges and Current Advances</a:t>
            </a:r>
          </a:p>
          <a:p>
            <a:endParaRPr lang="en-US" altLang="zh-CN" dirty="0"/>
          </a:p>
          <a:p>
            <a:r>
              <a:rPr lang="en-US" altLang="zh-CN" dirty="0"/>
              <a:t>Proposed Method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16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Training Objective of </a:t>
            </a:r>
            <a:br>
              <a:rPr lang="en-US" altLang="zh-CN" dirty="0"/>
            </a:br>
            <a:r>
              <a:rPr lang="en-US" altLang="zh-CN" dirty="0">
                <a:solidFill>
                  <a:srgbClr val="FFC000"/>
                </a:solidFill>
              </a:rPr>
              <a:t>Conditional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Cycle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ULM</a:t>
            </a:r>
            <a:endParaRPr lang="zh-CN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Part 1: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dirty="0"/>
                  <a:t>onditional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S</a:t>
                </a:r>
                <a:r>
                  <a:rPr lang="en-US" altLang="zh-CN" dirty="0"/>
                  <a:t>eq2Seq LM on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L</a:t>
                </a:r>
                <a:r>
                  <a:rPr lang="en-US" altLang="zh-CN" dirty="0"/>
                  <a:t>abeled Data: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𝑐𝑠𝑙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Part 2: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S</a:t>
                </a:r>
                <a:r>
                  <a:rPr lang="en-US" altLang="zh-CN" dirty="0"/>
                  <a:t>upervised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L</a:t>
                </a:r>
                <a:r>
                  <a:rPr lang="en-US" altLang="zh-CN" dirty="0"/>
                  <a:t>earning on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L</a:t>
                </a:r>
                <a:r>
                  <a:rPr lang="en-US" altLang="zh-CN" dirty="0"/>
                  <a:t>abeled Data: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𝑠𝑙𝑙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Remark:</a:t>
                </a:r>
              </a:p>
              <a:p>
                <a:pPr lvl="1"/>
                <a:r>
                  <a:rPr lang="en-US" altLang="zh-CN" dirty="0"/>
                  <a:t>The right part of Part1 is from cycle consistency, with the dual label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80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Training Objective of </a:t>
            </a:r>
            <a:br>
              <a:rPr lang="en-US" altLang="zh-CN" dirty="0"/>
            </a:br>
            <a:r>
              <a:rPr lang="en-US" altLang="zh-CN" dirty="0">
                <a:solidFill>
                  <a:srgbClr val="FFC000"/>
                </a:solidFill>
              </a:rPr>
              <a:t>Conditional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Cycle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ULM</a:t>
            </a:r>
            <a:endParaRPr lang="zh-CN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Part 3: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C</a:t>
                </a:r>
                <a:r>
                  <a:rPr lang="en-US" altLang="zh-CN" dirty="0"/>
                  <a:t>ycle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C</a:t>
                </a:r>
                <a:r>
                  <a:rPr lang="en-US" altLang="zh-CN" dirty="0"/>
                  <a:t>onsistency on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U</a:t>
                </a:r>
                <a:r>
                  <a:rPr lang="en-US" altLang="zh-CN" dirty="0"/>
                  <a:t>nlabeled Data: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𝑐𝑐𝑢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Part 4: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S</a:t>
                </a:r>
                <a:r>
                  <a:rPr lang="en-US" altLang="zh-CN" dirty="0"/>
                  <a:t>upervised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L</a:t>
                </a:r>
                <a:r>
                  <a:rPr lang="en-US" altLang="zh-CN" dirty="0"/>
                  <a:t>earning on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U</a:t>
                </a:r>
                <a:r>
                  <a:rPr lang="en-US" altLang="zh-CN" dirty="0"/>
                  <a:t>nlabeled Data: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𝑠𝑙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Uniform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({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contradiction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neutral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entailment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entailed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2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Training Objective of </a:t>
            </a:r>
            <a:br>
              <a:rPr lang="en-US" altLang="zh-CN" dirty="0"/>
            </a:br>
            <a:r>
              <a:rPr lang="en-US" altLang="zh-CN" dirty="0">
                <a:solidFill>
                  <a:srgbClr val="FFC000"/>
                </a:solidFill>
              </a:rPr>
              <a:t>Conditional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Cycle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rgbClr val="00B0F0"/>
                </a:solidFill>
              </a:rPr>
              <a:t>ULM</a:t>
            </a:r>
            <a:endParaRPr lang="zh-CN" alt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Final Objective: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𝑐𝑠𝑙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𝑐𝑠𝑙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𝑠𝑙𝑙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𝑠𝑙𝑙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𝑐𝑐𝑢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𝑐𝑐𝑢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𝑠𝑙𝑢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𝑠𝑙𝑢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𝑈𝐿𝑀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𝑈𝐿𝑀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′})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𝑐𝑠𝑙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𝑠𝑙𝑙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𝑐𝑐𝑢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𝑠𝑙𝑢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𝑈𝐿𝑀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are trade off parameters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𝑈𝐿𝑀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from the unsupervise</a:t>
                </a:r>
                <a:r>
                  <a:rPr lang="en-US" altLang="zh-CN" dirty="0"/>
                  <a:t>d pretraining </a:t>
                </a:r>
                <a:r>
                  <a:rPr lang="en-US" i="1" dirty="0">
                    <a:solidFill>
                      <a:schemeClr val="tx1">
                        <a:lumMod val="65000"/>
                      </a:schemeClr>
                    </a:solidFill>
                  </a:rPr>
                  <a:t>(Dong et al. 2019) </a:t>
                </a:r>
              </a:p>
              <a:p>
                <a:pPr lvl="1"/>
                <a:r>
                  <a:rPr lang="en-US" dirty="0"/>
                  <a:t>Unidirectional LM </a:t>
                </a:r>
              </a:p>
              <a:p>
                <a:pPr lvl="1"/>
                <a:r>
                  <a:rPr lang="en-US" dirty="0"/>
                  <a:t>Bidirectional LM</a:t>
                </a:r>
              </a:p>
              <a:p>
                <a:pPr lvl="1"/>
                <a:r>
                  <a:rPr lang="en-US" dirty="0"/>
                  <a:t>Seq2Seq LM</a:t>
                </a:r>
                <a:endParaRPr lang="en-US" i="1" dirty="0">
                  <a:solidFill>
                    <a:schemeClr val="tx1">
                      <a:lumMod val="6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tx1">
                        <a:lumMod val="65000"/>
                      </a:schemeClr>
                    </a:solidFill>
                  </a:rPr>
                  <a:t>	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57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Scheme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Scheme 1: joint training of all objectives in a multitask way</a:t>
                </a:r>
              </a:p>
              <a:p>
                <a:pPr lvl="1"/>
                <a:r>
                  <a:rPr lang="en-US" altLang="zh-CN" dirty="0"/>
                  <a:t>Adjust trade off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𝑐𝑠𝑙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𝑠𝑙𝑙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𝑐𝑐𝑢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𝑠𝑙𝑢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𝑈𝐿𝑀</m:t>
                        </m:r>
                      </m:sub>
                    </m:sSub>
                  </m:oMath>
                </a14:m>
                <a:r>
                  <a:rPr lang="en-US" altLang="zh-CN" dirty="0"/>
                  <a:t> during the training. Gradually increasing the noisy signal from unlabeled data to prevent overfitting the noise.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6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Scheme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9061-959F-442E-BE62-03D2987E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Scheme 2: Multi-Stage Training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596A010-104B-403C-8BDA-21AA38E04C4A}"/>
                  </a:ext>
                </a:extLst>
              </p:cNvPr>
              <p:cNvSpPr/>
              <p:nvPr/>
            </p:nvSpPr>
            <p:spPr>
              <a:xfrm>
                <a:off x="4253582" y="2518681"/>
                <a:ext cx="2073729" cy="547007"/>
              </a:xfrm>
              <a:prstGeom prst="roundRect">
                <a:avLst/>
              </a:prstGeom>
              <a:solidFill>
                <a:srgbClr val="FFC000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Labeled 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596A010-104B-403C-8BDA-21AA38E04C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82" y="2518681"/>
                <a:ext cx="2073729" cy="54700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FA7944D-DF2D-4468-9E64-2A4F0AA654D5}"/>
                  </a:ext>
                </a:extLst>
              </p:cNvPr>
              <p:cNvSpPr/>
              <p:nvPr/>
            </p:nvSpPr>
            <p:spPr>
              <a:xfrm>
                <a:off x="4253581" y="3297692"/>
                <a:ext cx="2073729" cy="547007"/>
              </a:xfrm>
              <a:prstGeom prst="roundRect">
                <a:avLst/>
              </a:prstGeom>
              <a:solidFill>
                <a:srgbClr val="0070C0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MNLI Classification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𝑠𝑙𝑙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𝑠𝑙𝑢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FA7944D-DF2D-4468-9E64-2A4F0AA65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81" y="3297692"/>
                <a:ext cx="2073729" cy="547007"/>
              </a:xfrm>
              <a:prstGeom prst="roundRect">
                <a:avLst/>
              </a:prstGeom>
              <a:blipFill>
                <a:blip r:embed="rId3"/>
                <a:stretch>
                  <a:fillRect l="-585" t="-13043" r="-585" b="-7609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08AFA2-AF0C-4AFF-B89C-3216668913CF}"/>
                  </a:ext>
                </a:extLst>
              </p:cNvPr>
              <p:cNvSpPr/>
              <p:nvPr/>
            </p:nvSpPr>
            <p:spPr>
              <a:xfrm>
                <a:off x="4253583" y="4158346"/>
                <a:ext cx="2073729" cy="547007"/>
              </a:xfrm>
              <a:prstGeom prst="roundRect">
                <a:avLst/>
              </a:prstGeom>
              <a:solidFill>
                <a:srgbClr val="0070C0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Generative Model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𝑐𝑠𝑙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208AFA2-AF0C-4AFF-B89C-321666891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83" y="4158346"/>
                <a:ext cx="2073729" cy="547007"/>
              </a:xfrm>
              <a:prstGeom prst="roundRect">
                <a:avLst/>
              </a:prstGeom>
              <a:blipFill>
                <a:blip r:embed="rId4"/>
                <a:stretch>
                  <a:fillRect t="-13043" b="-7609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DD06C-A3EA-4BC8-BBB0-B140FDEE8D9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90446" y="3065688"/>
            <a:ext cx="1" cy="232004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B1B8CA-1220-469E-83C9-A798064808E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90446" y="3844699"/>
            <a:ext cx="2" cy="313647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219CF9F-451F-4F0A-957B-EED3267F15DB}"/>
                  </a:ext>
                </a:extLst>
              </p:cNvPr>
              <p:cNvSpPr/>
              <p:nvPr/>
            </p:nvSpPr>
            <p:spPr>
              <a:xfrm>
                <a:off x="7364173" y="3687197"/>
                <a:ext cx="2073729" cy="547007"/>
              </a:xfrm>
              <a:prstGeom prst="roundRect">
                <a:avLst/>
              </a:prstGeom>
              <a:solidFill>
                <a:srgbClr val="FFC000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Unlabeled 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219CF9F-451F-4F0A-957B-EED3267F1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173" y="3687197"/>
                <a:ext cx="2073729" cy="54700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8751FB7-B5D8-456C-8232-95627A7A0D1B}"/>
              </a:ext>
            </a:extLst>
          </p:cNvPr>
          <p:cNvCxnSpPr>
            <a:cxnSpLocks/>
            <a:stCxn id="15" idx="1"/>
            <a:endCxn id="6" idx="0"/>
          </p:cNvCxnSpPr>
          <p:nvPr/>
        </p:nvCxnSpPr>
        <p:spPr>
          <a:xfrm rot="10800000" flipV="1">
            <a:off x="5290449" y="3960700"/>
            <a:ext cx="2073725" cy="197645"/>
          </a:xfrm>
          <a:prstGeom prst="bentConnector2">
            <a:avLst/>
          </a:prstGeom>
          <a:ln w="381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0E01A2A-8C32-4EEF-AF0C-8C3AC88FA9DD}"/>
                  </a:ext>
                </a:extLst>
              </p:cNvPr>
              <p:cNvSpPr/>
              <p:nvPr/>
            </p:nvSpPr>
            <p:spPr>
              <a:xfrm>
                <a:off x="4253581" y="4932590"/>
                <a:ext cx="2073729" cy="547007"/>
              </a:xfrm>
              <a:prstGeom prst="roundRect">
                <a:avLst/>
              </a:prstGeom>
              <a:solidFill>
                <a:srgbClr val="FFC000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Paired Data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0E01A2A-8C32-4EEF-AF0C-8C3AC88FA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81" y="4932590"/>
                <a:ext cx="2073729" cy="547007"/>
              </a:xfrm>
              <a:prstGeom prst="roundRect">
                <a:avLst/>
              </a:prstGeom>
              <a:blipFill>
                <a:blip r:embed="rId6"/>
                <a:stretch>
                  <a:fillRect t="-13043" b="-4348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FA42C0-E5C9-43A7-BAF1-E60BDD7680A6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5290446" y="4705353"/>
            <a:ext cx="2" cy="227237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CEE7839-1389-42AB-9087-95374CD4DCC4}"/>
                  </a:ext>
                </a:extLst>
              </p:cNvPr>
              <p:cNvSpPr/>
              <p:nvPr/>
            </p:nvSpPr>
            <p:spPr>
              <a:xfrm>
                <a:off x="4253580" y="5788478"/>
                <a:ext cx="2073729" cy="547007"/>
              </a:xfrm>
              <a:prstGeom prst="roundRect">
                <a:avLst/>
              </a:prstGeom>
              <a:solidFill>
                <a:srgbClr val="FFC000"/>
              </a:solidFill>
              <a:ln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Filtered Data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FCEE7839-1389-42AB-9087-95374CD4DC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580" y="5788478"/>
                <a:ext cx="2073729" cy="547007"/>
              </a:xfrm>
              <a:prstGeom prst="roundRect">
                <a:avLst/>
              </a:prstGeom>
              <a:blipFill>
                <a:blip r:embed="rId7"/>
                <a:stretch>
                  <a:fillRect t="-14286" b="-4396"/>
                </a:stretch>
              </a:blipFill>
              <a:ln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A290CB3-F0E9-4B4C-8072-322FF20FC08F}"/>
              </a:ext>
            </a:extLst>
          </p:cNvPr>
          <p:cNvCxnSpPr>
            <a:stCxn id="5" idx="1"/>
            <a:endCxn id="28" idx="0"/>
          </p:cNvCxnSpPr>
          <p:nvPr/>
        </p:nvCxnSpPr>
        <p:spPr>
          <a:xfrm rot="10800000" flipH="1" flipV="1">
            <a:off x="4253581" y="3571196"/>
            <a:ext cx="1036864" cy="2217282"/>
          </a:xfrm>
          <a:prstGeom prst="bentConnector4">
            <a:avLst>
              <a:gd name="adj1" fmla="val -22047"/>
              <a:gd name="adj2" fmla="val 90596"/>
            </a:avLst>
          </a:prstGeom>
          <a:ln w="381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24738C3-4F61-4949-8953-9B09A5FF6E44}"/>
              </a:ext>
            </a:extLst>
          </p:cNvPr>
          <p:cNvSpPr txBox="1"/>
          <p:nvPr/>
        </p:nvSpPr>
        <p:spPr>
          <a:xfrm>
            <a:off x="1694080" y="3925474"/>
            <a:ext cx="13805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Augment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45A405-1D99-4A95-BF77-27CE3161B4FB}"/>
              </a:ext>
            </a:extLst>
          </p:cNvPr>
          <p:cNvCxnSpPr>
            <a:stCxn id="20" idx="2"/>
            <a:endCxn id="28" idx="0"/>
          </p:cNvCxnSpPr>
          <p:nvPr/>
        </p:nvCxnSpPr>
        <p:spPr>
          <a:xfrm flipH="1">
            <a:off x="5290445" y="5479597"/>
            <a:ext cx="1" cy="30888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70C4F4C-D014-4023-8456-CDE73CDE90B0}"/>
              </a:ext>
            </a:extLst>
          </p:cNvPr>
          <p:cNvCxnSpPr>
            <a:stCxn id="28" idx="2"/>
            <a:endCxn id="4" idx="1"/>
          </p:cNvCxnSpPr>
          <p:nvPr/>
        </p:nvCxnSpPr>
        <p:spPr>
          <a:xfrm rot="5400000" flipH="1">
            <a:off x="3000364" y="4045404"/>
            <a:ext cx="3543300" cy="1036863"/>
          </a:xfrm>
          <a:prstGeom prst="bentConnector4">
            <a:avLst>
              <a:gd name="adj1" fmla="val -6452"/>
              <a:gd name="adj2" fmla="val 218504"/>
            </a:avLst>
          </a:prstGeom>
          <a:ln w="381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D61D08-3BE2-42A4-9196-88212A1C1623}"/>
              </a:ext>
            </a:extLst>
          </p:cNvPr>
          <p:cNvSpPr txBox="1"/>
          <p:nvPr/>
        </p:nvSpPr>
        <p:spPr>
          <a:xfrm>
            <a:off x="3219892" y="4340683"/>
            <a:ext cx="8483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Filter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353A5B-AD81-4863-B33F-A93FAFE23427}"/>
              </a:ext>
            </a:extLst>
          </p:cNvPr>
          <p:cNvSpPr txBox="1"/>
          <p:nvPr/>
        </p:nvSpPr>
        <p:spPr>
          <a:xfrm>
            <a:off x="7314257" y="5206093"/>
            <a:ext cx="258224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Rule Base Filter: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e.g., lookup in Wiki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EF881CD-37A7-450B-AFE1-9CC95536A11E}"/>
              </a:ext>
            </a:extLst>
          </p:cNvPr>
          <p:cNvCxnSpPr>
            <a:cxnSpLocks/>
            <a:stCxn id="42" idx="1"/>
            <a:endCxn id="28" idx="0"/>
          </p:cNvCxnSpPr>
          <p:nvPr/>
        </p:nvCxnSpPr>
        <p:spPr>
          <a:xfrm rot="10800000" flipV="1">
            <a:off x="5290445" y="5584658"/>
            <a:ext cx="2023812" cy="203820"/>
          </a:xfrm>
          <a:prstGeom prst="bentConnector2">
            <a:avLst/>
          </a:prstGeom>
          <a:ln w="38100">
            <a:solidFill>
              <a:schemeClr val="tx1">
                <a:lumMod val="9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15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Challenges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Diversity</a:t>
                </a:r>
              </a:p>
              <a:p>
                <a:pPr lvl="1"/>
                <a:r>
                  <a:rPr lang="en-US" altLang="zh-CN" dirty="0"/>
                  <a:t>Sample suboptimal: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≃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Inject random noise: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Domain Mismatch</a:t>
                </a:r>
              </a:p>
              <a:p>
                <a:pPr lvl="1"/>
                <a:r>
                  <a:rPr lang="en-US" altLang="zh-CN" dirty="0"/>
                  <a:t>Hopefully, the large scale out-domain unlabeled data can help with that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80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8A4F-007D-4835-8BAB-F8308DC2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Multi-Genre Natural Language Inference (MNLI)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D0F0-A1FB-42D8-A797-F2D755BA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Natural Language Inference</a:t>
            </a:r>
          </a:p>
          <a:p>
            <a:pPr lvl="1"/>
            <a:r>
              <a:rPr lang="en-US" altLang="zh-CN" dirty="0"/>
              <a:t>(Premise, Hypothesis, Relationship)</a:t>
            </a:r>
          </a:p>
          <a:p>
            <a:pPr lvl="1"/>
            <a:r>
              <a:rPr lang="en-US" altLang="zh-CN" dirty="0"/>
              <a:t>Examples: </a:t>
            </a:r>
          </a:p>
          <a:p>
            <a:pPr lvl="2"/>
            <a:r>
              <a:rPr lang="en-US" altLang="zh-CN" b="1" dirty="0"/>
              <a:t>Contradiction</a:t>
            </a:r>
            <a:r>
              <a:rPr lang="en-US" altLang="zh-CN" dirty="0"/>
              <a:t> :</a:t>
            </a:r>
          </a:p>
          <a:p>
            <a:pPr lvl="2"/>
            <a:r>
              <a:rPr lang="en-US" altLang="zh-CN" dirty="0"/>
              <a:t>Met my first girlfriend today.   </a:t>
            </a:r>
            <a:r>
              <a:rPr lang="en-US" altLang="zh-CN" dirty="0">
                <a:sym typeface="Wingdings" panose="05000000000000000000" pitchFamily="2" charset="2"/>
              </a:rPr>
              <a:t>  </a:t>
            </a:r>
            <a:r>
              <a:rPr lang="en-US" altLang="zh-CN" dirty="0"/>
              <a:t>I didn’t meet my first girlfriend.</a:t>
            </a:r>
          </a:p>
          <a:p>
            <a:pPr lvl="2"/>
            <a:r>
              <a:rPr lang="en-US" altLang="zh-CN" b="1" dirty="0"/>
              <a:t>Entailment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At 8:34, the Boston Center controller received a third transmission </a:t>
            </a:r>
            <a:r>
              <a:rPr lang="en-US" altLang="zh-CN" dirty="0">
                <a:sym typeface="Wingdings" panose="05000000000000000000" pitchFamily="2" charset="2"/>
              </a:rPr>
              <a:t> </a:t>
            </a:r>
            <a:r>
              <a:rPr lang="en-US" altLang="zh-CN" dirty="0"/>
              <a:t>The Boston Center controller got a third transmission</a:t>
            </a:r>
          </a:p>
          <a:p>
            <a:pPr lvl="2"/>
            <a:r>
              <a:rPr lang="en-US" altLang="zh-CN" b="1" dirty="0"/>
              <a:t>Neutral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I am a lacto-vegetarian. </a:t>
            </a:r>
            <a:r>
              <a:rPr lang="en-US" altLang="zh-CN" dirty="0">
                <a:sym typeface="Wingdings" panose="05000000000000000000" pitchFamily="2" charset="2"/>
              </a:rPr>
              <a:t> </a:t>
            </a:r>
            <a:r>
              <a:rPr lang="en-US" altLang="zh-CN" dirty="0"/>
              <a:t>I enjoy eating cheese</a:t>
            </a:r>
          </a:p>
          <a:p>
            <a:r>
              <a:rPr lang="en-US" altLang="zh-CN" dirty="0"/>
              <a:t>5 domains for training, 10 domains for testing</a:t>
            </a:r>
          </a:p>
          <a:p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072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3C6A-0C8A-43DE-8185-2F74B0F2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5EA74-226A-4917-B6D7-112FE808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endParaRPr lang="en-US" altLang="zh-CN" dirty="0"/>
          </a:p>
          <a:p>
            <a:r>
              <a:rPr lang="en-US" altLang="zh-CN" b="1" dirty="0"/>
              <a:t>Challenges and Current Advances</a:t>
            </a:r>
          </a:p>
          <a:p>
            <a:endParaRPr lang="en-US" altLang="zh-CN" dirty="0"/>
          </a:p>
          <a:p>
            <a:r>
              <a:rPr lang="en-US" altLang="zh-CN" dirty="0"/>
              <a:t>Proposed Method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3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9061-959F-442E-BE62-03D2987E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Limited Paired Labeled Data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85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9061-959F-442E-BE62-03D2987E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Limited Paired Labeled Data</a:t>
            </a:r>
          </a:p>
          <a:p>
            <a:r>
              <a:rPr lang="en-US" altLang="zh-CN" dirty="0"/>
              <a:t>Solution 1: Data Augmentation </a:t>
            </a:r>
          </a:p>
          <a:p>
            <a:r>
              <a:rPr lang="en-US" altLang="zh-CN" dirty="0"/>
              <a:t>Solution 2: Learn From Unlabeled Data: Semi-supervised Learning </a:t>
            </a:r>
          </a:p>
          <a:p>
            <a:r>
              <a:rPr lang="en-US" altLang="zh-CN" dirty="0"/>
              <a:t>Solution 3: Learn From Unlabeled Data: Language Model Pretraining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52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CA6B46C-8DB1-4C3F-9C86-CA65141FA6A2}"/>
              </a:ext>
            </a:extLst>
          </p:cNvPr>
          <p:cNvSpPr/>
          <p:nvPr/>
        </p:nvSpPr>
        <p:spPr>
          <a:xfrm>
            <a:off x="4139690" y="3844635"/>
            <a:ext cx="3397611" cy="178723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Solution 1: Data Augmentation </a:t>
                </a:r>
                <a:r>
                  <a:rPr lang="en-US" altLang="zh-CN" i="1" dirty="0">
                    <a:solidFill>
                      <a:schemeClr val="tx2"/>
                    </a:solidFill>
                  </a:rPr>
                  <a:t>(</a:t>
                </a:r>
                <a:r>
                  <a:rPr lang="en-US" altLang="zh-CN" i="1" dirty="0" err="1">
                    <a:solidFill>
                      <a:schemeClr val="tx2"/>
                    </a:solidFill>
                  </a:rPr>
                  <a:t>Xie</a:t>
                </a:r>
                <a:r>
                  <a:rPr lang="en-US" altLang="zh-CN" i="1" dirty="0">
                    <a:solidFill>
                      <a:schemeClr val="tx2"/>
                    </a:solidFill>
                  </a:rPr>
                  <a:t> et al. 2019)</a:t>
                </a:r>
              </a:p>
              <a:p>
                <a:pPr lvl="1"/>
                <a:r>
                  <a:rPr lang="en-US" altLang="zh-CN" dirty="0"/>
                  <a:t>Back translation; TF-IDF based word replacing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Pros: label is known</a:t>
                </a:r>
              </a:p>
              <a:p>
                <a:pPr lvl="1"/>
                <a:r>
                  <a:rPr lang="en-US" altLang="zh-CN" dirty="0"/>
                  <a:t>Cons: knowledge is limited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1A9061-959F-442E-BE62-03D2987EC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5482BEB-E871-49B0-9A22-71460FE334D8}"/>
              </a:ext>
            </a:extLst>
          </p:cNvPr>
          <p:cNvSpPr/>
          <p:nvPr/>
        </p:nvSpPr>
        <p:spPr>
          <a:xfrm>
            <a:off x="4760696" y="4171303"/>
            <a:ext cx="2155598" cy="11339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Labeled Data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29D67-9D90-4D78-BE4D-69B4D1B6C2D5}"/>
              </a:ext>
            </a:extLst>
          </p:cNvPr>
          <p:cNvSpPr txBox="1"/>
          <p:nvPr/>
        </p:nvSpPr>
        <p:spPr>
          <a:xfrm>
            <a:off x="4982369" y="5233739"/>
            <a:ext cx="182934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Augmented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9061-959F-442E-BE62-03D2987E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 2: Learn From Unlabeled Data: Semi-supervised Learning </a:t>
            </a:r>
            <a:r>
              <a:rPr lang="en-US" altLang="zh-CN" i="1" dirty="0">
                <a:solidFill>
                  <a:schemeClr val="tx2"/>
                </a:solidFill>
              </a:rPr>
              <a:t>(Ruder et al. 2019)</a:t>
            </a:r>
          </a:p>
          <a:p>
            <a:pPr lvl="1"/>
            <a:r>
              <a:rPr lang="en-US" altLang="zh-CN" dirty="0"/>
              <a:t>Self-training, Tri-training</a:t>
            </a:r>
          </a:p>
          <a:p>
            <a:pPr lvl="1"/>
            <a:r>
              <a:rPr lang="en-US" altLang="zh-CN" dirty="0"/>
              <a:t>Pros: </a:t>
            </a:r>
            <a:r>
              <a:rPr lang="en-US" altLang="zh-CN" dirty="0">
                <a:sym typeface="Wingdings" panose="05000000000000000000" pitchFamily="2" charset="2"/>
              </a:rPr>
              <a:t>Unlimited unlabeled data</a:t>
            </a:r>
            <a:endParaRPr lang="en-US" altLang="zh-CN" dirty="0"/>
          </a:p>
          <a:p>
            <a:pPr lvl="1"/>
            <a:r>
              <a:rPr lang="en-US" altLang="zh-CN" dirty="0"/>
              <a:t>Cons: Pairing is hard</a:t>
            </a:r>
          </a:p>
          <a:p>
            <a:endParaRPr lang="zh-CN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2F5F29-52FC-4642-9A01-4B42A3DB12FF}"/>
              </a:ext>
            </a:extLst>
          </p:cNvPr>
          <p:cNvGrpSpPr/>
          <p:nvPr/>
        </p:nvGrpSpPr>
        <p:grpSpPr>
          <a:xfrm>
            <a:off x="1884551" y="4727165"/>
            <a:ext cx="2211782" cy="1884219"/>
            <a:chOff x="1833745" y="4980709"/>
            <a:chExt cx="2549236" cy="19881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A0CB091-1604-491D-8DC9-9E3B426A474C}"/>
                </a:ext>
              </a:extLst>
            </p:cNvPr>
            <p:cNvSpPr/>
            <p:nvPr/>
          </p:nvSpPr>
          <p:spPr>
            <a:xfrm>
              <a:off x="1833745" y="4980709"/>
              <a:ext cx="2549236" cy="1988128"/>
            </a:xfrm>
            <a:prstGeom prst="ellipse">
              <a:avLst/>
            </a:prstGeom>
            <a:solidFill>
              <a:srgbClr val="0070C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Unlabeled Data: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2CD6C6D-5930-4A23-8486-CCEE97DDBA43}"/>
                    </a:ext>
                  </a:extLst>
                </p:cNvPr>
                <p:cNvSpPr/>
                <p:nvPr/>
              </p:nvSpPr>
              <p:spPr>
                <a:xfrm>
                  <a:off x="2439822" y="5626041"/>
                  <a:ext cx="5159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2CD6C6D-5930-4A23-8486-CCEE97DDB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822" y="5626041"/>
                  <a:ext cx="51591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121FC9C-9450-49CE-99A6-2E49403B0016}"/>
                    </a:ext>
                  </a:extLst>
                </p:cNvPr>
                <p:cNvSpPr/>
                <p:nvPr/>
              </p:nvSpPr>
              <p:spPr>
                <a:xfrm>
                  <a:off x="2439822" y="6171616"/>
                  <a:ext cx="5212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121FC9C-9450-49CE-99A6-2E49403B00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822" y="6171616"/>
                  <a:ext cx="52123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7A78B-F66A-4F06-B3E0-58FE258C99F0}"/>
                    </a:ext>
                  </a:extLst>
                </p:cNvPr>
                <p:cNvSpPr/>
                <p:nvPr/>
              </p:nvSpPr>
              <p:spPr>
                <a:xfrm>
                  <a:off x="3612200" y="6064647"/>
                  <a:ext cx="5353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DF7A78B-F66A-4F06-B3E0-58FE258C9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200" y="6064647"/>
                  <a:ext cx="53533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E64246D-03B3-4D62-9F1F-33233CCF3057}"/>
                    </a:ext>
                  </a:extLst>
                </p:cNvPr>
                <p:cNvSpPr/>
                <p:nvPr/>
              </p:nvSpPr>
              <p:spPr>
                <a:xfrm>
                  <a:off x="2996080" y="5763311"/>
                  <a:ext cx="5212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E64246D-03B3-4D62-9F1F-33233CCF3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080" y="5763311"/>
                  <a:ext cx="52123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A9CA7D6-E620-4A5C-9090-8C86A1AF073C}"/>
                    </a:ext>
                  </a:extLst>
                </p:cNvPr>
                <p:cNvSpPr/>
                <p:nvPr/>
              </p:nvSpPr>
              <p:spPr>
                <a:xfrm>
                  <a:off x="3171667" y="6407000"/>
                  <a:ext cx="667271" cy="3897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A9CA7D6-E620-4A5C-9090-8C86A1AF07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667" y="6407000"/>
                  <a:ext cx="667271" cy="3897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005F8-5971-4F09-A1A0-EB7E4BFE24F0}"/>
              </a:ext>
            </a:extLst>
          </p:cNvPr>
          <p:cNvGrpSpPr/>
          <p:nvPr/>
        </p:nvGrpSpPr>
        <p:grpSpPr>
          <a:xfrm>
            <a:off x="5343241" y="3504797"/>
            <a:ext cx="1759527" cy="1477328"/>
            <a:chOff x="7309462" y="2860239"/>
            <a:chExt cx="1759527" cy="14773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0D12D8-4679-4AF9-9C40-B659BB771951}"/>
                </a:ext>
              </a:extLst>
            </p:cNvPr>
            <p:cNvSpPr/>
            <p:nvPr/>
          </p:nvSpPr>
          <p:spPr>
            <a:xfrm>
              <a:off x="7391400" y="2860239"/>
              <a:ext cx="1597926" cy="1477328"/>
            </a:xfrm>
            <a:prstGeom prst="rect">
              <a:avLst/>
            </a:prstGeom>
            <a:solidFill>
              <a:srgbClr val="0070C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E18386B-BB63-4B48-964A-B0B5EC565C28}"/>
                    </a:ext>
                  </a:extLst>
                </p:cNvPr>
                <p:cNvSpPr/>
                <p:nvPr/>
              </p:nvSpPr>
              <p:spPr>
                <a:xfrm>
                  <a:off x="7309462" y="2860239"/>
                  <a:ext cx="1759527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/>
                    <a:t>Labeled Data: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/>
                </a:p>
                <a:p>
                  <a:pPr algn="ctr"/>
                  <a:r>
                    <a:rPr lang="en-US" altLang="zh-CN" dirty="0"/>
                    <a:t>…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E18386B-BB63-4B48-964A-B0B5EC565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462" y="2860239"/>
                  <a:ext cx="1759527" cy="1477328"/>
                </a:xfrm>
                <a:prstGeom prst="rect">
                  <a:avLst/>
                </a:prstGeom>
                <a:blipFill>
                  <a:blip r:embed="rId8"/>
                  <a:stretch>
                    <a:fillRect t="-2479" b="-24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EB5491-FCD6-4D46-8C40-4A9C1721ADEC}"/>
              </a:ext>
            </a:extLst>
          </p:cNvPr>
          <p:cNvGrpSpPr/>
          <p:nvPr/>
        </p:nvGrpSpPr>
        <p:grpSpPr>
          <a:xfrm>
            <a:off x="5343240" y="5118198"/>
            <a:ext cx="1759527" cy="1477328"/>
            <a:chOff x="7309462" y="2860239"/>
            <a:chExt cx="1759527" cy="14773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06F3C2-F53A-442B-ABAA-8FB7AA921F9F}"/>
                </a:ext>
              </a:extLst>
            </p:cNvPr>
            <p:cNvSpPr/>
            <p:nvPr/>
          </p:nvSpPr>
          <p:spPr>
            <a:xfrm>
              <a:off x="7391400" y="2860239"/>
              <a:ext cx="1597926" cy="1477328"/>
            </a:xfrm>
            <a:prstGeom prst="rect">
              <a:avLst/>
            </a:prstGeom>
            <a:solidFill>
              <a:srgbClr val="0070C0"/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E9700D2-0C8A-4EBD-AAFA-CFD82E9C92F9}"/>
                    </a:ext>
                  </a:extLst>
                </p:cNvPr>
                <p:cNvSpPr/>
                <p:nvPr/>
              </p:nvSpPr>
              <p:spPr>
                <a:xfrm>
                  <a:off x="7309462" y="2860239"/>
                  <a:ext cx="1759527" cy="14773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/>
                    <a:t>Labeled Data: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/>
                </a:p>
                <a:p>
                  <a:pPr algn="ctr"/>
                  <a:r>
                    <a:rPr lang="en-US" altLang="zh-CN" dirty="0"/>
                    <a:t>…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E9700D2-0C8A-4EBD-AAFA-CFD82E9C9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462" y="2860239"/>
                  <a:ext cx="1759527" cy="1477328"/>
                </a:xfrm>
                <a:prstGeom prst="rect">
                  <a:avLst/>
                </a:prstGeom>
                <a:blipFill>
                  <a:blip r:embed="rId9"/>
                  <a:stretch>
                    <a:fillRect t="-2479" b="-24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74BC48-C72B-4917-85BB-EFB6A9EF3A5B}"/>
              </a:ext>
            </a:extLst>
          </p:cNvPr>
          <p:cNvCxnSpPr>
            <a:stCxn id="12" idx="3"/>
          </p:cNvCxnSpPr>
          <p:nvPr/>
        </p:nvCxnSpPr>
        <p:spPr>
          <a:xfrm flipV="1">
            <a:off x="3345257" y="5577217"/>
            <a:ext cx="2316639" cy="6666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78FF79-2DC3-4F6B-9C4C-00696FBB09BB}"/>
              </a:ext>
            </a:extLst>
          </p:cNvPr>
          <p:cNvCxnSpPr>
            <a:cxnSpLocks/>
          </p:cNvCxnSpPr>
          <p:nvPr/>
        </p:nvCxnSpPr>
        <p:spPr>
          <a:xfrm>
            <a:off x="2858016" y="5483721"/>
            <a:ext cx="2831589" cy="5822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971561-AF48-4B37-B3B1-9C0B95725A04}"/>
              </a:ext>
            </a:extLst>
          </p:cNvPr>
          <p:cNvCxnSpPr/>
          <p:nvPr/>
        </p:nvCxnSpPr>
        <p:spPr>
          <a:xfrm>
            <a:off x="3383864" y="5678847"/>
            <a:ext cx="2263277" cy="12940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60494E-5432-484E-B7C5-DD1C78A4CB75}"/>
              </a:ext>
            </a:extLst>
          </p:cNvPr>
          <p:cNvCxnSpPr/>
          <p:nvPr/>
        </p:nvCxnSpPr>
        <p:spPr>
          <a:xfrm flipV="1">
            <a:off x="3866487" y="5812105"/>
            <a:ext cx="1795409" cy="13406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0F67CA-C629-463C-A146-6807E92FB4C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92058" y="5929466"/>
            <a:ext cx="1755083" cy="51877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EBED27-FBF6-4D8E-86D2-8CF1F366CBDB}"/>
              </a:ext>
            </a:extLst>
          </p:cNvPr>
          <p:cNvCxnSpPr/>
          <p:nvPr/>
        </p:nvCxnSpPr>
        <p:spPr>
          <a:xfrm>
            <a:off x="3501267" y="6272705"/>
            <a:ext cx="2160629" cy="19934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75A2A5-4BA8-4E2E-8017-3C87E406DD2C}"/>
              </a:ext>
            </a:extLst>
          </p:cNvPr>
          <p:cNvSpPr txBox="1"/>
          <p:nvPr/>
        </p:nvSpPr>
        <p:spPr>
          <a:xfrm>
            <a:off x="4003439" y="4864576"/>
            <a:ext cx="108395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Pairing</a:t>
            </a:r>
            <a:endParaRPr lang="zh-CN" altLang="en-US" sz="2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1557CAD-6AB7-460C-B474-A324F9E6E92D}"/>
              </a:ext>
            </a:extLst>
          </p:cNvPr>
          <p:cNvSpPr/>
          <p:nvPr/>
        </p:nvSpPr>
        <p:spPr>
          <a:xfrm>
            <a:off x="8568272" y="4497163"/>
            <a:ext cx="1759527" cy="621035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  <a:endParaRPr lang="zh-CN" alt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CB4E2C1-FD72-486A-974D-42F64E39FBE9}"/>
              </a:ext>
            </a:extLst>
          </p:cNvPr>
          <p:cNvCxnSpPr>
            <a:stCxn id="14" idx="3"/>
            <a:endCxn id="33" idx="1"/>
          </p:cNvCxnSpPr>
          <p:nvPr/>
        </p:nvCxnSpPr>
        <p:spPr>
          <a:xfrm>
            <a:off x="7102768" y="4243461"/>
            <a:ext cx="1465504" cy="564220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3ACFE98-F561-49AC-ABA1-6C8F8D665585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 flipV="1">
            <a:off x="7102767" y="4807681"/>
            <a:ext cx="1465505" cy="1049181"/>
          </a:xfrm>
          <a:prstGeom prst="bentConnector3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D20251-1978-4A04-AAAE-56B7B3F4FDC8}"/>
              </a:ext>
            </a:extLst>
          </p:cNvPr>
          <p:cNvSpPr txBox="1"/>
          <p:nvPr/>
        </p:nvSpPr>
        <p:spPr>
          <a:xfrm>
            <a:off x="7023104" y="3435233"/>
            <a:ext cx="2361544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Semi-supervised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Learning</a:t>
            </a:r>
            <a:endParaRPr lang="zh-CN" altLang="en-US" sz="24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A6C7BDC-57B3-4614-ADFE-C4B39634C29E}"/>
              </a:ext>
            </a:extLst>
          </p:cNvPr>
          <p:cNvGrpSpPr/>
          <p:nvPr/>
        </p:nvGrpSpPr>
        <p:grpSpPr>
          <a:xfrm>
            <a:off x="1524517" y="3861441"/>
            <a:ext cx="3655767" cy="2861092"/>
            <a:chOff x="1524517" y="3861441"/>
            <a:chExt cx="3655767" cy="286109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D7E72F2-5407-4DBC-8F5D-4CBBEAB05226}"/>
                </a:ext>
              </a:extLst>
            </p:cNvPr>
            <p:cNvSpPr/>
            <p:nvPr/>
          </p:nvSpPr>
          <p:spPr>
            <a:xfrm>
              <a:off x="1524517" y="3861441"/>
              <a:ext cx="3655767" cy="2861092"/>
            </a:xfrm>
            <a:prstGeom prst="round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77DAFD-7059-4B70-A1DD-D77EDDA3D79F}"/>
                </a:ext>
              </a:extLst>
            </p:cNvPr>
            <p:cNvSpPr txBox="1"/>
            <p:nvPr/>
          </p:nvSpPr>
          <p:spPr>
            <a:xfrm>
              <a:off x="1662400" y="3996631"/>
              <a:ext cx="3262432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Combinatorial, NP-Hard</a:t>
              </a:r>
              <a:endParaRPr lang="zh-CN" alt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09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D8A8-29AE-406C-AFAA-55B8ACB4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9061-959F-442E-BE62-03D2987E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 3: Learn From Unlabeled Data: Language Model Pretraining</a:t>
            </a:r>
          </a:p>
          <a:p>
            <a:pPr lvl="1"/>
            <a:r>
              <a:rPr lang="en-US" altLang="zh-CN" dirty="0"/>
              <a:t>Pretrain Model </a:t>
            </a:r>
            <a:r>
              <a:rPr lang="en-US" altLang="zh-CN" dirty="0">
                <a:sym typeface="Wingdings" panose="05000000000000000000" pitchFamily="2" charset="2"/>
              </a:rPr>
              <a:t> Fine tuning (GPT, GPT-2, BERT,…)</a:t>
            </a:r>
          </a:p>
        </p:txBody>
      </p:sp>
      <p:pic>
        <p:nvPicPr>
          <p:cNvPr id="1026" name="Picture 2" descr="zero-shot-transfer@2x">
            <a:extLst>
              <a:ext uri="{FF2B5EF4-FFF2-40B4-BE49-F238E27FC236}">
                <a16:creationId xmlns:a16="http://schemas.microsoft.com/office/drawing/2014/main" id="{6CC0F0BB-1DB0-49BA-99D7-65049E88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348" y="2858978"/>
            <a:ext cx="4604942" cy="36071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532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</TotalTime>
  <Words>1224</Words>
  <Application>Microsoft Office PowerPoint</Application>
  <PresentationFormat>Widescreen</PresentationFormat>
  <Paragraphs>243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等线</vt:lpstr>
      <vt:lpstr>Arial</vt:lpstr>
      <vt:lpstr>Cambria Math</vt:lpstr>
      <vt:lpstr>Consolas</vt:lpstr>
      <vt:lpstr>Corbel</vt:lpstr>
      <vt:lpstr>Chalkboard 16x9</vt:lpstr>
      <vt:lpstr>Semi-supervised Learning of MNLI by Conditional Cycle Unified Language Model with Reasoning</vt:lpstr>
      <vt:lpstr>Outline</vt:lpstr>
      <vt:lpstr>Multi-Genre Natural Language Inference (MNLI)</vt:lpstr>
      <vt:lpstr>Outline</vt:lpstr>
      <vt:lpstr>Challenges</vt:lpstr>
      <vt:lpstr>Challenges</vt:lpstr>
      <vt:lpstr>Solution</vt:lpstr>
      <vt:lpstr>Solution</vt:lpstr>
      <vt:lpstr>Solution</vt:lpstr>
      <vt:lpstr>Solution</vt:lpstr>
      <vt:lpstr>Can we do better?</vt:lpstr>
      <vt:lpstr>Outline</vt:lpstr>
      <vt:lpstr>Proposed Method: Conditional Cycle-ULM</vt:lpstr>
      <vt:lpstr>Modeling: Conditional Cycle-ULM</vt:lpstr>
      <vt:lpstr>Proposed Method: Conditional Cycle-ULM</vt:lpstr>
      <vt:lpstr>Modeling: Conditional Cycle-ULM</vt:lpstr>
      <vt:lpstr>Modeling: Conditional Cycle-ULM</vt:lpstr>
      <vt:lpstr>Modeling: Conditional Cycle-ULM</vt:lpstr>
      <vt:lpstr>Proposed Method: Conditional Cycle-ULM</vt:lpstr>
      <vt:lpstr>Training Objective of  Conditional Cycle-ULM</vt:lpstr>
      <vt:lpstr>Training Objective of  Conditional Cycle-ULM</vt:lpstr>
      <vt:lpstr>Training Objective of  Conditional Cycle-ULM</vt:lpstr>
      <vt:lpstr>Training Scheme </vt:lpstr>
      <vt:lpstr>Training Scheme </vt:lpstr>
      <vt:lpstr>Other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of MNLI by Generating Labeled Paired Sample using Conditional CycleGAN</dc:title>
  <dc:creator>HM J</dc:creator>
  <cp:lastModifiedBy>Haoming Jiang</cp:lastModifiedBy>
  <cp:revision>70</cp:revision>
  <dcterms:created xsi:type="dcterms:W3CDTF">2019-05-20T08:40:52Z</dcterms:created>
  <dcterms:modified xsi:type="dcterms:W3CDTF">2019-05-21T22:55:35Z</dcterms:modified>
</cp:coreProperties>
</file>