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65" r:id="rId12"/>
    <p:sldId id="276" r:id="rId13"/>
    <p:sldId id="277" r:id="rId14"/>
    <p:sldId id="274" r:id="rId15"/>
    <p:sldId id="275" r:id="rId16"/>
    <p:sldId id="280" r:id="rId17"/>
    <p:sldId id="267" r:id="rId18"/>
    <p:sldId id="278" r:id="rId19"/>
    <p:sldId id="279" r:id="rId20"/>
    <p:sldId id="281" r:id="rId21"/>
    <p:sldId id="268" r:id="rId22"/>
    <p:sldId id="287" r:id="rId23"/>
    <p:sldId id="288" r:id="rId24"/>
    <p:sldId id="289" r:id="rId25"/>
    <p:sldId id="290" r:id="rId26"/>
    <p:sldId id="291" r:id="rId27"/>
    <p:sldId id="282" r:id="rId28"/>
    <p:sldId id="293" r:id="rId29"/>
    <p:sldId id="292" r:id="rId30"/>
    <p:sldId id="269" r:id="rId31"/>
    <p:sldId id="283" r:id="rId32"/>
    <p:sldId id="270" r:id="rId33"/>
    <p:sldId id="294" r:id="rId34"/>
    <p:sldId id="295" r:id="rId35"/>
    <p:sldId id="296" r:id="rId36"/>
    <p:sldId id="284" r:id="rId37"/>
    <p:sldId id="271" r:id="rId38"/>
    <p:sldId id="285" r:id="rId39"/>
    <p:sldId id="272" r:id="rId40"/>
    <p:sldId id="297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3BE1-06FB-4FA0-951B-E063EBF42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3CD703-36EF-4752-98C7-E176A3FF0B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2B0FE-C64E-4B3B-AD43-B0AEDDAB5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1C75A-8F82-4E14-AE5D-898052FB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DE125-0B83-4FF6-A263-559E1A839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59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62838-388A-4EA6-9D60-8A111EAD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0076DA-26F9-44AF-8E5C-65C9855821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52E3F-7E9F-431C-B621-4FDB8074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A3BC6-9A60-4D0B-BFF1-8B50A2ED8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1EAF-5374-4786-AD87-663C14CE7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533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F31BD0-8186-442E-9197-84444F27C9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7B0356-0E72-481B-BA87-D26534C76A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6BCB1-D6EA-4A7C-97D7-59A85074A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B7A15-C045-4225-9634-46586E16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7E7BE-7857-462C-A535-078C50D3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37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96DDB-4E8B-4C5B-8923-22183F6C1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6EF40-5221-4B7A-BD62-0C296DB3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AAC88-A4D7-4F02-87E8-75A4071D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91398-D0C1-4D13-B5C6-BE1E70C80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09FD-66E0-4841-88D2-03B4AFD11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267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0CC8F-4CA5-4CC4-AC43-44FAC2BAA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E5CFA-B645-4428-9F21-75809DE21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63DA7-99AE-4B73-8518-8CDE0524F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7804E-7B75-468C-9C99-040ADFB0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AE750-688D-448B-B95D-F47F251D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31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E290-9AD1-4127-9F87-05E3BCD13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EE175-8462-4401-AB48-C9123C37C7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DA7BD-228F-40E0-BDE8-93AB51CA7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305686-B5DF-4565-A9BA-7E5B93E2D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387C83-DF0C-4267-A9AE-A54E3BADE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B01EA-B16B-40E1-8BFD-8707A3981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3668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A3CAB-A624-42CD-A994-617EE7F15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41C69-66B0-47FE-A13C-3C36845B3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24C6E-35CA-4997-8AF1-AEFC4CABE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4727BE-5535-4046-8FEE-A8FE34B9C9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1E706A-6384-488E-A3E7-3E9E7403A7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8C5688-82C9-4FF0-9E73-20878BD1F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C3BB2-4945-44E4-996C-76A72A26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381CE-D557-4C5E-A24F-4F0C997E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2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F795-69FA-430D-A47D-F3FB67BDD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8B13C-DC53-4E66-A588-B3DC1BD96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4B8704-A1FD-44E9-BB79-BD4E52232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14DE6D-9C6E-4526-BD2D-DA9A4C72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9994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471274-66E8-4524-B9B6-2C575A96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D4B88-D3B6-4C5C-A311-11C78223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E915A-BFC1-4FE6-BE67-30523D671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63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9487F-D785-4DAD-84D2-EDAAF2030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B1900-741C-4258-A410-633F321CA0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AE501A-F88B-492D-B6FE-2F6BE8383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C536-E67A-46F5-925B-B3F0DC72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6223D1-C8A1-4A48-9334-6C0FAE840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9444E-A1D0-44E2-AA6F-94E928AE9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235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42F49-4521-4C6C-8F63-53873C8B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B71BD4-91F2-4CBC-8FC7-31607EF528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917ED4-7720-456F-8188-A1AAEEC44A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3B0754-D153-4BA4-82CB-768B282F5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9B762-3C4A-46CA-9464-E1ACE43C1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6724B9-742A-4F32-9C24-CDDBBF2A5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515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9B72D0-D2E1-4DEA-9EE7-06DD00537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D184A1-3AB2-4A93-BED5-012761DF8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F4F5B-D6AE-41F6-BCC3-B9BBC83CC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62887-5300-4951-9C4C-7984531079F8}" type="datetimeFigureOut">
              <a:rPr lang="zh-CN" altLang="en-US" smtClean="0"/>
              <a:t>2019/10/30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1FAD-F6DF-4015-9951-6F7B770BC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8321-F27C-4FE1-AEF5-7E10C7AF53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67947-C6B3-49F7-91B9-0601A6BA08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191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4AC2E-CFFE-441D-98B0-2837CA6F4B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3676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T5</a:t>
            </a:r>
            <a:br>
              <a:rPr lang="en-US" altLang="zh-CN" dirty="0"/>
            </a:br>
            <a:r>
              <a:rPr lang="en-US" altLang="zh-CN" dirty="0"/>
              <a:t>Exploring the Limits of Transfer Learning with a Unified Text-to-Text Transformer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337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B2A5-5945-493C-A09B-8846A4B28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Empirical Survey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6EC64-D8A2-4CF4-81E1-B80539210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Methodology “coordinate descent”</a:t>
            </a:r>
          </a:p>
          <a:p>
            <a:r>
              <a:rPr lang="en-US" altLang="zh-CN" b="1" dirty="0"/>
              <a:t>Baseline</a:t>
            </a:r>
            <a:r>
              <a:rPr lang="en-US" altLang="zh-CN" dirty="0"/>
              <a:t> </a:t>
            </a:r>
            <a:r>
              <a:rPr lang="en-US" altLang="zh-CN" dirty="0">
                <a:sym typeface="Wingdings" panose="05000000000000000000" pitchFamily="2" charset="2"/>
              </a:rPr>
              <a:t> Architecture  Objective  Dataset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Transfer Approach  Scaling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438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113B-817F-419D-B5B2-A9ABDC5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44A-5452-4C8A-90EE-BC0FF91B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Encoder-Decoder Transformer</a:t>
            </a:r>
          </a:p>
          <a:p>
            <a:r>
              <a:rPr lang="en-US" altLang="zh-CN" dirty="0"/>
              <a:t>Denoising objective</a:t>
            </a:r>
          </a:p>
          <a:p>
            <a:r>
              <a:rPr lang="en-US" altLang="zh-CN" dirty="0"/>
              <a:t>BERT-base Size Encoder and Decoder (2x larger)</a:t>
            </a:r>
          </a:p>
          <a:p>
            <a:r>
              <a:rPr lang="en-US" altLang="zh-CN" dirty="0"/>
              <a:t>Multilingual Vocabulary</a:t>
            </a:r>
          </a:p>
          <a:p>
            <a:pPr lvl="1"/>
            <a:r>
              <a:rPr lang="en-US" altLang="zh-CN" dirty="0"/>
              <a:t>32,000 word pieces</a:t>
            </a:r>
          </a:p>
          <a:p>
            <a:pPr lvl="1"/>
            <a:r>
              <a:rPr lang="en-US" altLang="zh-CN" dirty="0" err="1"/>
              <a:t>SentencePiece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676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113B-817F-419D-B5B2-A9ABDC5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44A-5452-4C8A-90EE-BC0FF91B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Denoising objective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Drop 15% tokens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108535-C118-461B-B295-873E92A89D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905" y="2299418"/>
            <a:ext cx="8041481" cy="2259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717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113B-817F-419D-B5B2-A9ABDC5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44A-5452-4C8A-90EE-BC0FF91B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Comparable to BERT-base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69106-D64E-4986-A0A9-44EA4CAC5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09" y="1346085"/>
            <a:ext cx="9298781" cy="274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76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113B-817F-419D-B5B2-A9ABDC5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Details (Pre-train)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44A-5452-4C8A-90EE-BC0FF91B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err="1"/>
              <a:t>AdaFactor</a:t>
            </a:r>
            <a:endParaRPr lang="en-US" altLang="zh-CN" dirty="0"/>
          </a:p>
          <a:p>
            <a:r>
              <a:rPr lang="en-US" altLang="zh-CN" dirty="0"/>
              <a:t>Dropout: 0.1</a:t>
            </a:r>
          </a:p>
          <a:p>
            <a:r>
              <a:rPr lang="en-US" altLang="zh-CN" dirty="0"/>
              <a:t>Max length: 512</a:t>
            </a:r>
          </a:p>
          <a:p>
            <a:r>
              <a:rPr lang="en-US" altLang="zh-CN" dirty="0"/>
              <a:t>Batch Size: 128 </a:t>
            </a:r>
          </a:p>
          <a:p>
            <a:pPr lvl="1"/>
            <a:r>
              <a:rPr lang="en-US" altLang="zh-CN" dirty="0"/>
              <a:t>pack multiple sentence into one sample: </a:t>
            </a:r>
            <a:r>
              <a:rPr lang="zh-CN" altLang="en-US" dirty="0"/>
              <a:t> </a:t>
            </a:r>
            <a:r>
              <a:rPr lang="en-US" altLang="zh-CN" dirty="0"/>
              <a:t>[1 1 1 1 1 1 0 0 2 2 2 0 0 3 3 3 3 3 0 0 4 4 4]</a:t>
            </a:r>
          </a:p>
          <a:p>
            <a:r>
              <a:rPr lang="en-US" altLang="zh-CN" dirty="0"/>
              <a:t>34B tokens &lt;&lt; BERT (137B) &lt;&lt;</a:t>
            </a:r>
            <a:r>
              <a:rPr lang="en-US" altLang="zh-CN" dirty="0" err="1"/>
              <a:t>RoBERTa</a:t>
            </a:r>
            <a:r>
              <a:rPr lang="en-US" altLang="zh-CN" dirty="0"/>
              <a:t> (2.2T)</a:t>
            </a:r>
          </a:p>
          <a:p>
            <a:r>
              <a:rPr lang="en-US" altLang="zh-CN" dirty="0"/>
              <a:t>“inverse square root” Learning Rate </a:t>
            </a:r>
          </a:p>
          <a:p>
            <a:pPr lvl="1"/>
            <a:r>
              <a:rPr lang="en-US" altLang="zh-CN" dirty="0"/>
              <a:t>triangular is better but not comparable</a:t>
            </a:r>
          </a:p>
          <a:p>
            <a:r>
              <a:rPr lang="en-US" altLang="zh-CN" dirty="0"/>
              <a:t>10000 warmup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4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113B-817F-419D-B5B2-A9ABDC5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Baseline Details (Fine-tune)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44A-5452-4C8A-90EE-BC0FF91B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en-US" altLang="zh-CN" baseline="30000" dirty="0"/>
              <a:t>18 </a:t>
            </a:r>
            <a:r>
              <a:rPr lang="en-US" altLang="zh-CN" dirty="0"/>
              <a:t>steps</a:t>
            </a:r>
            <a:endParaRPr lang="en-US" altLang="zh-CN" baseline="30000" dirty="0"/>
          </a:p>
          <a:p>
            <a:r>
              <a:rPr lang="en-US" altLang="zh-CN" dirty="0"/>
              <a:t>constant learning rate: 0.001</a:t>
            </a:r>
          </a:p>
          <a:p>
            <a:r>
              <a:rPr lang="en-US" altLang="zh-CN" dirty="0"/>
              <a:t>Batch Size: 128</a:t>
            </a:r>
          </a:p>
          <a:p>
            <a:r>
              <a:rPr lang="en-US" altLang="zh-CN" dirty="0"/>
              <a:t>Length: 512</a:t>
            </a:r>
          </a:p>
          <a:p>
            <a:r>
              <a:rPr lang="en-US" altLang="zh-CN" dirty="0"/>
              <a:t>5,000 steps/checkpoint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14048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B2A5-5945-493C-A09B-8846A4B28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Empirical Survey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6EC64-D8A2-4CF4-81E1-B80539210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Methodology “coordinate descent”</a:t>
            </a:r>
          </a:p>
          <a:p>
            <a:r>
              <a:rPr lang="en-US" altLang="zh-CN" dirty="0"/>
              <a:t>Baseline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Architecture</a:t>
            </a:r>
            <a:r>
              <a:rPr lang="en-US" altLang="zh-CN" dirty="0">
                <a:sym typeface="Wingdings" panose="05000000000000000000" pitchFamily="2" charset="2"/>
              </a:rPr>
              <a:t>  Objective  Dataset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Transfer Approach  Scaling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19914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7D4A157-F177-456A-AC25-DDF03379E2C2}"/>
              </a:ext>
            </a:extLst>
          </p:cNvPr>
          <p:cNvGrpSpPr/>
          <p:nvPr/>
        </p:nvGrpSpPr>
        <p:grpSpPr>
          <a:xfrm>
            <a:off x="5536406" y="891628"/>
            <a:ext cx="6819900" cy="2877066"/>
            <a:chOff x="2185988" y="2643186"/>
            <a:chExt cx="6819900" cy="287706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CBD313D-DF17-4B9E-B86C-BE45CB10E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85988" y="2643186"/>
              <a:ext cx="6819900" cy="2557463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47997E5-F489-4F66-82D5-16A51DC710E3}"/>
                </a:ext>
              </a:extLst>
            </p:cNvPr>
            <p:cNvSpPr txBox="1"/>
            <p:nvPr/>
          </p:nvSpPr>
          <p:spPr>
            <a:xfrm flipH="1">
              <a:off x="2988945" y="5150920"/>
              <a:ext cx="54192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Encoder (BERT)           Decoder                       ULM</a:t>
              </a:r>
              <a:endParaRPr lang="zh-CN" alt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53113B-817F-419D-B5B2-A9ABDC5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44A-5452-4C8A-90EE-BC0FF91B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Variants: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Encoder-decoder</a:t>
            </a:r>
          </a:p>
          <a:p>
            <a:pPr lvl="1"/>
            <a:r>
              <a:rPr lang="en-US" altLang="zh-CN" dirty="0"/>
              <a:t>Language model</a:t>
            </a:r>
          </a:p>
          <a:p>
            <a:pPr lvl="1"/>
            <a:r>
              <a:rPr lang="en-US" altLang="zh-CN" dirty="0"/>
              <a:t>Prefix LM: BERT,</a:t>
            </a:r>
            <a:r>
              <a:rPr lang="zh-CN" altLang="en-US" dirty="0"/>
              <a:t> </a:t>
            </a:r>
            <a:r>
              <a:rPr lang="en-US" altLang="zh-CN" dirty="0"/>
              <a:t>ULM</a:t>
            </a:r>
          </a:p>
          <a:p>
            <a:pPr lvl="1"/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DB240-1E69-4E98-8633-D06249F79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7382" y="4300753"/>
            <a:ext cx="6055518" cy="25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607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113B-817F-419D-B5B2-A9ABDC5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Architectures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44A-5452-4C8A-90EE-BC0FF91B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 + L Layer Encoder-decoder vs. L Layer Language model</a:t>
            </a:r>
          </a:p>
          <a:p>
            <a:pPr lvl="1"/>
            <a:r>
              <a:rPr lang="en-US" altLang="zh-CN" dirty="0"/>
              <a:t>2x parameters</a:t>
            </a:r>
          </a:p>
          <a:p>
            <a:pPr lvl="1"/>
            <a:r>
              <a:rPr lang="en-US" altLang="zh-CN" dirty="0"/>
              <a:t>Same computation cost</a:t>
            </a:r>
          </a:p>
          <a:p>
            <a:r>
              <a:rPr lang="en-US" altLang="zh-CN" dirty="0"/>
              <a:t>Ablation Study:</a:t>
            </a:r>
          </a:p>
          <a:p>
            <a:pPr lvl="1"/>
            <a:r>
              <a:rPr lang="en-US" altLang="zh-CN" dirty="0"/>
              <a:t>Share parameter across Encoder and Decoder</a:t>
            </a:r>
          </a:p>
          <a:p>
            <a:pPr lvl="1"/>
            <a:r>
              <a:rPr lang="en-US" altLang="zh-CN" dirty="0"/>
              <a:t>L/2 + L/2 Layer Encoder-decoder</a:t>
            </a:r>
          </a:p>
          <a:p>
            <a:pPr lvl="1"/>
            <a:endParaRPr lang="en-US" altLang="zh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EDB240-1E69-4E98-8633-D06249F79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4300753"/>
            <a:ext cx="6055518" cy="255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33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27860-0E95-4B44-83B2-D1E04C9E6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Architectures: Results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6B69C-5D39-4023-9D90-7CB01CBE7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8050"/>
          </a:xfrm>
        </p:spPr>
        <p:txBody>
          <a:bodyPr>
            <a:normAutofit fontScale="92500" lnSpcReduction="20000"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Surprisingly, sharing parameters across the encoder and decoder performed nearly as well. (ALBERT) </a:t>
            </a:r>
          </a:p>
          <a:p>
            <a:r>
              <a:rPr lang="en-US" altLang="zh-CN" dirty="0"/>
              <a:t>and better than prefix LM. Explicit encoder-decoder structure is useful.</a:t>
            </a:r>
          </a:p>
          <a:p>
            <a:r>
              <a:rPr lang="en-US" altLang="zh-CN" dirty="0"/>
              <a:t>Denoising objective &gt; LM objective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9B7CD9-E229-4FB2-B633-EAFA56BEF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0574"/>
            <a:ext cx="12192000" cy="353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127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65453-F2A1-4688-8BCE-7B479702D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62CDF-18C5-4860-B546-6EC46291A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Pre-train </a:t>
            </a:r>
            <a:r>
              <a:rPr lang="en-US" altLang="zh-CN" dirty="0">
                <a:sym typeface="Wingdings" panose="05000000000000000000" pitchFamily="2" charset="2"/>
              </a:rPr>
              <a:t> Fine-tune 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>
                <a:sym typeface="Wingdings" panose="05000000000000000000" pitchFamily="2" charset="2"/>
              </a:rPr>
              <a:t>Goal: 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b="1" dirty="0">
                <a:sym typeface="Wingdings" panose="05000000000000000000" pitchFamily="2" charset="2"/>
              </a:rPr>
              <a:t>     explore how different factor will affect the performance.</a:t>
            </a:r>
            <a:endParaRPr lang="en-US" altLang="zh-CN" dirty="0">
              <a:sym typeface="Wingdings" panose="05000000000000000000" pitchFamily="2" charset="2"/>
            </a:endParaRPr>
          </a:p>
          <a:p>
            <a:pPr lvl="1"/>
            <a:r>
              <a:rPr lang="en-US" altLang="zh-CN" dirty="0"/>
              <a:t>pre-training objectives </a:t>
            </a:r>
          </a:p>
          <a:p>
            <a:pPr lvl="1"/>
            <a:r>
              <a:rPr lang="en-US" altLang="zh-CN" dirty="0"/>
              <a:t>architectures </a:t>
            </a:r>
          </a:p>
          <a:p>
            <a:pPr lvl="1"/>
            <a:r>
              <a:rPr lang="en-US" altLang="zh-CN" dirty="0"/>
              <a:t>unlabeled datasets</a:t>
            </a:r>
          </a:p>
          <a:p>
            <a:pPr lvl="1"/>
            <a:r>
              <a:rPr lang="en-US" altLang="zh-CN" dirty="0"/>
              <a:t>transfer approaches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7019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B2A5-5945-493C-A09B-8846A4B28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Empirical Survey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6EC64-D8A2-4CF4-81E1-B80539210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Methodology “coordinate descent”</a:t>
            </a:r>
          </a:p>
          <a:p>
            <a:r>
              <a:rPr lang="en-US" altLang="zh-CN" dirty="0"/>
              <a:t>Baseline </a:t>
            </a:r>
            <a:r>
              <a:rPr lang="en-US" altLang="zh-CN" dirty="0">
                <a:sym typeface="Wingdings" panose="05000000000000000000" pitchFamily="2" charset="2"/>
              </a:rPr>
              <a:t> Architecture  </a:t>
            </a:r>
            <a:r>
              <a:rPr lang="en-US" altLang="zh-CN" b="1" dirty="0">
                <a:sym typeface="Wingdings" panose="05000000000000000000" pitchFamily="2" charset="2"/>
              </a:rPr>
              <a:t>Objective</a:t>
            </a:r>
            <a:r>
              <a:rPr lang="en-US" altLang="zh-CN" dirty="0">
                <a:sym typeface="Wingdings" panose="05000000000000000000" pitchFamily="2" charset="2"/>
              </a:rPr>
              <a:t>  Dataset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Transfer Approach  Scaling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1228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113B-817F-419D-B5B2-A9ABDC5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Objectives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44A-5452-4C8A-90EE-BC0FF91B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52E8C-3402-4C33-9EC6-A493FC707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44080"/>
            <a:ext cx="12192000" cy="236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1461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40A0-5CE7-4420-88D3-6348CF11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Objectives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4691-1C5D-48EC-9922-3F51B6DC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LM vs. Masked LM vs. </a:t>
            </a:r>
            <a:r>
              <a:rPr lang="en-US" altLang="zh-CN" dirty="0" err="1"/>
              <a:t>Deshuffling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27F49A-8CE1-4A65-818D-32F97718F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188" y="3596296"/>
            <a:ext cx="10291762" cy="201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33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40A0-5CE7-4420-88D3-6348CF11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Objectives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4691-1C5D-48EC-9922-3F51B6DC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Masked LM</a:t>
            </a:r>
          </a:p>
          <a:p>
            <a:pPr lvl="1"/>
            <a:r>
              <a:rPr lang="en-US" altLang="zh-CN" dirty="0"/>
              <a:t>BERT-style: 15%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(90% [MASK], 10% [Random Token])</a:t>
            </a:r>
          </a:p>
          <a:p>
            <a:pPr lvl="1"/>
            <a:r>
              <a:rPr lang="en-US" altLang="zh-CN" dirty="0"/>
              <a:t>MASS-style: 15% </a:t>
            </a:r>
            <a:r>
              <a:rPr lang="en-US" altLang="zh-CN" dirty="0">
                <a:sym typeface="Wingdings" panose="05000000000000000000" pitchFamily="2" charset="2"/>
              </a:rPr>
              <a:t> [MASK]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 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B9B5AC-6DBF-47A1-8A47-FFF94B1DFE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7526"/>
          <a:stretch/>
        </p:blipFill>
        <p:spPr>
          <a:xfrm>
            <a:off x="1281630" y="3797296"/>
            <a:ext cx="9628740" cy="16875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75DE558-1D34-4042-8987-11185B936C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512" r="4024"/>
          <a:stretch/>
        </p:blipFill>
        <p:spPr>
          <a:xfrm>
            <a:off x="1617387" y="3156976"/>
            <a:ext cx="10419832" cy="5440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3FC74FA-81F1-46E8-BAC7-D9B8183CA08E}"/>
              </a:ext>
            </a:extLst>
          </p:cNvPr>
          <p:cNvSpPr/>
          <p:nvPr/>
        </p:nvSpPr>
        <p:spPr>
          <a:xfrm>
            <a:off x="4614863" y="4793456"/>
            <a:ext cx="664368" cy="45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78ED8E-B693-4A0B-A8C0-EFD6756BD2F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4947047" y="5243513"/>
            <a:ext cx="142875" cy="5641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8B89640-A1E6-4FA8-AE05-A66DB9E7E97B}"/>
              </a:ext>
            </a:extLst>
          </p:cNvPr>
          <p:cNvSpPr txBox="1"/>
          <p:nvPr/>
        </p:nvSpPr>
        <p:spPr>
          <a:xfrm>
            <a:off x="4286250" y="5807631"/>
            <a:ext cx="1607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Due to </a:t>
            </a:r>
            <a:r>
              <a:rPr lang="en-US" altLang="zh-CN" dirty="0" err="1"/>
              <a:t>CoLA</a:t>
            </a:r>
            <a:endParaRPr lang="zh-CN" alt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6BC338-7B04-447C-9D18-8D44424C2739}"/>
              </a:ext>
            </a:extLst>
          </p:cNvPr>
          <p:cNvSpPr/>
          <p:nvPr/>
        </p:nvSpPr>
        <p:spPr>
          <a:xfrm>
            <a:off x="1514474" y="4813142"/>
            <a:ext cx="2214563" cy="450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5DCB70-ADBE-4DBA-8F42-C13122182E54}"/>
              </a:ext>
            </a:extLst>
          </p:cNvPr>
          <p:cNvCxnSpPr>
            <a:cxnSpLocks/>
            <a:stCxn id="14" idx="2"/>
            <a:endCxn id="18" idx="0"/>
          </p:cNvCxnSpPr>
          <p:nvPr/>
        </p:nvCxnSpPr>
        <p:spPr>
          <a:xfrm flipH="1">
            <a:off x="2293740" y="5263199"/>
            <a:ext cx="328016" cy="2928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DE81C05-CFE9-4BB7-94AE-A6FF019BF630}"/>
              </a:ext>
            </a:extLst>
          </p:cNvPr>
          <p:cNvSpPr txBox="1"/>
          <p:nvPr/>
        </p:nvSpPr>
        <p:spPr>
          <a:xfrm>
            <a:off x="1380530" y="5556005"/>
            <a:ext cx="1826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Short Target &amp; Fast Training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067083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40A0-5CE7-4420-88D3-6348CF11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Objectives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4691-1C5D-48EC-9922-3F51B6DC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Corruption rate</a:t>
            </a:r>
          </a:p>
          <a:p>
            <a:pPr lvl="1"/>
            <a:r>
              <a:rPr lang="en-US" altLang="zh-CN" dirty="0"/>
              <a:t>Not Sensitive</a:t>
            </a:r>
          </a:p>
          <a:p>
            <a:pPr lvl="1"/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B3F9B8-D162-4E2C-A8EC-C88E08C28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975" y="3069431"/>
            <a:ext cx="1030605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9288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40A0-5CE7-4420-88D3-6348CF11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Objectives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4691-1C5D-48EC-9922-3F51B6DC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i.i.d</a:t>
            </a:r>
            <a:r>
              <a:rPr lang="en-US" altLang="zh-CN" dirty="0"/>
              <a:t> corruption vs. span corruption (</a:t>
            </a:r>
            <a:r>
              <a:rPr lang="en-US" altLang="zh-CN" dirty="0" err="1"/>
              <a:t>SpanBERT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Many small spans </a:t>
            </a:r>
            <a:r>
              <a:rPr lang="en-US" altLang="zh-CN" dirty="0">
                <a:sym typeface="Wingdings" panose="05000000000000000000" pitchFamily="2" charset="2"/>
              </a:rPr>
              <a:t>vs. Little large spans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Long target vs. Short target      (No. of spans + No. of masked tokens)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Slow vs. Fast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DCEBC-FC3A-48F4-9F3D-0F38996A3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725" y="3904957"/>
            <a:ext cx="9927432" cy="278635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CBD18E-2806-4F0C-A365-5ED923F794CA}"/>
              </a:ext>
            </a:extLst>
          </p:cNvPr>
          <p:cNvSpPr/>
          <p:nvPr/>
        </p:nvSpPr>
        <p:spPr>
          <a:xfrm>
            <a:off x="3343274" y="5014913"/>
            <a:ext cx="8265319" cy="26431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B5FAC-9253-4534-8EB4-84FDE0992E85}"/>
              </a:ext>
            </a:extLst>
          </p:cNvPr>
          <p:cNvSpPr txBox="1"/>
          <p:nvPr/>
        </p:nvSpPr>
        <p:spPr>
          <a:xfrm>
            <a:off x="997268" y="4685407"/>
            <a:ext cx="15792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Slightly but significantly improvement</a:t>
            </a:r>
            <a:endParaRPr lang="zh-CN" alt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B64128-BF0E-4319-A524-54AD5FEE73D3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2576512" y="5147072"/>
            <a:ext cx="7667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1248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40A0-5CE7-4420-88D3-6348CF11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Unsupervised Objectives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74691-1C5D-48EC-9922-3F51B6DC4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Message:</a:t>
            </a:r>
          </a:p>
          <a:p>
            <a:pPr lvl="1"/>
            <a:r>
              <a:rPr lang="en-US" altLang="zh-CN" dirty="0"/>
              <a:t>Small modification to the masked language model objective may not leads to significant improvement. </a:t>
            </a:r>
          </a:p>
          <a:p>
            <a:pPr lvl="1"/>
            <a:r>
              <a:rPr lang="en-US" altLang="zh-CN" dirty="0"/>
              <a:t>Try something different!	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8400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B2A5-5945-493C-A09B-8846A4B28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Empirical Survey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6EC64-D8A2-4CF4-81E1-B80539210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Methodology “coordinate descent”</a:t>
            </a:r>
          </a:p>
          <a:p>
            <a:r>
              <a:rPr lang="en-US" altLang="zh-CN" dirty="0"/>
              <a:t>Baseline </a:t>
            </a:r>
            <a:r>
              <a:rPr lang="en-US" altLang="zh-CN" dirty="0">
                <a:sym typeface="Wingdings" panose="05000000000000000000" pitchFamily="2" charset="2"/>
              </a:rPr>
              <a:t> Architecture  Objective  </a:t>
            </a:r>
            <a:r>
              <a:rPr lang="en-US" altLang="zh-CN" b="1" dirty="0">
                <a:sym typeface="Wingdings" panose="05000000000000000000" pitchFamily="2" charset="2"/>
              </a:rPr>
              <a:t>Dataset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Transfer Approach  Scaling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20592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113B-817F-419D-B5B2-A9ABDC5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Pre-training Datasets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44A-5452-4C8A-90EE-BC0FF91B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C4: Common Crawl with heuristic </a:t>
            </a:r>
            <a:r>
              <a:rPr lang="en-US" altLang="zh-CN" dirty="0" err="1"/>
              <a:t>filterin</a:t>
            </a:r>
            <a:endParaRPr lang="en-US" altLang="zh-CN" dirty="0"/>
          </a:p>
          <a:p>
            <a:r>
              <a:rPr lang="en-US" altLang="zh-CN" dirty="0"/>
              <a:t>Unfiltered C4: Common Crawl only use use </a:t>
            </a:r>
            <a:r>
              <a:rPr lang="en-US" altLang="zh-CN" i="1" dirty="0" err="1"/>
              <a:t>langdetect</a:t>
            </a:r>
            <a:r>
              <a:rPr lang="en-US" altLang="zh-CN" dirty="0"/>
              <a:t> to extract English text</a:t>
            </a:r>
          </a:p>
          <a:p>
            <a:r>
              <a:rPr lang="en-US" altLang="zh-CN" dirty="0" err="1"/>
              <a:t>RealNews</a:t>
            </a:r>
            <a:r>
              <a:rPr lang="en-US" altLang="zh-CN" dirty="0"/>
              <a:t>-like: omitted any non-news content in C4</a:t>
            </a:r>
          </a:p>
          <a:p>
            <a:r>
              <a:rPr lang="en-US" altLang="zh-CN" dirty="0" err="1"/>
              <a:t>WebText</a:t>
            </a:r>
            <a:r>
              <a:rPr lang="en-US" altLang="zh-CN" dirty="0"/>
              <a:t>-like (GPT2-like): high Reddit score webpages in C4</a:t>
            </a:r>
          </a:p>
          <a:p>
            <a:r>
              <a:rPr lang="en-US" altLang="zh-CN" dirty="0"/>
              <a:t>Wikipedia</a:t>
            </a:r>
          </a:p>
          <a:p>
            <a:r>
              <a:rPr lang="en-US" altLang="zh-CN" dirty="0"/>
              <a:t>Wikipedia + Toronto Books Corpus (BERT)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5794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113B-817F-419D-B5B2-A9ABDC5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Pre-training Datasets</a:t>
            </a:r>
            <a:endParaRPr lang="zh-CN" alt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9A256E-56D7-4C36-9078-45F5299BD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41168"/>
            <a:ext cx="10515600" cy="332025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FC8714C-4FAF-4FEE-89CF-097F3EAB5B87}"/>
              </a:ext>
            </a:extLst>
          </p:cNvPr>
          <p:cNvSpPr/>
          <p:nvPr/>
        </p:nvSpPr>
        <p:spPr>
          <a:xfrm>
            <a:off x="7622381" y="4271963"/>
            <a:ext cx="728663" cy="271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1BB977-BF41-4A9B-BD75-B0D3B7D9E4EE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7986712" y="4543425"/>
            <a:ext cx="1" cy="8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6434FB7-3DD9-47AC-9616-FFDF48D06F1C}"/>
              </a:ext>
            </a:extLst>
          </p:cNvPr>
          <p:cNvSpPr txBox="1"/>
          <p:nvPr/>
        </p:nvSpPr>
        <p:spPr>
          <a:xfrm>
            <a:off x="6611540" y="5400675"/>
            <a:ext cx="275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Due to </a:t>
            </a:r>
            <a:r>
              <a:rPr lang="en-US" altLang="zh-CN" dirty="0" err="1"/>
              <a:t>MultiRC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the same domain as TBC</a:t>
            </a:r>
            <a:endParaRPr lang="zh-CN" alt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DFAE8-790F-40BF-92BF-B51D0A10BF38}"/>
              </a:ext>
            </a:extLst>
          </p:cNvPr>
          <p:cNvSpPr/>
          <p:nvPr/>
        </p:nvSpPr>
        <p:spPr>
          <a:xfrm>
            <a:off x="7622380" y="4271963"/>
            <a:ext cx="728663" cy="271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81F20C4-5925-405B-8B0D-B5D693113A4A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7986711" y="4543425"/>
            <a:ext cx="1" cy="857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0C4DFF9-5B3A-4D5F-8F04-01DC22A3C29A}"/>
              </a:ext>
            </a:extLst>
          </p:cNvPr>
          <p:cNvSpPr txBox="1"/>
          <p:nvPr/>
        </p:nvSpPr>
        <p:spPr>
          <a:xfrm>
            <a:off x="3925489" y="5531048"/>
            <a:ext cx="2750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Due to </a:t>
            </a:r>
            <a:r>
              <a:rPr lang="en-US" altLang="zh-CN" dirty="0" err="1"/>
              <a:t>ReCoRD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News domain</a:t>
            </a:r>
            <a:endParaRPr lang="zh-CN" alt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2A8B0D-60A1-4AC3-86CE-60BFEA5329D5}"/>
              </a:ext>
            </a:extLst>
          </p:cNvPr>
          <p:cNvSpPr/>
          <p:nvPr/>
        </p:nvSpPr>
        <p:spPr>
          <a:xfrm>
            <a:off x="7622379" y="3530799"/>
            <a:ext cx="728663" cy="271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143EECE-5571-470D-B1B8-D16293AE7713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5300661" y="3802261"/>
            <a:ext cx="2686050" cy="1728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F357862-D5B3-41A2-BABE-811848E8CA52}"/>
              </a:ext>
            </a:extLst>
          </p:cNvPr>
          <p:cNvSpPr txBox="1"/>
          <p:nvPr/>
        </p:nvSpPr>
        <p:spPr>
          <a:xfrm>
            <a:off x="5044675" y="6177379"/>
            <a:ext cx="257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SQuAD</a:t>
            </a:r>
            <a:r>
              <a:rPr lang="en-US" altLang="zh-CN" dirty="0"/>
              <a:t>, from Wikipedia</a:t>
            </a:r>
            <a:endParaRPr lang="zh-CN" alt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C0FE674-F352-4394-8322-08F70F4D980C}"/>
              </a:ext>
            </a:extLst>
          </p:cNvPr>
          <p:cNvSpPr/>
          <p:nvPr/>
        </p:nvSpPr>
        <p:spPr>
          <a:xfrm>
            <a:off x="6555581" y="4271963"/>
            <a:ext cx="728663" cy="2714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EFA2BA2-9CF8-4012-AE67-2369A25BFEF0}"/>
              </a:ext>
            </a:extLst>
          </p:cNvPr>
          <p:cNvCxnSpPr>
            <a:cxnSpLocks/>
            <a:stCxn id="22" idx="2"/>
            <a:endCxn id="21" idx="0"/>
          </p:cNvCxnSpPr>
          <p:nvPr/>
        </p:nvCxnSpPr>
        <p:spPr>
          <a:xfrm flipH="1">
            <a:off x="6333527" y="4543425"/>
            <a:ext cx="586386" cy="1633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BAB2563-24FF-43E6-8F05-27C847EF18AB}"/>
              </a:ext>
            </a:extLst>
          </p:cNvPr>
          <p:cNvSpPr txBox="1"/>
          <p:nvPr/>
        </p:nvSpPr>
        <p:spPr>
          <a:xfrm>
            <a:off x="1164431" y="1900238"/>
            <a:ext cx="9672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Pre-training on in-domain unlabeled data can improve performance on downstream tasks.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205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7E4E-136A-4EFF-8C5A-502F5181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Unified Text-to-Text View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233BEB-B9D4-4A3B-9B0B-53AA34295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EC7B1-00E6-41C1-9C2D-92DD1D31E6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468" y="1724945"/>
            <a:ext cx="8334375" cy="4552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554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3113B-817F-419D-B5B2-A9ABDC556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Pre-training Datasets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0344A-5452-4C8A-90EE-BC0FF91BE4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Size</a:t>
            </a:r>
          </a:p>
          <a:p>
            <a:pPr lvl="1"/>
            <a:r>
              <a:rPr lang="en-US" altLang="zh-CN" dirty="0"/>
              <a:t>The larger the better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690AF-AF51-4EDD-BB45-65F95C392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9180" y="1250721"/>
            <a:ext cx="5782951" cy="3055144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41FB5D3-7BBE-471E-8AD0-74513D4AFA1A}"/>
              </a:ext>
            </a:extLst>
          </p:cNvPr>
          <p:cNvGrpSpPr/>
          <p:nvPr/>
        </p:nvGrpSpPr>
        <p:grpSpPr>
          <a:xfrm>
            <a:off x="1550204" y="4593431"/>
            <a:ext cx="9114364" cy="2003922"/>
            <a:chOff x="2171700" y="1690688"/>
            <a:chExt cx="7391400" cy="1625104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F4E4366-2862-43FD-832B-71006805AF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71700" y="1690688"/>
              <a:ext cx="7391400" cy="1625104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33A8E8E-A41E-476D-B534-BF68AEC53FD6}"/>
                </a:ext>
              </a:extLst>
            </p:cNvPr>
            <p:cNvSpPr txBox="1"/>
            <p:nvPr/>
          </p:nvSpPr>
          <p:spPr>
            <a:xfrm flipH="1">
              <a:off x="3244768" y="2210993"/>
              <a:ext cx="8472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2</a:t>
              </a:r>
              <a:r>
                <a:rPr lang="en-US" altLang="zh-CN" sz="1200" baseline="30000" dirty="0"/>
                <a:t>35</a:t>
              </a:r>
              <a:endParaRPr lang="zh-CN" altLang="en-US" sz="1200" baseline="30000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BDE21A09-1092-4D28-9907-57B32354E996}"/>
              </a:ext>
            </a:extLst>
          </p:cNvPr>
          <p:cNvSpPr txBox="1"/>
          <p:nvPr/>
        </p:nvSpPr>
        <p:spPr>
          <a:xfrm flipH="1">
            <a:off x="11768375" y="2140514"/>
            <a:ext cx="8472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2</a:t>
            </a:r>
            <a:r>
              <a:rPr lang="en-US" altLang="zh-CN" sz="1200" baseline="30000" dirty="0"/>
              <a:t>35</a:t>
            </a:r>
            <a:endParaRPr lang="zh-CN" altLang="en-US" sz="1200" baseline="30000" dirty="0"/>
          </a:p>
        </p:txBody>
      </p:sp>
    </p:spTree>
    <p:extLst>
      <p:ext uri="{BB962C8B-B14F-4D97-AF65-F5344CB8AC3E}">
        <p14:creationId xmlns:p14="http://schemas.microsoft.com/office/powerpoint/2010/main" val="3397959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B2A5-5945-493C-A09B-8846A4B28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Empirical Survey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6EC64-D8A2-4CF4-81E1-B80539210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Methodology “coordinate descent”</a:t>
            </a:r>
          </a:p>
          <a:p>
            <a:r>
              <a:rPr lang="en-US" altLang="zh-CN" dirty="0"/>
              <a:t>Baseline </a:t>
            </a:r>
            <a:r>
              <a:rPr lang="en-US" altLang="zh-CN" dirty="0">
                <a:sym typeface="Wingdings" panose="05000000000000000000" pitchFamily="2" charset="2"/>
              </a:rPr>
              <a:t> Architecture  Objective  Dataset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b="1" dirty="0">
                <a:sym typeface="Wingdings" panose="05000000000000000000" pitchFamily="2" charset="2"/>
              </a:rPr>
              <a:t>Transfer</a:t>
            </a:r>
            <a:r>
              <a:rPr lang="en-US" altLang="zh-CN" dirty="0">
                <a:sym typeface="Wingdings" panose="05000000000000000000" pitchFamily="2" charset="2"/>
              </a:rPr>
              <a:t> </a:t>
            </a:r>
            <a:r>
              <a:rPr lang="en-US" altLang="zh-CN" b="1" dirty="0">
                <a:sym typeface="Wingdings" panose="05000000000000000000" pitchFamily="2" charset="2"/>
              </a:rPr>
              <a:t>Approach</a:t>
            </a:r>
            <a:r>
              <a:rPr lang="en-US" altLang="zh-CN" dirty="0">
                <a:sym typeface="Wingdings" panose="05000000000000000000" pitchFamily="2" charset="2"/>
              </a:rPr>
              <a:t>  Scaling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62506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17C2-2F4C-4228-9778-978FBACD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Approaches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6620-9279-49E4-9F9A-AF6DDAA1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Adaptive Layers (</a:t>
            </a:r>
            <a:r>
              <a:rPr lang="en-US" altLang="zh-CN" dirty="0" err="1"/>
              <a:t>Houlsby</a:t>
            </a:r>
            <a:r>
              <a:rPr lang="en-US" altLang="zh-CN" dirty="0"/>
              <a:t> 2019):</a:t>
            </a:r>
          </a:p>
          <a:p>
            <a:pPr lvl="1"/>
            <a:r>
              <a:rPr lang="en-US" altLang="zh-CN" dirty="0"/>
              <a:t>Only adaptive layers are updated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0C1BB3-D743-46C5-B738-0922BCEC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402" y="2297907"/>
            <a:ext cx="5796067" cy="4560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57FCF8-B501-4D88-83A7-189ECA8E965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836"/>
          <a:stretch/>
        </p:blipFill>
        <p:spPr>
          <a:xfrm>
            <a:off x="157163" y="3255344"/>
            <a:ext cx="6436518" cy="1759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975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17C2-2F4C-4228-9778-978FBACD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Approaches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6620-9279-49E4-9F9A-AF6DDAA1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Gradual Unfreezing (</a:t>
            </a:r>
            <a:r>
              <a:rPr lang="en-US" altLang="zh-CN" dirty="0" err="1"/>
              <a:t>ULMFiT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First unfreeze the last layer </a:t>
            </a:r>
            <a:r>
              <a:rPr lang="en-US" altLang="zh-CN" dirty="0">
                <a:sym typeface="Wingdings" panose="05000000000000000000" pitchFamily="2" charset="2"/>
              </a:rPr>
              <a:t> the next lower layer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74A8CA-AFC5-4150-9A86-1651FC191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07544"/>
            <a:ext cx="12153900" cy="302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14648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17C2-2F4C-4228-9778-978FBACD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Approaches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66620-9279-49E4-9F9A-AF6DDAA1F8D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Multi-task learning:</a:t>
                </a:r>
              </a:p>
              <a:p>
                <a:pPr lvl="1"/>
                <a:r>
                  <a:rPr lang="en-US" altLang="zh-CN" dirty="0"/>
                  <a:t>Examples-proportional mixing: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∝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Temperature-scaled mixing (Multilingual BERT):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∝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endParaRPr lang="en-US" altLang="zh-CN" dirty="0"/>
              </a:p>
              <a:p>
                <a:pPr lvl="1"/>
                <a:r>
                  <a:rPr lang="en-US" altLang="zh-CN" dirty="0"/>
                  <a:t>Equal mixing: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  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worst</a:t>
                </a:r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B66620-9279-49E4-9F9A-AF6DDAA1F8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63D5F58-4A23-41CF-A91E-B8C8925FC9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781" y="3656252"/>
            <a:ext cx="8484394" cy="294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857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317C2-2F4C-4228-9778-978FBACD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Transfer Approaches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66620-9279-49E4-9F9A-AF6DDAA1F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Pretrain </a:t>
            </a:r>
            <a:r>
              <a:rPr lang="en-US" altLang="zh-CN" dirty="0">
                <a:sym typeface="Wingdings" panose="05000000000000000000" pitchFamily="2" charset="2"/>
              </a:rPr>
              <a:t> </a:t>
            </a:r>
            <a:r>
              <a:rPr lang="en-US" altLang="zh-CN" dirty="0"/>
              <a:t>Multi-task learning </a:t>
            </a:r>
            <a:r>
              <a:rPr lang="en-US" altLang="zh-CN" dirty="0">
                <a:sym typeface="Wingdings" panose="05000000000000000000" pitchFamily="2" charset="2"/>
              </a:rPr>
              <a:t> Single-task fine tune (MTDNN)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90EB59-6DE2-4BF8-8047-362D89994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00345"/>
            <a:ext cx="12192000" cy="2229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2592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B2A5-5945-493C-A09B-8846A4B28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Empirical Survey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6EC64-D8A2-4CF4-81E1-B80539210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Methodology “coordinate descent”</a:t>
            </a:r>
          </a:p>
          <a:p>
            <a:r>
              <a:rPr lang="en-US" altLang="zh-CN" dirty="0"/>
              <a:t>Baseline </a:t>
            </a:r>
            <a:r>
              <a:rPr lang="en-US" altLang="zh-CN" dirty="0">
                <a:sym typeface="Wingdings" panose="05000000000000000000" pitchFamily="2" charset="2"/>
              </a:rPr>
              <a:t> Architecture  Objective  Dataset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 Transfer Approach  </a:t>
            </a:r>
            <a:r>
              <a:rPr lang="en-US" altLang="zh-CN" b="1" dirty="0">
                <a:sym typeface="Wingdings" panose="05000000000000000000" pitchFamily="2" charset="2"/>
              </a:rPr>
              <a:t>Scaling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5093181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ACBD4-4737-4219-BF0C-624A2B1D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Scaling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4C621-04C7-47E3-AF52-C14B997690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similar computation cost</a:t>
            </a:r>
          </a:p>
          <a:p>
            <a:pPr lvl="1"/>
            <a:r>
              <a:rPr lang="en-US" altLang="zh-CN" dirty="0"/>
              <a:t>increasing the training time and increasing the model size can be complementary</a:t>
            </a:r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91229A-CE89-4F5E-8570-2C3614E126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49" y="3121318"/>
            <a:ext cx="9365456" cy="3736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257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9B2A5-5945-493C-A09B-8846A4B288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State-of-the-Art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F6EC64-D8A2-4CF4-81E1-B805392109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Baseline </a:t>
            </a:r>
            <a:r>
              <a:rPr lang="en-US" altLang="zh-CN" dirty="0">
                <a:sym typeface="Wingdings" panose="05000000000000000000" pitchFamily="2" charset="2"/>
              </a:rPr>
              <a:t>+ Architecture + Objective + Dataset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+ Transfer Approach + Scaling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6229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B7C1D-B076-46C9-A2AC-C591DD3E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SOA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8D88-9D2E-416D-B5A1-533E80065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Objective: span-corruption (</a:t>
            </a:r>
            <a:r>
              <a:rPr lang="en-US" altLang="zh-CN" dirty="0" err="1"/>
              <a:t>SpanBERT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Longer training: 1M steps + 2048 batch size </a:t>
            </a:r>
            <a:r>
              <a:rPr lang="en-US" altLang="zh-CN" dirty="0">
                <a:sym typeface="Wingdings" panose="05000000000000000000" pitchFamily="2" charset="2"/>
              </a:rPr>
              <a:t> 1T tokens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8x BERT, 2x </a:t>
            </a:r>
            <a:r>
              <a:rPr lang="en-US" altLang="zh-CN" dirty="0" err="1">
                <a:sym typeface="Wingdings" panose="05000000000000000000" pitchFamily="2" charset="2"/>
              </a:rPr>
              <a:t>XLNet</a:t>
            </a:r>
            <a:r>
              <a:rPr lang="en-US" altLang="zh-CN" dirty="0">
                <a:sym typeface="Wingdings" panose="05000000000000000000" pitchFamily="2" charset="2"/>
              </a:rPr>
              <a:t>, ½ x </a:t>
            </a:r>
            <a:r>
              <a:rPr lang="en-US" altLang="zh-CN" dirty="0" err="1">
                <a:sym typeface="Wingdings" panose="05000000000000000000" pitchFamily="2" charset="2"/>
              </a:rPr>
              <a:t>RoBERTa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Model sizes: </a:t>
            </a:r>
          </a:p>
          <a:p>
            <a:pPr lvl="1"/>
            <a:r>
              <a:rPr lang="en-US" altLang="zh-CN" dirty="0"/>
              <a:t>Small: 60M Base: 220M Large: 770M </a:t>
            </a:r>
            <a:r>
              <a:rPr lang="en-US" altLang="zh-CN" dirty="0" err="1"/>
              <a:t>XLarge</a:t>
            </a:r>
            <a:r>
              <a:rPr lang="en-US" altLang="zh-CN" dirty="0"/>
              <a:t>: 3B </a:t>
            </a:r>
            <a:r>
              <a:rPr lang="en-US" altLang="zh-CN" dirty="0" err="1"/>
              <a:t>XXLarge</a:t>
            </a:r>
            <a:r>
              <a:rPr lang="en-US" altLang="zh-CN" dirty="0"/>
              <a:t>: 11B</a:t>
            </a:r>
          </a:p>
          <a:p>
            <a:r>
              <a:rPr lang="en-US" altLang="zh-CN" dirty="0"/>
              <a:t>Multi-task pre-training: </a:t>
            </a:r>
            <a:r>
              <a:rPr lang="zh-CN" altLang="en-US" dirty="0"/>
              <a:t>√</a:t>
            </a:r>
            <a:endParaRPr lang="en-US" altLang="zh-CN" dirty="0"/>
          </a:p>
          <a:p>
            <a:r>
              <a:rPr lang="en-US" altLang="zh-CN" dirty="0"/>
              <a:t>Finetune on</a:t>
            </a:r>
            <a:r>
              <a:rPr lang="zh-CN" altLang="en-US" dirty="0"/>
              <a:t> </a:t>
            </a:r>
            <a:r>
              <a:rPr lang="en-US" altLang="zh-CN" dirty="0"/>
              <a:t>GLUE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 err="1"/>
              <a:t>SuperGLUE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batch</a:t>
            </a:r>
            <a:r>
              <a:rPr lang="zh-CN" altLang="en-US" dirty="0"/>
              <a:t> </a:t>
            </a:r>
            <a:r>
              <a:rPr lang="en-US" altLang="zh-CN" dirty="0"/>
              <a:t>size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46623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77E4E-136A-4EFF-8C5A-502F51811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Model details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33BEB-B9D4-4A3B-9B0B-53AA34295D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Encoder-decoder Transformer</a:t>
                </a:r>
              </a:p>
              <a:p>
                <a:r>
                  <a:rPr lang="en-US" altLang="zh-CN" dirty="0"/>
                  <a:t>Relative Positional Self-Attention</a:t>
                </a:r>
              </a:p>
              <a:p>
                <a:endParaRPr lang="en-US" altLang="zh-CN" dirty="0"/>
              </a:p>
              <a:p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𝑟𝑒𝑙</m:t>
                        </m:r>
                      </m:sup>
                    </m:sSup>
                  </m:oMath>
                </a14:m>
                <a:r>
                  <a:rPr lang="en-US" altLang="zh-CN" dirty="0"/>
                  <a:t> is the simplified positional embedding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233BEB-B9D4-4A3B-9B0B-53AA34295D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886E27A-03A0-436A-8AA7-67FF9C587D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2369" y="2753519"/>
            <a:ext cx="4767262" cy="8778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4916DA9-4BC0-428E-BEA3-87DEA6BB9D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369" y="4317895"/>
            <a:ext cx="6755606" cy="185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51788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01A1-5A65-42D9-B47E-4360E7DE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E60D3-E95E-4D5E-B4EE-59A271890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1FA157-BDD4-4EE6-8CE0-C2A7A4C39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1945" y="0"/>
            <a:ext cx="5128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08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1771B-C069-4E43-9EDD-60FF084BE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Dataset: Colossal Clean Crawled Corpus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7075F-D24A-49A9-A0AA-23507939D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Goal: the effect of the </a:t>
            </a:r>
            <a:r>
              <a:rPr lang="en-US" altLang="zh-CN" i="1" dirty="0"/>
              <a:t>quality</a:t>
            </a:r>
            <a:r>
              <a:rPr lang="en-US" altLang="zh-CN" dirty="0"/>
              <a:t>, </a:t>
            </a:r>
            <a:r>
              <a:rPr lang="en-US" altLang="zh-CN" i="1" dirty="0"/>
              <a:t>characteristics</a:t>
            </a:r>
            <a:r>
              <a:rPr lang="en-US" altLang="zh-CN" dirty="0"/>
              <a:t>, and </a:t>
            </a:r>
            <a:r>
              <a:rPr lang="en-US" altLang="zh-CN" i="1" dirty="0"/>
              <a:t>size</a:t>
            </a:r>
            <a:r>
              <a:rPr lang="en-US" altLang="zh-CN" dirty="0"/>
              <a:t> of unlabeled data</a:t>
            </a:r>
          </a:p>
          <a:p>
            <a:r>
              <a:rPr lang="en-US" altLang="zh-CN" dirty="0"/>
              <a:t>Source: Common Crawl (20TB/month, noisy) </a:t>
            </a:r>
          </a:p>
          <a:p>
            <a:r>
              <a:rPr lang="en-US" altLang="zh-CN" dirty="0"/>
              <a:t>Data Cleaning:</a:t>
            </a:r>
          </a:p>
          <a:p>
            <a:pPr marL="0" indent="0">
              <a:buNone/>
            </a:pPr>
            <a:r>
              <a:rPr lang="en-US" altLang="zh-CN" dirty="0"/>
              <a:t>  (Heuristics)</a:t>
            </a:r>
          </a:p>
          <a:p>
            <a:r>
              <a:rPr lang="en-US" altLang="zh-CN" dirty="0"/>
              <a:t>750G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E9C8FB-E434-4D73-A93F-47877A97B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9341" y="3243262"/>
            <a:ext cx="6571034" cy="3557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66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29E71-496D-4D53-B0D4-333315344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Downstream Tasks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319CF0-068C-4436-BB84-959A25C32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Text classification: GLUE and </a:t>
            </a:r>
            <a:r>
              <a:rPr lang="en-US" altLang="zh-CN" dirty="0" err="1"/>
              <a:t>SuperGLUE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Abstractive summarization: CNN/Daily Mail </a:t>
            </a:r>
          </a:p>
          <a:p>
            <a:r>
              <a:rPr lang="en-US" altLang="zh-CN" dirty="0"/>
              <a:t>QA: </a:t>
            </a:r>
            <a:r>
              <a:rPr lang="en-US" altLang="zh-CN" dirty="0" err="1"/>
              <a:t>SQuAD</a:t>
            </a:r>
            <a:endParaRPr lang="en-US" altLang="zh-CN" dirty="0"/>
          </a:p>
          <a:p>
            <a:r>
              <a:rPr lang="en-US" altLang="zh-CN" dirty="0"/>
              <a:t>Translation: WMT English to German, French, and Romanian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42121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C31A-6B0F-44CA-A466-35991295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&amp; Output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29CD-4DB9-4894-AB7A-7F201DC3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“text-to-text” format</a:t>
            </a:r>
          </a:p>
          <a:p>
            <a:r>
              <a:rPr lang="en-US" altLang="zh-CN" dirty="0"/>
              <a:t>consistent training objective: maximum likelihood</a:t>
            </a:r>
          </a:p>
          <a:p>
            <a:r>
              <a:rPr lang="en-US" altLang="zh-CN" dirty="0"/>
              <a:t>task-specific (text) prefix</a:t>
            </a:r>
          </a:p>
          <a:p>
            <a:endParaRPr lang="en-US" altLang="zh-CN" dirty="0"/>
          </a:p>
          <a:p>
            <a:r>
              <a:rPr lang="en-US" altLang="zh-CN" dirty="0"/>
              <a:t>Mismatch label Issue</a:t>
            </a:r>
          </a:p>
          <a:p>
            <a:endParaRPr lang="zh-CN" alt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34B3518-5964-4F67-B1FE-8A7EB219F3CE}"/>
              </a:ext>
            </a:extLst>
          </p:cNvPr>
          <p:cNvGrpSpPr/>
          <p:nvPr/>
        </p:nvGrpSpPr>
        <p:grpSpPr>
          <a:xfrm>
            <a:off x="838200" y="4538402"/>
            <a:ext cx="10894219" cy="1500524"/>
            <a:chOff x="0" y="4438233"/>
            <a:chExt cx="12192000" cy="167927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2C5F7AF-FD48-45EB-ADE1-3B7FBF83D7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4438233"/>
              <a:ext cx="12192000" cy="967619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E5E96B2-7781-43BE-A2FC-89683C0E11F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405852"/>
              <a:ext cx="12192000" cy="711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032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C31A-6B0F-44CA-A466-35991295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&amp; Output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29CD-4DB9-4894-AB7A-7F201DC3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Regression Task:</a:t>
            </a:r>
          </a:p>
          <a:p>
            <a:pPr lvl="1"/>
            <a:r>
              <a:rPr lang="en-US" altLang="zh-CN" dirty="0"/>
              <a:t>Convert to 21-class classification</a:t>
            </a:r>
            <a:endParaRPr lang="zh-CN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8DF58B-69EA-45BC-9DC7-C551404BE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428" y="3020133"/>
            <a:ext cx="9913144" cy="2212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85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5C31A-6B0F-44CA-A466-35991295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Input &amp; Output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829CD-4DB9-4894-AB7A-7F201DC335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Winograd Task (ambiguation):</a:t>
            </a:r>
          </a:p>
          <a:p>
            <a:pPr lvl="1"/>
            <a:r>
              <a:rPr lang="en-US" altLang="zh-CN" dirty="0"/>
              <a:t>highlighting</a:t>
            </a:r>
          </a:p>
          <a:p>
            <a:endParaRPr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7877EB-3495-461B-A346-ABBF1EF0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972" y="3082208"/>
            <a:ext cx="10356056" cy="2041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0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815</Words>
  <Application>Microsoft Office PowerPoint</Application>
  <PresentationFormat>Widescreen</PresentationFormat>
  <Paragraphs>201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等线</vt:lpstr>
      <vt:lpstr>等线 Light</vt:lpstr>
      <vt:lpstr>Arial</vt:lpstr>
      <vt:lpstr>Cambria Math</vt:lpstr>
      <vt:lpstr>Office Theme</vt:lpstr>
      <vt:lpstr>T5 Exploring the Limits of Transfer Learning with a Unified Text-to-Text Transformer</vt:lpstr>
      <vt:lpstr>Background</vt:lpstr>
      <vt:lpstr>Unified Text-to-Text View</vt:lpstr>
      <vt:lpstr>Model details</vt:lpstr>
      <vt:lpstr>Dataset: Colossal Clean Crawled Corpus</vt:lpstr>
      <vt:lpstr>Downstream Tasks</vt:lpstr>
      <vt:lpstr>Input &amp; Output</vt:lpstr>
      <vt:lpstr>Input &amp; Output</vt:lpstr>
      <vt:lpstr>Input &amp; Output</vt:lpstr>
      <vt:lpstr>Empirical Survey</vt:lpstr>
      <vt:lpstr>Baseline</vt:lpstr>
      <vt:lpstr>Baseline</vt:lpstr>
      <vt:lpstr>Baseline Results</vt:lpstr>
      <vt:lpstr>Baseline Details (Pre-train)</vt:lpstr>
      <vt:lpstr>Baseline Details (Fine-tune)</vt:lpstr>
      <vt:lpstr>Empirical Survey</vt:lpstr>
      <vt:lpstr>Model Architectures </vt:lpstr>
      <vt:lpstr>Model Architectures </vt:lpstr>
      <vt:lpstr>Model Architectures: Results</vt:lpstr>
      <vt:lpstr>Empirical Survey</vt:lpstr>
      <vt:lpstr>Unsupervised Objectives</vt:lpstr>
      <vt:lpstr>Unsupervised Objectives</vt:lpstr>
      <vt:lpstr>Unsupervised Objectives</vt:lpstr>
      <vt:lpstr>Unsupervised Objectives</vt:lpstr>
      <vt:lpstr>Unsupervised Objectives</vt:lpstr>
      <vt:lpstr>Unsupervised Objectives</vt:lpstr>
      <vt:lpstr>Empirical Survey</vt:lpstr>
      <vt:lpstr>Pre-training Datasets</vt:lpstr>
      <vt:lpstr>Pre-training Datasets</vt:lpstr>
      <vt:lpstr>Pre-training Datasets</vt:lpstr>
      <vt:lpstr>Empirical Survey</vt:lpstr>
      <vt:lpstr>Transfer Approaches</vt:lpstr>
      <vt:lpstr>Transfer Approaches</vt:lpstr>
      <vt:lpstr>Transfer Approaches</vt:lpstr>
      <vt:lpstr>Transfer Approaches</vt:lpstr>
      <vt:lpstr>Empirical Survey</vt:lpstr>
      <vt:lpstr>Scaling</vt:lpstr>
      <vt:lpstr>State-of-the-Art</vt:lpstr>
      <vt:lpstr>SOA model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T5 Exploring the Limits of Transfer Learning with a Unified Text-to-Text Transformer</dc:title>
  <dc:creator>J HM</dc:creator>
  <cp:lastModifiedBy>J HM</cp:lastModifiedBy>
  <cp:revision>31</cp:revision>
  <dcterms:created xsi:type="dcterms:W3CDTF">2019-10-30T04:09:01Z</dcterms:created>
  <dcterms:modified xsi:type="dcterms:W3CDTF">2019-10-30T08:47:10Z</dcterms:modified>
</cp:coreProperties>
</file>