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6" r:id="rId2"/>
    <p:sldId id="293" r:id="rId3"/>
    <p:sldId id="295" r:id="rId4"/>
    <p:sldId id="269" r:id="rId5"/>
    <p:sldId id="268" r:id="rId6"/>
    <p:sldId id="273" r:id="rId7"/>
    <p:sldId id="267" r:id="rId8"/>
    <p:sldId id="271" r:id="rId9"/>
    <p:sldId id="272" r:id="rId10"/>
    <p:sldId id="270" r:id="rId11"/>
    <p:sldId id="274" r:id="rId12"/>
    <p:sldId id="275" r:id="rId13"/>
    <p:sldId id="277" r:id="rId14"/>
    <p:sldId id="278" r:id="rId15"/>
    <p:sldId id="279" r:id="rId16"/>
    <p:sldId id="280" r:id="rId17"/>
    <p:sldId id="281" r:id="rId18"/>
    <p:sldId id="296" r:id="rId19"/>
    <p:sldId id="263" r:id="rId20"/>
    <p:sldId id="294" r:id="rId21"/>
    <p:sldId id="265"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7033"/>
    <a:srgbClr val="00E6F2"/>
    <a:srgbClr val="FF015C"/>
    <a:srgbClr val="E50D79"/>
    <a:srgbClr val="CC0099"/>
    <a:srgbClr val="E2109C"/>
    <a:srgbClr val="990099"/>
    <a:srgbClr val="FE9202"/>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0012" autoAdjust="0"/>
  </p:normalViewPr>
  <p:slideViewPr>
    <p:cSldViewPr>
      <p:cViewPr varScale="1">
        <p:scale>
          <a:sx n="103" d="100"/>
          <a:sy n="103" d="100"/>
        </p:scale>
        <p:origin x="902"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40015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287463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4776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280800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3291541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808225"/>
            <a:ext cx="8094242" cy="1400423"/>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3487980"/>
            <a:ext cx="8229600" cy="763524"/>
          </a:xfrm>
        </p:spPr>
        <p:txBody>
          <a:bodyPr>
            <a:normAutofit/>
          </a:bodyPr>
          <a:lstStyle>
            <a:lvl1pPr marL="0" indent="0" algn="l">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00254"/>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502816"/>
            <a:ext cx="8246070" cy="326444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4903" y="369927"/>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4904" y="1191095"/>
            <a:ext cx="6252670"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328707"/>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4/6/2022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343100129_Early_Parkinson_Detection_Using_Fully-Connected_Deep_Neural_Network_based_on_Vocal_Features" TargetMode="External"/><Relationship Id="rId2" Type="http://schemas.openxmlformats.org/officeDocument/2006/relationships/hyperlink" Target="https://ieeexplore.ieee.org/stamp/stamp.jsp?arnumber=9556632" TargetMode="External"/><Relationship Id="rId1" Type="http://schemas.openxmlformats.org/officeDocument/2006/relationships/slideLayout" Target="../slideLayouts/slideLayout3.xml"/><Relationship Id="rId5" Type="http://schemas.openxmlformats.org/officeDocument/2006/relationships/hyperlink" Target="https://www.sciencedirect.com/science/article/pii/S1877050918308883" TargetMode="External"/><Relationship Id="rId4" Type="http://schemas.openxmlformats.org/officeDocument/2006/relationships/hyperlink" Target="http://www.ripublication.com/ijaer17/ijaerv12n21_24.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opscience.iop.org/article/10.1088/1742-6596/1372/1/012041/pdf" TargetMode="External"/><Relationship Id="rId2" Type="http://schemas.openxmlformats.org/officeDocument/2006/relationships/hyperlink" Target="https://citeseerx.ist.psu.edu/viewdoc/download?doi=10.1.1.735.5660&amp;rep=rep1&amp;type=pdf" TargetMode="External"/><Relationship Id="rId1" Type="http://schemas.openxmlformats.org/officeDocument/2006/relationships/slideLayout" Target="../slideLayouts/slideLayout3.xml"/><Relationship Id="rId5" Type="http://schemas.openxmlformats.org/officeDocument/2006/relationships/hyperlink" Target="https://www.researchgate.net/publication/338924577_A_Comparative_Analysis_Of_Parkinson_Disease_Prediction_Using_Machine_Learning_Approaches" TargetMode="External"/><Relationship Id="rId4" Type="http://schemas.openxmlformats.org/officeDocument/2006/relationships/hyperlink" Target="https://www.researchgate.net/publication/358798991_Multimodal_Brain_Connectomics-Based_Prediction_of_Parkinson's_Disease_Using_Graph_Attention_Network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02ACA2-C164-40FC-9A7C-C41236BD227B}"/>
              </a:ext>
            </a:extLst>
          </p:cNvPr>
          <p:cNvSpPr txBox="1"/>
          <p:nvPr/>
        </p:nvSpPr>
        <p:spPr>
          <a:xfrm>
            <a:off x="296260" y="281175"/>
            <a:ext cx="8704185" cy="1077218"/>
          </a:xfrm>
          <a:prstGeom prst="rect">
            <a:avLst/>
          </a:prstGeom>
          <a:noFill/>
        </p:spPr>
        <p:txBody>
          <a:bodyPr wrap="square" rtlCol="0">
            <a:spAutoFit/>
          </a:bodyPr>
          <a:lstStyle/>
          <a:p>
            <a:r>
              <a:rPr lang="en-IN" sz="3200" b="1" dirty="0">
                <a:effectLst>
                  <a:glow rad="101600">
                    <a:schemeClr val="accent4">
                      <a:satMod val="175000"/>
                      <a:alpha val="40000"/>
                    </a:schemeClr>
                  </a:glow>
                </a:effectLst>
                <a:latin typeface="Times New Roman" panose="02020603050405020304" pitchFamily="18" charset="0"/>
                <a:cs typeface="Times New Roman" panose="02020603050405020304" pitchFamily="18" charset="0"/>
              </a:rPr>
              <a:t>PREDICTION OF PARKINSON DISEASE USING SPEECH SIGNALS </a:t>
            </a:r>
          </a:p>
        </p:txBody>
      </p:sp>
      <p:pic>
        <p:nvPicPr>
          <p:cNvPr id="1030" name="Picture 6">
            <a:extLst>
              <a:ext uri="{FF2B5EF4-FFF2-40B4-BE49-F238E27FC236}">
                <a16:creationId xmlns:a16="http://schemas.microsoft.com/office/drawing/2014/main" id="{00F7F22E-B299-4ED6-B0B5-A1D852483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58393"/>
            <a:ext cx="3503065" cy="37933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C344AD-6292-4545-BBD5-C85CF8057D05}"/>
              </a:ext>
            </a:extLst>
          </p:cNvPr>
          <p:cNvSpPr txBox="1"/>
          <p:nvPr/>
        </p:nvSpPr>
        <p:spPr>
          <a:xfrm>
            <a:off x="3350360" y="2724455"/>
            <a:ext cx="4886559" cy="2585323"/>
          </a:xfrm>
          <a:prstGeom prst="rect">
            <a:avLst/>
          </a:prstGeom>
          <a:noFill/>
        </p:spPr>
        <p:txBody>
          <a:bodyPr wrap="square" rtlCol="0">
            <a:spAutoFit/>
          </a:bodyPr>
          <a:lstStyle/>
          <a:p>
            <a:r>
              <a:rPr lang="en-IN" b="1" dirty="0"/>
              <a:t>  PROJECT GUIDE:</a:t>
            </a:r>
          </a:p>
          <a:p>
            <a:r>
              <a:rPr lang="en-IN" dirty="0"/>
              <a:t>  MRS. DEEPA P</a:t>
            </a:r>
          </a:p>
          <a:p>
            <a:r>
              <a:rPr lang="en-IN" b="1" dirty="0"/>
              <a:t>  TEAM MEMBERS:</a:t>
            </a:r>
          </a:p>
          <a:p>
            <a:r>
              <a:rPr lang="en-IN" dirty="0"/>
              <a:t>  MADHUMITHA B D(2018PECCS159)</a:t>
            </a:r>
          </a:p>
          <a:p>
            <a:r>
              <a:rPr lang="en-IN" dirty="0"/>
              <a:t>  KEERTHIKA S(2018PECCS152)</a:t>
            </a:r>
          </a:p>
          <a:p>
            <a:r>
              <a:rPr lang="en-IN" dirty="0"/>
              <a:t>  HARSHINI C(2018PECCS137)</a:t>
            </a:r>
          </a:p>
          <a:p>
            <a:r>
              <a:rPr lang="en-IN" dirty="0"/>
              <a:t>  </a:t>
            </a:r>
            <a:r>
              <a:rPr lang="en-IN" b="1" dirty="0"/>
              <a:t>BATCH:        DOMAIN:</a:t>
            </a:r>
          </a:p>
          <a:p>
            <a:r>
              <a:rPr lang="en-IN" dirty="0"/>
              <a:t>  A14              DEEP LEARNING</a:t>
            </a:r>
          </a:p>
          <a:p>
            <a:endParaRPr lang="en-IN" dirty="0"/>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5F94-92A1-4256-A388-B808BFDB4F0A}"/>
              </a:ext>
            </a:extLst>
          </p:cNvPr>
          <p:cNvSpPr>
            <a:spLocks noGrp="1"/>
          </p:cNvSpPr>
          <p:nvPr>
            <p:ph type="title"/>
          </p:nvPr>
        </p:nvSpPr>
        <p:spPr>
          <a:xfrm>
            <a:off x="440730" y="400254"/>
            <a:ext cx="8246070" cy="644446"/>
          </a:xfrm>
        </p:spPr>
        <p:txBody>
          <a:bodyPr/>
          <a:lstStyle/>
          <a:p>
            <a:pPr algn="ctr"/>
            <a:r>
              <a:rPr lang="en-US" b="1" dirty="0"/>
              <a:t>LITERATURE SURVEY</a:t>
            </a:r>
            <a:endParaRPr lang="en-IN" b="1" dirty="0"/>
          </a:p>
        </p:txBody>
      </p:sp>
      <p:sp>
        <p:nvSpPr>
          <p:cNvPr id="3" name="Content Placeholder 2">
            <a:extLst>
              <a:ext uri="{FF2B5EF4-FFF2-40B4-BE49-F238E27FC236}">
                <a16:creationId xmlns:a16="http://schemas.microsoft.com/office/drawing/2014/main" id="{13759F0F-1B5D-467B-A7DD-70FF9F543063}"/>
              </a:ext>
            </a:extLst>
          </p:cNvPr>
          <p:cNvSpPr>
            <a:spLocks noGrp="1"/>
          </p:cNvSpPr>
          <p:nvPr>
            <p:ph idx="1"/>
          </p:nvPr>
        </p:nvSpPr>
        <p:spPr>
          <a:xfrm>
            <a:off x="1" y="1350110"/>
            <a:ext cx="9143999" cy="3793390"/>
          </a:xfrm>
        </p:spPr>
        <p:txBody>
          <a:bodyPr>
            <a:noAutofit/>
          </a:bodyPr>
          <a:lstStyle/>
          <a:p>
            <a:pPr marL="0" indent="0" algn="just">
              <a:buNone/>
            </a:pPr>
            <a:r>
              <a:rPr lang="en-US" sz="1800" b="1" dirty="0">
                <a:latin typeface="Times New Roman" pitchFamily="18" charset="0"/>
                <a:cs typeface="Times New Roman" pitchFamily="18" charset="0"/>
              </a:rPr>
              <a:t>TITLE :  </a:t>
            </a:r>
            <a:r>
              <a:rPr lang="en-US" sz="1800" dirty="0">
                <a:latin typeface="Times New Roman" panose="02020603050405020304" pitchFamily="18" charset="0"/>
                <a:cs typeface="Times New Roman" panose="02020603050405020304" pitchFamily="18" charset="0"/>
              </a:rPr>
              <a:t>Prediction of Parkinson’s disease using Ensemble Machine Learning classification from acoustic analysis.</a:t>
            </a:r>
          </a:p>
          <a:p>
            <a:pPr marL="0" indent="0" algn="just">
              <a:buNone/>
            </a:pPr>
            <a:r>
              <a:rPr lang="en-US" sz="1800" b="1" dirty="0">
                <a:latin typeface="Times New Roman" pitchFamily="18" charset="0"/>
                <a:cs typeface="Times New Roman" pitchFamily="18" charset="0"/>
              </a:rPr>
              <a:t>YEAR : </a:t>
            </a:r>
            <a:r>
              <a:rPr lang="en-US" sz="1800" dirty="0">
                <a:latin typeface="Times New Roman" pitchFamily="18" charset="0"/>
                <a:cs typeface="Times New Roman" pitchFamily="18" charset="0"/>
              </a:rPr>
              <a:t>2019</a:t>
            </a:r>
          </a:p>
          <a:p>
            <a:pPr marL="0" indent="0" algn="just">
              <a:buNone/>
            </a:pPr>
            <a:r>
              <a:rPr lang="en-US" sz="1800" b="1" dirty="0">
                <a:latin typeface="Times New Roman" panose="02020603050405020304" pitchFamily="18" charset="0"/>
                <a:cs typeface="Times New Roman" pitchFamily="18" charset="0"/>
              </a:rPr>
              <a:t>JOURNAL NAME : </a:t>
            </a:r>
            <a:r>
              <a:rPr lang="en-US" sz="1800" dirty="0">
                <a:latin typeface="Times New Roman" pitchFamily="18" charset="0"/>
                <a:cs typeface="Times New Roman" pitchFamily="18" charset="0"/>
              </a:rPr>
              <a:t>International Journal of Biomedical Engineering.</a:t>
            </a:r>
          </a:p>
          <a:p>
            <a:pPr marL="0" indent="0" algn="just">
              <a:buNone/>
            </a:pPr>
            <a:r>
              <a:rPr lang="en-US" sz="1800" b="1" dirty="0">
                <a:latin typeface="Times New Roman" pitchFamily="18" charset="0"/>
                <a:cs typeface="Times New Roman" pitchFamily="18" charset="0"/>
              </a:rPr>
              <a:t>AUTHOR : </a:t>
            </a:r>
            <a:r>
              <a:rPr lang="en-IN" sz="1800" b="0" i="0" dirty="0">
                <a:solidFill>
                  <a:srgbClr val="202124"/>
                </a:solidFill>
                <a:effectLst/>
                <a:latin typeface="Times New Roman" panose="02020603050405020304" pitchFamily="18" charset="0"/>
                <a:cs typeface="Times New Roman" panose="02020603050405020304" pitchFamily="18" charset="0"/>
              </a:rPr>
              <a:t>Amit Kumar Patra , Ratula Ray , Azian Azamimi Abdullah</a:t>
            </a:r>
          </a:p>
          <a:p>
            <a:pPr marL="0" indent="0" algn="just">
              <a:buNone/>
            </a:pPr>
            <a:r>
              <a:rPr lang="en-US" sz="1800" b="1" dirty="0">
                <a:latin typeface="Times New Roman" pitchFamily="18" charset="0"/>
                <a:cs typeface="Times New Roman" pitchFamily="18" charset="0"/>
              </a:rPr>
              <a:t>METHODOLOGY :</a:t>
            </a:r>
          </a:p>
          <a:p>
            <a:pPr marL="0" indent="0" algn="just">
              <a:buNone/>
            </a:pPr>
            <a:r>
              <a:rPr lang="en-US" sz="1800" dirty="0">
                <a:latin typeface="Times New Roman" panose="02020603050405020304" pitchFamily="18" charset="0"/>
                <a:cs typeface="Times New Roman" panose="02020603050405020304" pitchFamily="18" charset="0"/>
              </a:rPr>
              <a:t>It is </a:t>
            </a:r>
            <a:r>
              <a:rPr lang="en-US" sz="1800" b="0" i="0" dirty="0">
                <a:effectLst/>
                <a:latin typeface="Times New Roman" panose="02020603050405020304" pitchFamily="18" charset="0"/>
                <a:cs typeface="Times New Roman" panose="02020603050405020304" pitchFamily="18" charset="0"/>
              </a:rPr>
              <a:t>implemented using Decision Trees, Logistic Regression and K-nearest neighbors .</a:t>
            </a:r>
          </a:p>
          <a:p>
            <a:pPr marL="0" indent="0" algn="just">
              <a:buNone/>
            </a:pPr>
            <a:r>
              <a:rPr lang="en-US" sz="1800" b="1" dirty="0">
                <a:latin typeface="Times New Roman" panose="02020603050405020304" pitchFamily="18" charset="0"/>
                <a:cs typeface="Times New Roman" pitchFamily="18" charset="0"/>
              </a:rPr>
              <a:t>ADVANTAGE : </a:t>
            </a:r>
            <a:r>
              <a:rPr lang="en-US" sz="1800" dirty="0">
                <a:latin typeface="Times New Roman" panose="02020603050405020304" pitchFamily="18" charset="0"/>
                <a:cs typeface="Times New Roman" panose="02020603050405020304" pitchFamily="18" charset="0"/>
              </a:rPr>
              <a:t>Average vocal fundamental frequency have showing higher ranking, more correlation to the prediction outcome of the classification. </a:t>
            </a:r>
            <a:endParaRPr lang="en-US" sz="1800" b="1" dirty="0">
              <a:latin typeface="Times New Roman" panose="02020603050405020304" pitchFamily="18" charset="0"/>
              <a:cs typeface="Times New Roman" pitchFamily="18" charset="0"/>
            </a:endParaRPr>
          </a:p>
          <a:p>
            <a:pPr marL="0" indent="0" algn="just">
              <a:buNone/>
            </a:pPr>
            <a:r>
              <a:rPr lang="en-US" sz="1800" b="1" dirty="0">
                <a:latin typeface="Times New Roman" panose="02020603050405020304" pitchFamily="18" charset="0"/>
                <a:cs typeface="Times New Roman" pitchFamily="18" charset="0"/>
              </a:rPr>
              <a:t>DISADVANTAGE: </a:t>
            </a:r>
          </a:p>
          <a:p>
            <a:pPr marL="0" indent="0" algn="just">
              <a:buNone/>
            </a:pPr>
            <a:r>
              <a:rPr lang="en-US" sz="1800" dirty="0">
                <a:latin typeface="Times New Roman" panose="02020603050405020304" pitchFamily="18" charset="0"/>
                <a:cs typeface="Times New Roman" panose="02020603050405020304" pitchFamily="18" charset="0"/>
              </a:rPr>
              <a:t>Though the f1-scoring system as the standard metrics for classification, Boosting shows only slight better result (83%)</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694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0186-B346-4F44-B09B-C98E55EBB1CF}"/>
              </a:ext>
            </a:extLst>
          </p:cNvPr>
          <p:cNvSpPr>
            <a:spLocks noGrp="1"/>
          </p:cNvSpPr>
          <p:nvPr>
            <p:ph type="title"/>
          </p:nvPr>
        </p:nvSpPr>
        <p:spPr/>
        <p:txBody>
          <a:bodyPr/>
          <a:lstStyle/>
          <a:p>
            <a:pPr algn="ctr"/>
            <a:r>
              <a:rPr lang="en-US" b="1" dirty="0"/>
              <a:t>LITERATURE SURVEY</a:t>
            </a:r>
            <a:endParaRPr lang="en-IN" b="1" dirty="0"/>
          </a:p>
        </p:txBody>
      </p:sp>
      <p:sp>
        <p:nvSpPr>
          <p:cNvPr id="3" name="Content Placeholder 2">
            <a:extLst>
              <a:ext uri="{FF2B5EF4-FFF2-40B4-BE49-F238E27FC236}">
                <a16:creationId xmlns:a16="http://schemas.microsoft.com/office/drawing/2014/main" id="{32A185AF-2482-483B-80A7-D0A2F3DBF73D}"/>
              </a:ext>
            </a:extLst>
          </p:cNvPr>
          <p:cNvSpPr>
            <a:spLocks noGrp="1"/>
          </p:cNvSpPr>
          <p:nvPr>
            <p:ph idx="1"/>
          </p:nvPr>
        </p:nvSpPr>
        <p:spPr>
          <a:xfrm>
            <a:off x="0" y="1350110"/>
            <a:ext cx="9143999" cy="3793390"/>
          </a:xfrm>
        </p:spPr>
        <p:txBody>
          <a:bodyPr>
            <a:noAutofit/>
          </a:bodyPr>
          <a:lstStyle/>
          <a:p>
            <a:pPr marL="0" indent="0" algn="l">
              <a:buNone/>
            </a:pPr>
            <a:r>
              <a:rPr lang="en-US" sz="1800" b="1" dirty="0">
                <a:latin typeface="Times New Roman" panose="02020603050405020304" pitchFamily="18" charset="0"/>
                <a:cs typeface="Times New Roman" pitchFamily="18" charset="0"/>
              </a:rPr>
              <a:t>TITLE : </a:t>
            </a:r>
            <a:r>
              <a:rPr lang="en-US" sz="1800" b="0" i="0" dirty="0">
                <a:solidFill>
                  <a:srgbClr val="202124"/>
                </a:solidFill>
                <a:effectLst/>
                <a:latin typeface="Times New Roman" panose="02020603050405020304" pitchFamily="18" charset="0"/>
                <a:cs typeface="Times New Roman" panose="02020603050405020304" pitchFamily="18" charset="0"/>
              </a:rPr>
              <a:t>Imaging Approaches to Parkinson Disease</a:t>
            </a:r>
          </a:p>
          <a:p>
            <a:pPr marL="0" indent="0" algn="l">
              <a:buNone/>
            </a:pPr>
            <a:r>
              <a:rPr lang="en-US" sz="1800" b="1" dirty="0">
                <a:latin typeface="Times New Roman" panose="02020603050405020304" pitchFamily="18" charset="0"/>
                <a:cs typeface="Times New Roman" pitchFamily="18" charset="0"/>
              </a:rPr>
              <a:t>YEAR : </a:t>
            </a:r>
            <a:r>
              <a:rPr lang="en-US" sz="1800" dirty="0">
                <a:latin typeface="Times New Roman" panose="02020603050405020304" pitchFamily="18" charset="0"/>
                <a:cs typeface="Times New Roman" pitchFamily="18" charset="0"/>
              </a:rPr>
              <a:t>2018</a:t>
            </a:r>
          </a:p>
          <a:p>
            <a:pPr marL="0" indent="0" algn="l">
              <a:buNone/>
            </a:pPr>
            <a:r>
              <a:rPr lang="en-US" sz="1800" b="1" dirty="0">
                <a:latin typeface="Times New Roman" panose="02020603050405020304" pitchFamily="18" charset="0"/>
                <a:cs typeface="Times New Roman" pitchFamily="18" charset="0"/>
              </a:rPr>
              <a:t>AUTHOR : </a:t>
            </a:r>
            <a:r>
              <a:rPr lang="en-US" sz="1800" b="0" i="0" dirty="0">
                <a:effectLst/>
                <a:latin typeface="Times New Roman" panose="02020603050405020304" pitchFamily="18" charset="0"/>
                <a:cs typeface="Times New Roman" panose="02020603050405020304" pitchFamily="18" charset="0"/>
              </a:rPr>
              <a:t>David J. Brooks</a:t>
            </a:r>
          </a:p>
          <a:p>
            <a:pPr marL="0" indent="0" algn="l">
              <a:buNone/>
            </a:pPr>
            <a:r>
              <a:rPr lang="en-US" sz="1800" b="1" dirty="0">
                <a:latin typeface="Times New Roman" panose="02020603050405020304" pitchFamily="18" charset="0"/>
                <a:cs typeface="Times New Roman" panose="02020603050405020304" pitchFamily="18" charset="0"/>
              </a:rPr>
              <a:t>JOURNAL NAME : </a:t>
            </a:r>
            <a:r>
              <a:rPr lang="en-US" sz="1800" dirty="0">
                <a:latin typeface="Times New Roman" panose="02020603050405020304" pitchFamily="18" charset="0"/>
                <a:cs typeface="Times New Roman" panose="02020603050405020304" pitchFamily="18" charset="0"/>
              </a:rPr>
              <a:t>Journal of Nuclear Medicine </a:t>
            </a:r>
            <a:endParaRPr lang="en-US" sz="1800" i="0" dirty="0">
              <a:effectLst/>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itchFamily="18" charset="0"/>
                <a:cs typeface="Times New Roman" pitchFamily="18" charset="0"/>
              </a:rPr>
              <a:t>METHODOLOGY :</a:t>
            </a:r>
          </a:p>
          <a:p>
            <a:pPr marL="0" indent="0" algn="just">
              <a:buNone/>
            </a:pPr>
            <a:r>
              <a:rPr lang="en-US" sz="1800" b="0" i="0" dirty="0">
                <a:solidFill>
                  <a:srgbClr val="202124"/>
                </a:solidFill>
                <a:effectLst/>
                <a:latin typeface="Times New Roman" panose="02020603050405020304" pitchFamily="18" charset="0"/>
                <a:cs typeface="Times New Roman" panose="02020603050405020304" pitchFamily="18" charset="0"/>
              </a:rPr>
              <a:t>Structural changes in PD nigra can be detected with both transcranial sonography and diffusion tensor MRI.</a:t>
            </a:r>
            <a:endParaRPr lang="en-US" sz="1800" b="1" i="0" dirty="0">
              <a:solidFill>
                <a:srgbClr val="202124"/>
              </a:solidFill>
              <a:effectLst/>
              <a:latin typeface="Times New Roman" panose="02020603050405020304" pitchFamily="18" charset="0"/>
              <a:cs typeface="Times New Roman"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ADVANTAGE: </a:t>
            </a:r>
          </a:p>
          <a:p>
            <a:pPr marL="0" indent="0" algn="just">
              <a:buNone/>
            </a:pPr>
            <a:r>
              <a:rPr lang="en-US" sz="1800" dirty="0">
                <a:solidFill>
                  <a:srgbClr val="202124"/>
                </a:solidFill>
                <a:latin typeface="Times New Roman" panose="02020603050405020304" pitchFamily="18" charset="0"/>
                <a:cs typeface="Times New Roman" panose="02020603050405020304" pitchFamily="18" charset="0"/>
              </a:rPr>
              <a:t>T</a:t>
            </a:r>
            <a:r>
              <a:rPr lang="en-US" sz="1800" b="0" i="0" dirty="0">
                <a:solidFill>
                  <a:srgbClr val="202124"/>
                </a:solidFill>
                <a:effectLst/>
                <a:latin typeface="Times New Roman" panose="02020603050405020304" pitchFamily="18" charset="0"/>
                <a:cs typeface="Times New Roman" panose="02020603050405020304" pitchFamily="18" charset="0"/>
              </a:rPr>
              <a:t>ranscranial sonography reveals a susceptibility to PD .</a:t>
            </a:r>
            <a:endParaRPr lang="en-IN" sz="1800" b="1"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DISADVANTAGE:</a:t>
            </a:r>
          </a:p>
          <a:p>
            <a:pPr marL="0" indent="0">
              <a:buNone/>
            </a:pPr>
            <a:r>
              <a:rPr lang="en-US" sz="1800" b="0" i="0" dirty="0">
                <a:solidFill>
                  <a:srgbClr val="202124"/>
                </a:solidFill>
                <a:effectLst/>
                <a:latin typeface="Times New Roman" panose="02020603050405020304" pitchFamily="18" charset="0"/>
                <a:cs typeface="Times New Roman" panose="02020603050405020304" pitchFamily="18" charset="0"/>
              </a:rPr>
              <a:t>Sonography involves repetitive motions that result in a higher rate of pain for the patients.</a:t>
            </a:r>
            <a:endParaRPr lang="en-IN" sz="1800" b="1"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48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5C48-5DC6-4E51-80B3-0C46A2DA610D}"/>
              </a:ext>
            </a:extLst>
          </p:cNvPr>
          <p:cNvSpPr>
            <a:spLocks noGrp="1"/>
          </p:cNvSpPr>
          <p:nvPr>
            <p:ph type="title"/>
          </p:nvPr>
        </p:nvSpPr>
        <p:spPr/>
        <p:txBody>
          <a:bodyPr/>
          <a:lstStyle/>
          <a:p>
            <a:pPr algn="ctr"/>
            <a:r>
              <a:rPr lang="en-US" b="1" dirty="0"/>
              <a:t>LITERATURE</a:t>
            </a:r>
            <a:r>
              <a:rPr lang="en-US" dirty="0"/>
              <a:t> </a:t>
            </a:r>
            <a:r>
              <a:rPr lang="en-US" b="1" dirty="0"/>
              <a:t>SURVEY</a:t>
            </a:r>
            <a:endParaRPr lang="en-IN" b="1" dirty="0"/>
          </a:p>
        </p:txBody>
      </p:sp>
      <p:sp>
        <p:nvSpPr>
          <p:cNvPr id="3" name="Content Placeholder 2">
            <a:extLst>
              <a:ext uri="{FF2B5EF4-FFF2-40B4-BE49-F238E27FC236}">
                <a16:creationId xmlns:a16="http://schemas.microsoft.com/office/drawing/2014/main" id="{84696640-27E6-48E2-A299-1BA6EEE93AB0}"/>
              </a:ext>
            </a:extLst>
          </p:cNvPr>
          <p:cNvSpPr>
            <a:spLocks noGrp="1"/>
          </p:cNvSpPr>
          <p:nvPr>
            <p:ph idx="1"/>
          </p:nvPr>
        </p:nvSpPr>
        <p:spPr>
          <a:xfrm>
            <a:off x="0" y="1350110"/>
            <a:ext cx="9153149" cy="3793390"/>
          </a:xfrm>
        </p:spPr>
        <p:txBody>
          <a:bodyPr>
            <a:noAutofit/>
          </a:bodyPr>
          <a:lstStyle/>
          <a:p>
            <a:pPr marL="0" indent="0" algn="just">
              <a:buNone/>
            </a:pPr>
            <a:r>
              <a:rPr lang="en-US" sz="1800" b="1" dirty="0">
                <a:latin typeface="Times New Roman" pitchFamily="18" charset="0"/>
                <a:cs typeface="Times New Roman" pitchFamily="18" charset="0"/>
              </a:rPr>
              <a:t>TITLE :  </a:t>
            </a:r>
            <a:r>
              <a:rPr lang="en-US" sz="1800" dirty="0">
                <a:latin typeface="Times New Roman" pitchFamily="18" charset="0"/>
                <a:cs typeface="Times New Roman" pitchFamily="18" charset="0"/>
              </a:rPr>
              <a:t>Predicting severity of Parkinson disease using deep learning</a:t>
            </a:r>
          </a:p>
          <a:p>
            <a:pPr marL="0" indent="0" algn="just">
              <a:buNone/>
            </a:pPr>
            <a:r>
              <a:rPr lang="en-US" sz="1800" b="1" dirty="0">
                <a:latin typeface="Times New Roman" pitchFamily="18" charset="0"/>
                <a:cs typeface="Times New Roman" pitchFamily="18" charset="0"/>
              </a:rPr>
              <a:t>YEAR : </a:t>
            </a:r>
            <a:r>
              <a:rPr lang="en-US" sz="1800" dirty="0">
                <a:latin typeface="Times New Roman" pitchFamily="18" charset="0"/>
                <a:cs typeface="Times New Roman" pitchFamily="18" charset="0"/>
              </a:rPr>
              <a:t>2018</a:t>
            </a:r>
          </a:p>
          <a:p>
            <a:pPr marL="0" indent="0" algn="just">
              <a:buNone/>
            </a:pPr>
            <a:r>
              <a:rPr lang="en-US" sz="1800" b="1" dirty="0">
                <a:latin typeface="Times New Roman" pitchFamily="18" charset="0"/>
                <a:cs typeface="Times New Roman" pitchFamily="18" charset="0"/>
              </a:rPr>
              <a:t>AUTHOR : </a:t>
            </a:r>
            <a:r>
              <a:rPr lang="en-US" sz="1800" dirty="0">
                <a:latin typeface="Times New Roman" pitchFamily="18" charset="0"/>
                <a:cs typeface="Times New Roman" pitchFamily="18" charset="0"/>
              </a:rPr>
              <a:t>Srishti Grover, Saloni Bhartia, Akshama, </a:t>
            </a:r>
            <a:r>
              <a:rPr lang="en-US" sz="1800" dirty="0" err="1">
                <a:latin typeface="Times New Roman" pitchFamily="18" charset="0"/>
                <a:cs typeface="Times New Roman" pitchFamily="18" charset="0"/>
              </a:rPr>
              <a:t>Avilasha</a:t>
            </a:r>
            <a:r>
              <a:rPr lang="en-US" sz="1800" dirty="0">
                <a:latin typeface="Times New Roman" pitchFamily="18" charset="0"/>
                <a:cs typeface="Times New Roman" pitchFamily="18" charset="0"/>
              </a:rPr>
              <a:t> Yadav</a:t>
            </a:r>
          </a:p>
          <a:p>
            <a:pPr marL="0" indent="0" algn="just">
              <a:buNone/>
            </a:pPr>
            <a:r>
              <a:rPr lang="en-US" sz="1800" b="1" dirty="0">
                <a:latin typeface="Times New Roman" pitchFamily="18" charset="0"/>
                <a:cs typeface="Times New Roman" pitchFamily="18" charset="0"/>
              </a:rPr>
              <a:t>JOURNAL NAME </a:t>
            </a:r>
            <a:r>
              <a:rPr lang="en-US" sz="1800" dirty="0">
                <a:latin typeface="Times New Roman" pitchFamily="18" charset="0"/>
                <a:cs typeface="Times New Roman" pitchFamily="18" charset="0"/>
              </a:rPr>
              <a:t>: International Conference on Computational Intelligence and Data.</a:t>
            </a:r>
          </a:p>
          <a:p>
            <a:pPr marL="0" indent="0" algn="just">
              <a:buNone/>
            </a:pPr>
            <a:r>
              <a:rPr lang="en-US" sz="1800" b="1" dirty="0">
                <a:latin typeface="Times New Roman" panose="02020603050405020304" pitchFamily="18" charset="0"/>
                <a:cs typeface="Times New Roman" panose="02020603050405020304" pitchFamily="18" charset="0"/>
              </a:rPr>
              <a:t>METHODOLOGY  : </a:t>
            </a:r>
          </a:p>
          <a:p>
            <a:pPr marL="0" indent="0" algn="just">
              <a:buNone/>
            </a:pPr>
            <a:r>
              <a:rPr lang="en-US" sz="1800" dirty="0">
                <a:latin typeface="Times New Roman" panose="02020603050405020304" pitchFamily="18" charset="0"/>
                <a:cs typeface="Times New Roman" panose="02020603050405020304" pitchFamily="18" charset="0"/>
              </a:rPr>
              <a:t>The collected data is normalized using min-max normalization. The deep neural network is designed with input layer, hidden layers and output layer. </a:t>
            </a:r>
          </a:p>
          <a:p>
            <a:pPr marL="0" indent="0" algn="just">
              <a:buNone/>
            </a:pPr>
            <a:r>
              <a:rPr lang="en-US" sz="1800" b="1" dirty="0">
                <a:latin typeface="Times New Roman" pitchFamily="18" charset="0"/>
                <a:cs typeface="Times New Roman" pitchFamily="18" charset="0"/>
              </a:rPr>
              <a:t>ADVANTAGE: </a:t>
            </a:r>
          </a:p>
          <a:p>
            <a:pPr marL="0" indent="0" algn="just">
              <a:buNone/>
            </a:pPr>
            <a:r>
              <a:rPr lang="en-US" sz="1800" dirty="0">
                <a:latin typeface="Times New Roman" pitchFamily="18" charset="0"/>
                <a:cs typeface="Times New Roman" pitchFamily="18" charset="0"/>
              </a:rPr>
              <a:t>Accuracy is more when small dataset is used.</a:t>
            </a:r>
          </a:p>
          <a:p>
            <a:pPr marL="0" indent="0" algn="just">
              <a:buNone/>
            </a:pPr>
            <a:r>
              <a:rPr lang="en-US" sz="1800" b="1" dirty="0">
                <a:latin typeface="Times New Roman" pitchFamily="18" charset="0"/>
                <a:cs typeface="Times New Roman" pitchFamily="18" charset="0"/>
              </a:rPr>
              <a:t>DISADVANTAGE: </a:t>
            </a:r>
          </a:p>
          <a:p>
            <a:pPr marL="0" indent="0" algn="just">
              <a:buNone/>
            </a:pPr>
            <a:r>
              <a:rPr lang="en-US" sz="1800" dirty="0">
                <a:latin typeface="Times New Roman" pitchFamily="18" charset="0"/>
                <a:cs typeface="Times New Roman" pitchFamily="18" charset="0"/>
              </a:rPr>
              <a:t>It is not suitable for large dataset.</a:t>
            </a:r>
          </a:p>
          <a:p>
            <a:pPr marL="0" indent="0" algn="just">
              <a:buNone/>
            </a:pPr>
            <a:r>
              <a:rPr lang="en-US" sz="1800" dirty="0">
                <a:latin typeface="Times New Roman" pitchFamily="18" charset="0"/>
                <a:cs typeface="Times New Roman" pitchFamily="18" charset="0"/>
              </a:rPr>
              <a:t> </a:t>
            </a:r>
          </a:p>
          <a:p>
            <a:endParaRPr lang="en-IN" sz="1800" dirty="0"/>
          </a:p>
        </p:txBody>
      </p:sp>
    </p:spTree>
    <p:extLst>
      <p:ext uri="{BB962C8B-B14F-4D97-AF65-F5344CB8AC3E}">
        <p14:creationId xmlns:p14="http://schemas.microsoft.com/office/powerpoint/2010/main" val="62238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85A8-9416-4D6A-A50B-D9B414BC1970}"/>
              </a:ext>
            </a:extLst>
          </p:cNvPr>
          <p:cNvSpPr>
            <a:spLocks noGrp="1"/>
          </p:cNvSpPr>
          <p:nvPr>
            <p:ph type="title"/>
          </p:nvPr>
        </p:nvSpPr>
        <p:spPr/>
        <p:txBody>
          <a:bodyPr/>
          <a:lstStyle/>
          <a:p>
            <a:pPr algn="ctr"/>
            <a:r>
              <a:rPr lang="en-US" b="1" dirty="0"/>
              <a:t>PROBLEM DEFINITION</a:t>
            </a:r>
            <a:endParaRPr lang="en-IN" b="1" dirty="0"/>
          </a:p>
        </p:txBody>
      </p:sp>
      <p:sp>
        <p:nvSpPr>
          <p:cNvPr id="3" name="Content Placeholder 2">
            <a:extLst>
              <a:ext uri="{FF2B5EF4-FFF2-40B4-BE49-F238E27FC236}">
                <a16:creationId xmlns:a16="http://schemas.microsoft.com/office/drawing/2014/main" id="{6365BFA9-D9FE-4709-BD93-57E1BA97FC08}"/>
              </a:ext>
            </a:extLst>
          </p:cNvPr>
          <p:cNvSpPr>
            <a:spLocks noGrp="1"/>
          </p:cNvSpPr>
          <p:nvPr>
            <p:ph idx="1"/>
          </p:nvPr>
        </p:nvSpPr>
        <p:spPr>
          <a:xfrm>
            <a:off x="0" y="1350110"/>
            <a:ext cx="9009595" cy="3793390"/>
          </a:xfrm>
        </p:spPr>
        <p:txBody>
          <a:bodyPr>
            <a:normAutofit fontScale="92500" lnSpcReduction="20000"/>
          </a:bodyPr>
          <a:lstStyle/>
          <a:p>
            <a:pPr algn="just">
              <a:lnSpc>
                <a:spcPct val="120000"/>
              </a:lnSpc>
              <a:buFont typeface="Wingdings" panose="05000000000000000000" pitchFamily="2" charset="2"/>
              <a:buChar char="q"/>
            </a:pPr>
            <a:r>
              <a:rPr lang="en-US" sz="1700" dirty="0">
                <a:latin typeface="Times New Roman" pitchFamily="18" charset="0"/>
                <a:cs typeface="Times New Roman" pitchFamily="18" charset="0"/>
              </a:rPr>
              <a:t>Prompt diagnosis of PD is important in order to provide patients with appropriate treatment and information on prognosis.</a:t>
            </a:r>
          </a:p>
          <a:p>
            <a:pPr algn="just">
              <a:lnSpc>
                <a:spcPct val="120000"/>
              </a:lnSpc>
              <a:buFont typeface="Wingdings" panose="05000000000000000000" pitchFamily="2" charset="2"/>
              <a:buChar char="q"/>
            </a:pPr>
            <a:r>
              <a:rPr lang="en-US" sz="1700" dirty="0">
                <a:latin typeface="Times New Roman" pitchFamily="18" charset="0"/>
                <a:cs typeface="Times New Roman" pitchFamily="18" charset="0"/>
              </a:rPr>
              <a:t> However, an accurate early diagnosis can be challenging because the movement symptoms can overlap with other conditions. </a:t>
            </a:r>
          </a:p>
          <a:p>
            <a:pPr algn="just">
              <a:lnSpc>
                <a:spcPct val="120000"/>
              </a:lnSpc>
              <a:buFont typeface="Wingdings" panose="05000000000000000000" pitchFamily="2" charset="2"/>
              <a:buChar char="q"/>
            </a:pPr>
            <a:r>
              <a:rPr lang="en-US" sz="1700" dirty="0">
                <a:latin typeface="Times New Roman" pitchFamily="18" charset="0"/>
                <a:cs typeface="Times New Roman" pitchFamily="18" charset="0"/>
              </a:rPr>
              <a:t>Doctors make the diagnosis of PD based on clinical evaluation, interpreting information gained predominantly through history-taking and examination of the patient.</a:t>
            </a:r>
          </a:p>
          <a:p>
            <a:pPr algn="just">
              <a:lnSpc>
                <a:spcPct val="120000"/>
              </a:lnSpc>
              <a:buFont typeface="Wingdings" panose="05000000000000000000" pitchFamily="2" charset="2"/>
              <a:buChar char="q"/>
            </a:pPr>
            <a:r>
              <a:rPr lang="en-US" sz="1700" dirty="0">
                <a:latin typeface="Times New Roman" pitchFamily="18" charset="0"/>
                <a:cs typeface="Times New Roman" pitchFamily="18" charset="0"/>
              </a:rPr>
              <a:t>In this paper, we describe the training and selection of the deep learning model. Unlike earlier work in this area. </a:t>
            </a:r>
          </a:p>
          <a:p>
            <a:pPr algn="just">
              <a:lnSpc>
                <a:spcPct val="120000"/>
              </a:lnSpc>
              <a:buFont typeface="Wingdings" panose="05000000000000000000" pitchFamily="2" charset="2"/>
              <a:buChar char="q"/>
            </a:pPr>
            <a:r>
              <a:rPr lang="en-US" sz="1700" dirty="0">
                <a:latin typeface="Times New Roman" pitchFamily="18" charset="0"/>
                <a:cs typeface="Times New Roman" pitchFamily="18" charset="0"/>
              </a:rPr>
              <a:t>we focus on developing a model that can diagnose Parkinson’s disease from voice. </a:t>
            </a:r>
          </a:p>
          <a:p>
            <a:pPr algn="just">
              <a:lnSpc>
                <a:spcPct val="120000"/>
              </a:lnSpc>
              <a:buFont typeface="Wingdings" panose="05000000000000000000" pitchFamily="2" charset="2"/>
              <a:buChar char="q"/>
            </a:pPr>
            <a:r>
              <a:rPr lang="en-US" sz="1700" dirty="0">
                <a:latin typeface="Times New Roman" pitchFamily="18" charset="0"/>
                <a:cs typeface="Times New Roman" pitchFamily="18" charset="0"/>
              </a:rPr>
              <a:t>Also of importance from a clinical perspective, we show that PD can be diagnosed using an intentionally simple CNN model. </a:t>
            </a:r>
          </a:p>
          <a:p>
            <a:pPr algn="just">
              <a:lnSpc>
                <a:spcPct val="120000"/>
              </a:lnSpc>
              <a:buFont typeface="Wingdings" panose="05000000000000000000" pitchFamily="2" charset="2"/>
              <a:buChar char="q"/>
            </a:pPr>
            <a:r>
              <a:rPr lang="en-US" sz="1700" dirty="0">
                <a:latin typeface="Times New Roman" pitchFamily="18" charset="0"/>
                <a:cs typeface="Times New Roman" pitchFamily="18" charset="0"/>
              </a:rPr>
              <a:t>Simple models are more likely to generalize beyond their training data and hence are considered more trustworthy for medical diagnosis.</a:t>
            </a:r>
          </a:p>
          <a:p>
            <a:pPr>
              <a:buFont typeface="Wingdings" panose="05000000000000000000" pitchFamily="2" charset="2"/>
              <a:buChar char="q"/>
            </a:pPr>
            <a:endParaRPr lang="en-IN" sz="1200" dirty="0"/>
          </a:p>
        </p:txBody>
      </p:sp>
    </p:spTree>
    <p:extLst>
      <p:ext uri="{BB962C8B-B14F-4D97-AF65-F5344CB8AC3E}">
        <p14:creationId xmlns:p14="http://schemas.microsoft.com/office/powerpoint/2010/main" val="1899341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D69C-6E9A-4C86-BC87-E0CF81E933FE}"/>
              </a:ext>
            </a:extLst>
          </p:cNvPr>
          <p:cNvSpPr>
            <a:spLocks noGrp="1"/>
          </p:cNvSpPr>
          <p:nvPr>
            <p:ph type="title"/>
          </p:nvPr>
        </p:nvSpPr>
        <p:spPr>
          <a:xfrm>
            <a:off x="296260" y="376238"/>
            <a:ext cx="8246070" cy="763524"/>
          </a:xfrm>
        </p:spPr>
        <p:txBody>
          <a:bodyPr/>
          <a:lstStyle/>
          <a:p>
            <a:pPr algn="ctr"/>
            <a:r>
              <a:rPr lang="en-US" b="1" dirty="0"/>
              <a:t>FEASIBILITY STUDY</a:t>
            </a:r>
            <a:endParaRPr lang="en-IN" b="1" dirty="0"/>
          </a:p>
        </p:txBody>
      </p:sp>
      <p:sp>
        <p:nvSpPr>
          <p:cNvPr id="5" name="TextBox 4">
            <a:extLst>
              <a:ext uri="{FF2B5EF4-FFF2-40B4-BE49-F238E27FC236}">
                <a16:creationId xmlns:a16="http://schemas.microsoft.com/office/drawing/2014/main" id="{0AE36DA3-3419-4B53-9E4C-F2E4535485CE}"/>
              </a:ext>
            </a:extLst>
          </p:cNvPr>
          <p:cNvSpPr txBox="1"/>
          <p:nvPr/>
        </p:nvSpPr>
        <p:spPr>
          <a:xfrm>
            <a:off x="296260" y="1502815"/>
            <a:ext cx="6707356" cy="1600438"/>
          </a:xfrm>
          <a:prstGeom prst="rect">
            <a:avLst/>
          </a:prstGeom>
          <a:noFill/>
        </p:spPr>
        <p:txBody>
          <a:bodyPr wrap="square">
            <a:spAutoFit/>
          </a:bodyPr>
          <a:lstStyle/>
          <a:p>
            <a:pPr marL="285750" indent="-285750">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ECONOMICAL</a:t>
            </a:r>
          </a:p>
          <a:p>
            <a:pPr marL="457200" indent="-45720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TECHNICAL</a:t>
            </a:r>
          </a:p>
          <a:p>
            <a:pPr marL="457200" indent="-45720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SOCIAL</a:t>
            </a:r>
          </a:p>
        </p:txBody>
      </p:sp>
    </p:spTree>
    <p:extLst>
      <p:ext uri="{BB962C8B-B14F-4D97-AF65-F5344CB8AC3E}">
        <p14:creationId xmlns:p14="http://schemas.microsoft.com/office/powerpoint/2010/main" val="297251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434E-CD4C-4061-8951-19E698BAB9C3}"/>
              </a:ext>
            </a:extLst>
          </p:cNvPr>
          <p:cNvSpPr>
            <a:spLocks noGrp="1"/>
          </p:cNvSpPr>
          <p:nvPr>
            <p:ph type="title"/>
          </p:nvPr>
        </p:nvSpPr>
        <p:spPr/>
        <p:txBody>
          <a:bodyPr/>
          <a:lstStyle/>
          <a:p>
            <a:pPr algn="ctr"/>
            <a:r>
              <a:rPr lang="en-US" b="1" dirty="0"/>
              <a:t>ECONOMICAL FEASIBILITY</a:t>
            </a:r>
            <a:endParaRPr lang="en-IN" b="1" dirty="0"/>
          </a:p>
        </p:txBody>
      </p:sp>
      <p:sp>
        <p:nvSpPr>
          <p:cNvPr id="3" name="Content Placeholder 2">
            <a:extLst>
              <a:ext uri="{FF2B5EF4-FFF2-40B4-BE49-F238E27FC236}">
                <a16:creationId xmlns:a16="http://schemas.microsoft.com/office/drawing/2014/main" id="{2254DB3A-65D6-4F30-A5B6-61C8371D7649}"/>
              </a:ext>
            </a:extLst>
          </p:cNvPr>
          <p:cNvSpPr>
            <a:spLocks noGrp="1"/>
          </p:cNvSpPr>
          <p:nvPr>
            <p:ph idx="1"/>
          </p:nvPr>
        </p:nvSpPr>
        <p:spPr/>
        <p:txBody>
          <a:bodyPr>
            <a:normAutofit/>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This website is economically feasible since any device like laptop or mobile phone have microphone access through which the voice is given.</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Open source python framework called flask is used in the user interface.</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Parkinson Disease is a brain neurological disorder. It leads to shaking of the body, hands and provides stiffness to the body. No proper cure or treatment is available yet at the advanced stage. By detecting in advance its reduce the cost of treatment</a:t>
            </a:r>
            <a:r>
              <a:rPr lang="en-US" sz="2000" dirty="0"/>
              <a:t>.</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94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BA22-DCCA-4062-931B-0ABA698B3FCF}"/>
              </a:ext>
            </a:extLst>
          </p:cNvPr>
          <p:cNvSpPr>
            <a:spLocks noGrp="1"/>
          </p:cNvSpPr>
          <p:nvPr>
            <p:ph type="title"/>
          </p:nvPr>
        </p:nvSpPr>
        <p:spPr/>
        <p:txBody>
          <a:bodyPr/>
          <a:lstStyle/>
          <a:p>
            <a:pPr algn="ctr"/>
            <a:r>
              <a:rPr lang="en-US" b="1" dirty="0"/>
              <a:t>TECHNICAL FEASIBILITY</a:t>
            </a:r>
            <a:endParaRPr lang="en-IN" b="1" dirty="0"/>
          </a:p>
        </p:txBody>
      </p:sp>
      <p:sp>
        <p:nvSpPr>
          <p:cNvPr id="3" name="Content Placeholder 2">
            <a:extLst>
              <a:ext uri="{FF2B5EF4-FFF2-40B4-BE49-F238E27FC236}">
                <a16:creationId xmlns:a16="http://schemas.microsoft.com/office/drawing/2014/main" id="{EFF11F1B-EA55-4E57-8C3B-5D693748FFB7}"/>
              </a:ext>
            </a:extLst>
          </p:cNvPr>
          <p:cNvSpPr>
            <a:spLocks noGrp="1"/>
          </p:cNvSpPr>
          <p:nvPr>
            <p:ph idx="1"/>
          </p:nvPr>
        </p:nvSpPr>
        <p:spPr>
          <a:xfrm>
            <a:off x="0" y="1350110"/>
            <a:ext cx="9153150" cy="3793390"/>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Python:</a:t>
            </a:r>
          </a:p>
          <a:p>
            <a:pPr marL="0" indent="0" algn="just">
              <a:buNone/>
            </a:pPr>
            <a:r>
              <a:rPr lang="en-US" sz="1800" dirty="0">
                <a:latin typeface="Times New Roman" panose="02020603050405020304" pitchFamily="18" charset="0"/>
                <a:cs typeface="Times New Roman" panose="02020603050405020304" pitchFamily="18" charset="0"/>
              </a:rPr>
              <a:t>Python is used here for predictive modeling because Python-based frameworks give us results faster and also help in the planning of the next steps based on the results.</a:t>
            </a:r>
          </a:p>
          <a:p>
            <a:pPr marL="0" indent="0" algn="just">
              <a:buNone/>
            </a:pPr>
            <a:r>
              <a:rPr lang="en-US" sz="1800" b="1" dirty="0">
                <a:latin typeface="Times New Roman" panose="02020603050405020304" pitchFamily="18" charset="0"/>
                <a:cs typeface="Times New Roman" panose="02020603050405020304" pitchFamily="18" charset="0"/>
              </a:rPr>
              <a:t>Flask framework:</a:t>
            </a:r>
          </a:p>
          <a:p>
            <a:pPr marL="0" indent="0" algn="just">
              <a:buNone/>
            </a:pPr>
            <a:r>
              <a:rPr lang="en-US" sz="1800" b="0" i="0" dirty="0">
                <a:solidFill>
                  <a:srgbClr val="292929"/>
                </a:solidFill>
                <a:effectLst/>
                <a:latin typeface="Times New Roman" panose="02020603050405020304" pitchFamily="18" charset="0"/>
                <a:cs typeface="Times New Roman" panose="02020603050405020304" pitchFamily="18" charset="0"/>
              </a:rPr>
              <a:t>Flask is a </a:t>
            </a:r>
            <a:r>
              <a:rPr lang="en-US" sz="1800" i="0" dirty="0">
                <a:solidFill>
                  <a:srgbClr val="292929"/>
                </a:solidFill>
                <a:effectLst/>
                <a:latin typeface="Times New Roman" panose="02020603050405020304" pitchFamily="18" charset="0"/>
                <a:cs typeface="Times New Roman" panose="02020603050405020304" pitchFamily="18" charset="0"/>
              </a:rPr>
              <a:t> web application framework written in python</a:t>
            </a:r>
            <a:r>
              <a:rPr lang="en-US" sz="1800" b="0" i="0" dirty="0">
                <a:solidFill>
                  <a:srgbClr val="292929"/>
                </a:solidFill>
                <a:effectLst/>
                <a:latin typeface="Times New Roman" panose="02020603050405020304" pitchFamily="18" charset="0"/>
                <a:cs typeface="Times New Roman" panose="02020603050405020304" pitchFamily="18" charset="0"/>
              </a:rPr>
              <a:t>, in simple terms it helps end users interact with our python code directly from their web browser without needing any libraries , code files, etc.</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CNN:</a:t>
            </a:r>
          </a:p>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purpose of using convolutional neural network in our project is because it performs prediction on identification efficiently. </a:t>
            </a:r>
          </a:p>
          <a:p>
            <a:pPr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Immense datasets are applied to CNNs, it is even considered that larger the data, greater the accuracy will result.</a:t>
            </a: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400" b="1"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 </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381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F6C0-0005-46D3-B5AD-C99E57A489DF}"/>
              </a:ext>
            </a:extLst>
          </p:cNvPr>
          <p:cNvSpPr>
            <a:spLocks noGrp="1"/>
          </p:cNvSpPr>
          <p:nvPr>
            <p:ph type="title"/>
          </p:nvPr>
        </p:nvSpPr>
        <p:spPr/>
        <p:txBody>
          <a:bodyPr/>
          <a:lstStyle/>
          <a:p>
            <a:pPr algn="ctr"/>
            <a:r>
              <a:rPr lang="en-US" b="1" dirty="0"/>
              <a:t>SOCIAL FEASIBILITY</a:t>
            </a:r>
            <a:endParaRPr lang="en-IN" b="1" dirty="0"/>
          </a:p>
        </p:txBody>
      </p:sp>
      <p:sp>
        <p:nvSpPr>
          <p:cNvPr id="3" name="Content Placeholder 2">
            <a:extLst>
              <a:ext uri="{FF2B5EF4-FFF2-40B4-BE49-F238E27FC236}">
                <a16:creationId xmlns:a16="http://schemas.microsoft.com/office/drawing/2014/main" id="{A12AF56B-1ECB-4F31-855F-3F5779A754F2}"/>
              </a:ext>
            </a:extLst>
          </p:cNvPr>
          <p:cNvSpPr>
            <a:spLocks noGrp="1"/>
          </p:cNvSpPr>
          <p:nvPr>
            <p:ph idx="1"/>
          </p:nvPr>
        </p:nvSpPr>
        <p:spPr>
          <a:xfrm>
            <a:off x="0" y="1502816"/>
            <a:ext cx="9000445" cy="3640684"/>
          </a:xfrm>
        </p:spPr>
        <p:txBody>
          <a:bodyPr>
            <a:normAutofit/>
          </a:bodyPr>
          <a:lstStyle/>
          <a:p>
            <a:pP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This website will be helpful for the whole society. Since the Parkinson disease  affects mostly the elder people ,it  can be predicted from their place of stay without visiting hospitals in-person.</a:t>
            </a:r>
          </a:p>
          <a:p>
            <a:pP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The elderly people cannot make movements, particularly people affected by Parkinson will have tremor, hand shake etc. At that time, voice can be recorded and tested which we will be very helpful for all the people in the world.</a:t>
            </a:r>
          </a:p>
          <a:p>
            <a:pP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This will have a great impact in the society.</a:t>
            </a:r>
          </a:p>
          <a:p>
            <a:pPr>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Therefore, predicting this disease is very important in its earlier stage itself so that an early plan can be made by the people to take necessary treatments or actions against this dangerous disease. The minor symptoms of this disease are well known to the general public. However, the later stage symptoms are very hard to predict or detect by people around the world. Yet there is an increased number of researches being done to predict Parkinson’s disease, the non-motor symptoms preceding the motor one still remains as a myth. If a reliable and early stage can be predicted, a patient should be able to receive correct treatment in a right period.</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316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D0BF-F191-4B54-A7AA-797491F0F403}"/>
              </a:ext>
            </a:extLst>
          </p:cNvPr>
          <p:cNvSpPr>
            <a:spLocks noGrp="1"/>
          </p:cNvSpPr>
          <p:nvPr>
            <p:ph type="title"/>
          </p:nvPr>
        </p:nvSpPr>
        <p:spPr/>
        <p:txBody>
          <a:bodyPr/>
          <a:lstStyle/>
          <a:p>
            <a:pPr algn="ctr"/>
            <a:r>
              <a:rPr lang="en-US" b="1" dirty="0"/>
              <a:t>SYSTEM ARCHITECTURE</a:t>
            </a:r>
            <a:endParaRPr lang="en-IN" dirty="0"/>
          </a:p>
        </p:txBody>
      </p:sp>
      <p:sp>
        <p:nvSpPr>
          <p:cNvPr id="6" name="Rectangle 5">
            <a:extLst>
              <a:ext uri="{FF2B5EF4-FFF2-40B4-BE49-F238E27FC236}">
                <a16:creationId xmlns:a16="http://schemas.microsoft.com/office/drawing/2014/main" id="{719C07DE-A82B-4168-BAE7-94834675BA4D}"/>
              </a:ext>
            </a:extLst>
          </p:cNvPr>
          <p:cNvSpPr/>
          <p:nvPr/>
        </p:nvSpPr>
        <p:spPr>
          <a:xfrm>
            <a:off x="5335525" y="2113635"/>
            <a:ext cx="1068935"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Pre-processing</a:t>
            </a:r>
          </a:p>
        </p:txBody>
      </p:sp>
      <p:sp>
        <p:nvSpPr>
          <p:cNvPr id="7" name="Rectangle 6">
            <a:extLst>
              <a:ext uri="{FF2B5EF4-FFF2-40B4-BE49-F238E27FC236}">
                <a16:creationId xmlns:a16="http://schemas.microsoft.com/office/drawing/2014/main" id="{5BDF17A9-470E-4C26-B6DE-4D04837A0057}"/>
              </a:ext>
            </a:extLst>
          </p:cNvPr>
          <p:cNvSpPr/>
          <p:nvPr/>
        </p:nvSpPr>
        <p:spPr>
          <a:xfrm>
            <a:off x="7465159" y="2084696"/>
            <a:ext cx="1221641"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Feature extraction</a:t>
            </a:r>
          </a:p>
        </p:txBody>
      </p:sp>
      <p:pic>
        <p:nvPicPr>
          <p:cNvPr id="10" name="Picture 2" descr="Image result for speech signal">
            <a:extLst>
              <a:ext uri="{FF2B5EF4-FFF2-40B4-BE49-F238E27FC236}">
                <a16:creationId xmlns:a16="http://schemas.microsoft.com/office/drawing/2014/main" id="{F89A3905-4CB4-403F-B068-89E763354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480" y="1984248"/>
            <a:ext cx="1299811" cy="6143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signal images">
            <a:extLst>
              <a:ext uri="{FF2B5EF4-FFF2-40B4-BE49-F238E27FC236}">
                <a16:creationId xmlns:a16="http://schemas.microsoft.com/office/drawing/2014/main" id="{7B085AA6-53D7-4F08-A6CB-3E2D573F7F2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72189" y="1960115"/>
            <a:ext cx="1299811" cy="6626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kaggle dataset image">
            <a:extLst>
              <a:ext uri="{FF2B5EF4-FFF2-40B4-BE49-F238E27FC236}">
                <a16:creationId xmlns:a16="http://schemas.microsoft.com/office/drawing/2014/main" id="{E3165ED3-D33A-4203-961E-714B1A1CBC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958" y="2128730"/>
            <a:ext cx="763525" cy="4151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user speech signal images">
            <a:extLst>
              <a:ext uri="{FF2B5EF4-FFF2-40B4-BE49-F238E27FC236}">
                <a16:creationId xmlns:a16="http://schemas.microsoft.com/office/drawing/2014/main" id="{C4E264BF-F45B-4E3E-89A7-B37031967AF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130" y="3182570"/>
            <a:ext cx="540365" cy="52961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speech signal">
            <a:extLst>
              <a:ext uri="{FF2B5EF4-FFF2-40B4-BE49-F238E27FC236}">
                <a16:creationId xmlns:a16="http://schemas.microsoft.com/office/drawing/2014/main" id="{9F49279C-477B-4A0F-B6EA-FE40B934D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479" y="3097787"/>
            <a:ext cx="1299811" cy="61439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Image result for digital signal images">
            <a:extLst>
              <a:ext uri="{FF2B5EF4-FFF2-40B4-BE49-F238E27FC236}">
                <a16:creationId xmlns:a16="http://schemas.microsoft.com/office/drawing/2014/main" id="{EA40AD26-DBAF-4438-B952-659AC74CF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360" y="3029865"/>
            <a:ext cx="1299811" cy="66266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A733FB6-5D32-436F-9802-F0F1440DB263}"/>
              </a:ext>
            </a:extLst>
          </p:cNvPr>
          <p:cNvSpPr/>
          <p:nvPr/>
        </p:nvSpPr>
        <p:spPr>
          <a:xfrm>
            <a:off x="5030115" y="3175926"/>
            <a:ext cx="1068935"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Pre-processing</a:t>
            </a:r>
          </a:p>
        </p:txBody>
      </p:sp>
      <p:sp>
        <p:nvSpPr>
          <p:cNvPr id="20" name="Rectangle 19">
            <a:extLst>
              <a:ext uri="{FF2B5EF4-FFF2-40B4-BE49-F238E27FC236}">
                <a16:creationId xmlns:a16="http://schemas.microsoft.com/office/drawing/2014/main" id="{66E87036-326A-4526-9D4C-43CC499E4E79}"/>
              </a:ext>
            </a:extLst>
          </p:cNvPr>
          <p:cNvSpPr/>
          <p:nvPr/>
        </p:nvSpPr>
        <p:spPr>
          <a:xfrm>
            <a:off x="6404460" y="3182570"/>
            <a:ext cx="1068935"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Feature  extraction</a:t>
            </a:r>
          </a:p>
        </p:txBody>
      </p:sp>
      <p:sp>
        <p:nvSpPr>
          <p:cNvPr id="21" name="Rectangle 20">
            <a:extLst>
              <a:ext uri="{FF2B5EF4-FFF2-40B4-BE49-F238E27FC236}">
                <a16:creationId xmlns:a16="http://schemas.microsoft.com/office/drawing/2014/main" id="{F5AC7BA4-09EC-4C13-A099-7979E95AE675}"/>
              </a:ext>
            </a:extLst>
          </p:cNvPr>
          <p:cNvSpPr/>
          <p:nvPr/>
        </p:nvSpPr>
        <p:spPr>
          <a:xfrm>
            <a:off x="7725935" y="3175925"/>
            <a:ext cx="1068935"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Deep learning  algorithm</a:t>
            </a:r>
          </a:p>
        </p:txBody>
      </p:sp>
      <p:sp>
        <p:nvSpPr>
          <p:cNvPr id="12" name="Rectangle 11">
            <a:extLst>
              <a:ext uri="{FF2B5EF4-FFF2-40B4-BE49-F238E27FC236}">
                <a16:creationId xmlns:a16="http://schemas.microsoft.com/office/drawing/2014/main" id="{5F50831F-E17A-423B-AE8B-8E2F5FE17769}"/>
              </a:ext>
            </a:extLst>
          </p:cNvPr>
          <p:cNvSpPr/>
          <p:nvPr/>
        </p:nvSpPr>
        <p:spPr>
          <a:xfrm>
            <a:off x="6709870" y="4332545"/>
            <a:ext cx="916230"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Parkinson</a:t>
            </a:r>
          </a:p>
        </p:txBody>
      </p:sp>
      <p:sp>
        <p:nvSpPr>
          <p:cNvPr id="23" name="Rectangle 22">
            <a:extLst>
              <a:ext uri="{FF2B5EF4-FFF2-40B4-BE49-F238E27FC236}">
                <a16:creationId xmlns:a16="http://schemas.microsoft.com/office/drawing/2014/main" id="{629B075E-CA49-4C78-8844-B3AFD29CA194}"/>
              </a:ext>
            </a:extLst>
          </p:cNvPr>
          <p:cNvSpPr/>
          <p:nvPr/>
        </p:nvSpPr>
        <p:spPr>
          <a:xfrm>
            <a:off x="8075979" y="4328785"/>
            <a:ext cx="916230" cy="45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Healthy</a:t>
            </a:r>
          </a:p>
        </p:txBody>
      </p:sp>
      <p:cxnSp>
        <p:nvCxnSpPr>
          <p:cNvPr id="22" name="Straight Arrow Connector 21">
            <a:extLst>
              <a:ext uri="{FF2B5EF4-FFF2-40B4-BE49-F238E27FC236}">
                <a16:creationId xmlns:a16="http://schemas.microsoft.com/office/drawing/2014/main" id="{2C78E359-6594-41EE-998E-3A605F6123D4}"/>
              </a:ext>
            </a:extLst>
          </p:cNvPr>
          <p:cNvCxnSpPr>
            <a:cxnSpLocks/>
          </p:cNvCxnSpPr>
          <p:nvPr/>
        </p:nvCxnSpPr>
        <p:spPr>
          <a:xfrm>
            <a:off x="865521" y="2342692"/>
            <a:ext cx="491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A5674F6-DD2A-4286-A962-85A2F760B69B}"/>
              </a:ext>
            </a:extLst>
          </p:cNvPr>
          <p:cNvCxnSpPr>
            <a:cxnSpLocks/>
          </p:cNvCxnSpPr>
          <p:nvPr/>
        </p:nvCxnSpPr>
        <p:spPr>
          <a:xfrm>
            <a:off x="2657290" y="2336313"/>
            <a:ext cx="491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5ABD24C-C4B5-4E4E-A600-6DDA6F40B3B8}"/>
              </a:ext>
            </a:extLst>
          </p:cNvPr>
          <p:cNvCxnSpPr>
            <a:cxnSpLocks/>
          </p:cNvCxnSpPr>
          <p:nvPr/>
        </p:nvCxnSpPr>
        <p:spPr>
          <a:xfrm>
            <a:off x="4650171" y="2354019"/>
            <a:ext cx="491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7610BC4-E5CC-446C-AF39-034F67A4A301}"/>
              </a:ext>
            </a:extLst>
          </p:cNvPr>
          <p:cNvCxnSpPr>
            <a:cxnSpLocks/>
          </p:cNvCxnSpPr>
          <p:nvPr/>
        </p:nvCxnSpPr>
        <p:spPr>
          <a:xfrm>
            <a:off x="6676027" y="2313753"/>
            <a:ext cx="491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BEEB152-D5B4-4C38-95E1-36FBFD30754F}"/>
              </a:ext>
            </a:extLst>
          </p:cNvPr>
          <p:cNvCxnSpPr>
            <a:cxnSpLocks/>
          </p:cNvCxnSpPr>
          <p:nvPr/>
        </p:nvCxnSpPr>
        <p:spPr>
          <a:xfrm>
            <a:off x="830763" y="3447375"/>
            <a:ext cx="491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E123658-38B9-4D0E-A6F4-46A856F9994B}"/>
              </a:ext>
            </a:extLst>
          </p:cNvPr>
          <p:cNvCxnSpPr>
            <a:cxnSpLocks/>
          </p:cNvCxnSpPr>
          <p:nvPr/>
        </p:nvCxnSpPr>
        <p:spPr>
          <a:xfrm>
            <a:off x="4538157" y="3402132"/>
            <a:ext cx="491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78E2502-6929-4447-92F7-014493146D70}"/>
              </a:ext>
            </a:extLst>
          </p:cNvPr>
          <p:cNvCxnSpPr>
            <a:cxnSpLocks/>
          </p:cNvCxnSpPr>
          <p:nvPr/>
        </p:nvCxnSpPr>
        <p:spPr>
          <a:xfrm>
            <a:off x="2716111" y="3404982"/>
            <a:ext cx="491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EB0D747-60D4-4F1A-829E-D593425C018A}"/>
              </a:ext>
            </a:extLst>
          </p:cNvPr>
          <p:cNvCxnSpPr>
            <a:cxnSpLocks/>
            <a:stCxn id="20" idx="3"/>
          </p:cNvCxnSpPr>
          <p:nvPr/>
        </p:nvCxnSpPr>
        <p:spPr>
          <a:xfrm>
            <a:off x="7473395" y="3411628"/>
            <a:ext cx="252540" cy="14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16FECA9-AF6E-4FB9-A3D2-C999B95BF409}"/>
              </a:ext>
            </a:extLst>
          </p:cNvPr>
          <p:cNvCxnSpPr>
            <a:cxnSpLocks/>
            <a:stCxn id="11" idx="3"/>
          </p:cNvCxnSpPr>
          <p:nvPr/>
        </p:nvCxnSpPr>
        <p:spPr>
          <a:xfrm>
            <a:off x="6099050" y="3404984"/>
            <a:ext cx="305410" cy="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93DC733B-4A97-40D9-BCDF-04B2A470D703}"/>
              </a:ext>
            </a:extLst>
          </p:cNvPr>
          <p:cNvCxnSpPr>
            <a:cxnSpLocks/>
            <a:endCxn id="23" idx="0"/>
          </p:cNvCxnSpPr>
          <p:nvPr/>
        </p:nvCxnSpPr>
        <p:spPr>
          <a:xfrm rot="16200000" flipH="1">
            <a:off x="8067378" y="3862069"/>
            <a:ext cx="636258" cy="2971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8D2CD19-D4F3-4FB9-B428-57AB00E136CC}"/>
              </a:ext>
            </a:extLst>
          </p:cNvPr>
          <p:cNvCxnSpPr>
            <a:cxnSpLocks/>
          </p:cNvCxnSpPr>
          <p:nvPr/>
        </p:nvCxnSpPr>
        <p:spPr>
          <a:xfrm flipH="1">
            <a:off x="7167985" y="4010654"/>
            <a:ext cx="12216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9132F50-2D0C-441D-B9FD-29F4B0991531}"/>
              </a:ext>
            </a:extLst>
          </p:cNvPr>
          <p:cNvCxnSpPr>
            <a:cxnSpLocks/>
            <a:endCxn id="12" idx="0"/>
          </p:cNvCxnSpPr>
          <p:nvPr/>
        </p:nvCxnSpPr>
        <p:spPr>
          <a:xfrm>
            <a:off x="7167985" y="4017299"/>
            <a:ext cx="0" cy="315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1E24F532-B8EA-452D-BF7A-47CF3BC3A8AD}"/>
              </a:ext>
            </a:extLst>
          </p:cNvPr>
          <p:cNvCxnSpPr>
            <a:stCxn id="7" idx="2"/>
          </p:cNvCxnSpPr>
          <p:nvPr/>
        </p:nvCxnSpPr>
        <p:spPr>
          <a:xfrm>
            <a:off x="8075980" y="2542811"/>
            <a:ext cx="8235" cy="639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1" name="TextBox 1030">
            <a:extLst>
              <a:ext uri="{FF2B5EF4-FFF2-40B4-BE49-F238E27FC236}">
                <a16:creationId xmlns:a16="http://schemas.microsoft.com/office/drawing/2014/main" id="{343BC58E-EB8B-46ED-B622-3A849B8D86FA}"/>
              </a:ext>
            </a:extLst>
          </p:cNvPr>
          <p:cNvSpPr txBox="1"/>
          <p:nvPr/>
        </p:nvSpPr>
        <p:spPr>
          <a:xfrm>
            <a:off x="1517900" y="1655520"/>
            <a:ext cx="990764" cy="276999"/>
          </a:xfrm>
          <a:prstGeom prst="rect">
            <a:avLst/>
          </a:prstGeom>
          <a:noFill/>
        </p:spPr>
        <p:txBody>
          <a:bodyPr wrap="square" rtlCol="0">
            <a:spAutoFit/>
          </a:bodyPr>
          <a:lstStyle/>
          <a:p>
            <a:r>
              <a:rPr lang="en-IN" sz="1200" dirty="0"/>
              <a:t>Audio signal</a:t>
            </a:r>
          </a:p>
        </p:txBody>
      </p:sp>
      <p:sp>
        <p:nvSpPr>
          <p:cNvPr id="1035" name="TextBox 1034">
            <a:extLst>
              <a:ext uri="{FF2B5EF4-FFF2-40B4-BE49-F238E27FC236}">
                <a16:creationId xmlns:a16="http://schemas.microsoft.com/office/drawing/2014/main" id="{B98B84A6-C4E2-4296-ADFD-960DE38CE1D9}"/>
              </a:ext>
            </a:extLst>
          </p:cNvPr>
          <p:cNvSpPr txBox="1"/>
          <p:nvPr/>
        </p:nvSpPr>
        <p:spPr>
          <a:xfrm>
            <a:off x="1517900" y="3919357"/>
            <a:ext cx="998480" cy="276999"/>
          </a:xfrm>
          <a:prstGeom prst="rect">
            <a:avLst/>
          </a:prstGeom>
          <a:noFill/>
        </p:spPr>
        <p:txBody>
          <a:bodyPr wrap="square" rtlCol="0">
            <a:spAutoFit/>
          </a:bodyPr>
          <a:lstStyle/>
          <a:p>
            <a:r>
              <a:rPr lang="en-IN" sz="1200" dirty="0"/>
              <a:t>Audio signal</a:t>
            </a:r>
          </a:p>
        </p:txBody>
      </p:sp>
    </p:spTree>
    <p:extLst>
      <p:ext uri="{BB962C8B-B14F-4D97-AF65-F5344CB8AC3E}">
        <p14:creationId xmlns:p14="http://schemas.microsoft.com/office/powerpoint/2010/main" val="2122303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7313-51F9-41C1-85DB-9D6FD296AC56}"/>
              </a:ext>
            </a:extLst>
          </p:cNvPr>
          <p:cNvSpPr>
            <a:spLocks noGrp="1"/>
          </p:cNvSpPr>
          <p:nvPr>
            <p:ph type="title"/>
          </p:nvPr>
        </p:nvSpPr>
        <p:spPr>
          <a:xfrm>
            <a:off x="1517900" y="128470"/>
            <a:ext cx="6252670" cy="763525"/>
          </a:xfrm>
        </p:spPr>
        <p:txBody>
          <a:bodyPr/>
          <a:lstStyle/>
          <a:p>
            <a:pPr algn="ctr"/>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REFERENCES</a:t>
            </a:r>
          </a:p>
        </p:txBody>
      </p:sp>
      <p:sp>
        <p:nvSpPr>
          <p:cNvPr id="3" name="Content Placeholder 2">
            <a:extLst>
              <a:ext uri="{FF2B5EF4-FFF2-40B4-BE49-F238E27FC236}">
                <a16:creationId xmlns:a16="http://schemas.microsoft.com/office/drawing/2014/main" id="{BD82D785-C1C4-42A3-851E-4701B0A287B6}"/>
              </a:ext>
            </a:extLst>
          </p:cNvPr>
          <p:cNvSpPr>
            <a:spLocks noGrp="1"/>
          </p:cNvSpPr>
          <p:nvPr>
            <p:ph idx="1"/>
          </p:nvPr>
        </p:nvSpPr>
        <p:spPr>
          <a:xfrm>
            <a:off x="183216" y="739290"/>
            <a:ext cx="8777568" cy="4404210"/>
          </a:xfrm>
        </p:spPr>
        <p:txBody>
          <a:bodyPr>
            <a:normAutofit fontScale="92500" lnSpcReduction="20000"/>
          </a:bodyPr>
          <a:lstStyle/>
          <a:p>
            <a:pPr algn="just">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Christos Laganas, Dimitrios Iakovakis, Stelios Hadjidimitriou, Vasileios Charisis, Sofia B. Dias, Sevasti Bostantzopoulou, Zoe Katsarou, Lisa Klingelhoefer, Heinz Reichmann, Dhaval Trivedi, K. Ray Chaudhuri, and Leontios J.Hadjileontiadis, Senior Member, IEEE(2021)</a:t>
            </a:r>
            <a:r>
              <a:rPr lang="en-US" sz="1400" dirty="0"/>
              <a:t> “</a:t>
            </a:r>
            <a:r>
              <a:rPr lang="en-US" sz="1400" i="1" dirty="0">
                <a:latin typeface="Times New Roman" panose="02020603050405020304" pitchFamily="18" charset="0"/>
                <a:cs typeface="Times New Roman" panose="02020603050405020304" pitchFamily="18" charset="0"/>
              </a:rPr>
              <a:t>Parkinson’s Disease Detection Based on Running Speech Data From Phone Calls”,</a:t>
            </a:r>
            <a:r>
              <a:rPr lang="en-IN" sz="1400" dirty="0">
                <a:latin typeface="Times New Roman" panose="02020603050405020304" pitchFamily="18" charset="0"/>
                <a:cs typeface="Times New Roman" panose="02020603050405020304" pitchFamily="18" charset="0"/>
              </a:rPr>
              <a:t>  IEEE Transactions on Biomedical Engineering : DOI 10.1109/TBME.2021.3116935</a:t>
            </a:r>
            <a:r>
              <a:rPr lang="en-IN" sz="1050" dirty="0"/>
              <a:t>, </a:t>
            </a:r>
            <a:endParaRPr lang="en-IN"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itchFamily="18" charset="0"/>
                <a:cs typeface="Times New Roman" pitchFamily="18" charset="0"/>
                <a:hlinkClick r:id="rId2"/>
              </a:rPr>
              <a:t>https://ieeexplore.ieee.org/stamp/stamp.jsp?arnumber=9556632</a:t>
            </a:r>
            <a:r>
              <a:rPr lang="en-US" sz="1400" dirty="0">
                <a:latin typeface="Times New Roman" pitchFamily="18" charset="0"/>
                <a:cs typeface="Times New Roman" pitchFamily="18" charset="0"/>
              </a:rPr>
              <a:t>  </a:t>
            </a:r>
          </a:p>
          <a:p>
            <a:pPr marL="0" indent="0" algn="just">
              <a:buNone/>
            </a:pPr>
            <a:endParaRPr lang="en-US" sz="1400" dirty="0">
              <a:latin typeface="Times New Roman" pitchFamily="18" charset="0"/>
              <a:cs typeface="Times New Roman" pitchFamily="18" charset="0"/>
            </a:endParaRPr>
          </a:p>
          <a:p>
            <a:pPr algn="l">
              <a:buFont typeface="Wingdings" panose="05000000000000000000" pitchFamily="2" charset="2"/>
              <a:buChar char="q"/>
            </a:pPr>
            <a:r>
              <a:rPr lang="en-IN" sz="1400" b="0" i="0" dirty="0">
                <a:solidFill>
                  <a:srgbClr val="000000"/>
                </a:solidFill>
                <a:effectLst/>
                <a:latin typeface="Times New Roman" panose="02020603050405020304" pitchFamily="18" charset="0"/>
                <a:cs typeface="Times New Roman" panose="02020603050405020304" pitchFamily="18" charset="0"/>
              </a:rPr>
              <a:t>Ahlem Kehili, dabbabi Karim, Cherif Adnen (2020) “</a:t>
            </a:r>
            <a:r>
              <a:rPr lang="en-US" sz="1400" b="0" i="1" dirty="0">
                <a:solidFill>
                  <a:srgbClr val="000000"/>
                </a:solidFill>
                <a:effectLst/>
                <a:latin typeface="Times New Roman" panose="02020603050405020304" pitchFamily="18" charset="0"/>
                <a:cs typeface="Times New Roman" panose="02020603050405020304" pitchFamily="18" charset="0"/>
              </a:rPr>
              <a:t>Early Parkinson Detection Using Fully-Connected Deep Neural Network based on Vocal Features “ ,</a:t>
            </a:r>
            <a:r>
              <a:rPr lang="en-US" sz="1400" b="0" dirty="0">
                <a:solidFill>
                  <a:srgbClr val="000000"/>
                </a:solidFill>
                <a:effectLst/>
                <a:latin typeface="Times New Roman" panose="02020603050405020304" pitchFamily="18" charset="0"/>
                <a:cs typeface="Times New Roman" panose="02020603050405020304" pitchFamily="18" charset="0"/>
              </a:rPr>
              <a:t>IJCSNS</a:t>
            </a:r>
            <a:r>
              <a:rPr lang="en-US" sz="1400" dirty="0">
                <a:solidFill>
                  <a:srgbClr val="000000"/>
                </a:solidFill>
                <a:latin typeface="Times New Roman" panose="02020603050405020304" pitchFamily="18" charset="0"/>
                <a:cs typeface="Times New Roman" panose="02020603050405020304" pitchFamily="18" charset="0"/>
              </a:rPr>
              <a:t> International Journal of Computer science and Network Security , University of Tunis , VOL.20 N0.6 June 2020</a:t>
            </a:r>
          </a:p>
          <a:p>
            <a:pPr marL="0" indent="0" algn="l">
              <a:buNone/>
            </a:pPr>
            <a:r>
              <a:rPr lang="en-US" sz="1400" dirty="0">
                <a:latin typeface="Times New Roman" pitchFamily="18" charset="0"/>
                <a:cs typeface="Times New Roman" pitchFamily="18" charset="0"/>
                <a:hlinkClick r:id="rId3"/>
              </a:rPr>
              <a:t>https://www.researchgate.net/publication/343100129_Early_Parkinson_Detection_Using_Fully-Connected_Deep_Neural_Network_based_on_Vocal_Features</a:t>
            </a:r>
            <a:endParaRPr lang="en-US" sz="1400" dirty="0">
              <a:latin typeface="Times New Roman" pitchFamily="18" charset="0"/>
              <a:cs typeface="Times New Roman" pitchFamily="18" charset="0"/>
            </a:endParaRPr>
          </a:p>
          <a:p>
            <a:pPr marL="0" indent="0" algn="l">
              <a:buNone/>
            </a:pPr>
            <a:endParaRPr lang="en-US" sz="14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J. Sujatha</a:t>
            </a:r>
            <a:r>
              <a:rPr lang="en-US" sz="1400" dirty="0">
                <a:solidFill>
                  <a:srgbClr val="000000"/>
                </a:solidFill>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 Dr . S.P. Rajagopalan</a:t>
            </a:r>
            <a:r>
              <a:rPr lang="en-US" sz="1400" dirty="0">
                <a:solidFill>
                  <a:srgbClr val="000000"/>
                </a:solidFill>
                <a:latin typeface="Times New Roman" panose="02020603050405020304" pitchFamily="18" charset="0"/>
                <a:cs typeface="Times New Roman" panose="02020603050405020304" pitchFamily="18" charset="0"/>
              </a:rPr>
              <a:t>(2017),</a:t>
            </a:r>
            <a:r>
              <a:rPr lang="en-US" sz="1050" dirty="0"/>
              <a:t> “</a:t>
            </a:r>
            <a:r>
              <a:rPr lang="en-US" sz="1400" i="1" dirty="0">
                <a:latin typeface="Times New Roman" panose="02020603050405020304" pitchFamily="18" charset="0"/>
                <a:cs typeface="Times New Roman" pitchFamily="18" charset="0"/>
              </a:rPr>
              <a:t>Performance Evaluation of Machine Learning Algorithms in the Classification of Parkinson Disease Using Voice Attributes “,</a:t>
            </a:r>
            <a:r>
              <a:rPr lang="en-US" sz="1050" dirty="0"/>
              <a:t> </a:t>
            </a:r>
            <a:r>
              <a:rPr lang="en-US" sz="1400" dirty="0">
                <a:latin typeface="Times New Roman" panose="02020603050405020304" pitchFamily="18" charset="0"/>
                <a:cs typeface="Times New Roman" panose="02020603050405020304" pitchFamily="18" charset="0"/>
              </a:rPr>
              <a:t>International Journal of Applied Engineering Research , India : ISSN 0973-4562 Volume 12, Number 21 </a:t>
            </a:r>
          </a:p>
          <a:p>
            <a:pPr marL="0" indent="0" algn="l">
              <a:buNone/>
            </a:pPr>
            <a:r>
              <a:rPr lang="en-US" sz="1400" dirty="0">
                <a:latin typeface="Times New Roman" pitchFamily="18" charset="0"/>
                <a:cs typeface="Times New Roman" pitchFamily="18" charset="0"/>
                <a:hlinkClick r:id="rId4"/>
              </a:rPr>
              <a:t>http://www.ripublication.com/ijaer17/ijaerv12n21_24.pdf</a:t>
            </a:r>
            <a:endParaRPr lang="en-US" sz="1400" dirty="0">
              <a:latin typeface="Times New Roman" pitchFamily="18" charset="0"/>
              <a:cs typeface="Times New Roman" pitchFamily="18" charset="0"/>
            </a:endParaRPr>
          </a:p>
          <a:p>
            <a:pPr marL="0" indent="0" algn="l">
              <a:buNone/>
            </a:pPr>
            <a:endParaRPr lang="en-US" sz="1400" dirty="0">
              <a:latin typeface="Times New Roman" pitchFamily="18" charset="0"/>
              <a:cs typeface="Times New Roman" pitchFamily="18" charset="0"/>
            </a:endParaRPr>
          </a:p>
          <a:p>
            <a:pPr>
              <a:buFont typeface="Wingdings" panose="05000000000000000000" pitchFamily="2" charset="2"/>
              <a:buChar char="q"/>
            </a:pPr>
            <a:r>
              <a:rPr lang="en-IN" sz="1400" b="0" i="0" dirty="0">
                <a:solidFill>
                  <a:srgbClr val="2E2E2E"/>
                </a:solidFill>
                <a:effectLst/>
                <a:latin typeface="Times New Roman" panose="02020603050405020304" pitchFamily="18" charset="0"/>
                <a:cs typeface="Times New Roman" panose="02020603050405020304" pitchFamily="18" charset="0"/>
              </a:rPr>
              <a:t>Srishti Grover</a:t>
            </a:r>
            <a:r>
              <a:rPr lang="en-US" sz="1400" b="0" i="0" dirty="0">
                <a:solidFill>
                  <a:srgbClr val="2E2E2E"/>
                </a:solidFill>
                <a:effectLst/>
                <a:latin typeface="Times New Roman" panose="02020603050405020304" pitchFamily="18" charset="0"/>
                <a:cs typeface="Times New Roman" pitchFamily="18" charset="0"/>
              </a:rPr>
              <a:t>,</a:t>
            </a:r>
            <a:r>
              <a:rPr lang="en-IN" sz="1400" b="0" i="0" dirty="0">
                <a:solidFill>
                  <a:srgbClr val="2E2E2E"/>
                </a:solidFill>
                <a:effectLst/>
                <a:latin typeface="Times New Roman" panose="02020603050405020304" pitchFamily="18" charset="0"/>
                <a:cs typeface="Times New Roman" panose="02020603050405020304" pitchFamily="18" charset="0"/>
              </a:rPr>
              <a:t> Saloni Bhartia</a:t>
            </a:r>
            <a:r>
              <a:rPr lang="en-US" sz="1400" b="0" i="0" dirty="0">
                <a:solidFill>
                  <a:srgbClr val="2E2E2E"/>
                </a:solidFill>
                <a:effectLst/>
                <a:latin typeface="Times New Roman" panose="02020603050405020304" pitchFamily="18" charset="0"/>
                <a:cs typeface="Times New Roman" pitchFamily="18" charset="0"/>
              </a:rPr>
              <a:t>,</a:t>
            </a:r>
            <a:r>
              <a:rPr lang="en-IN" sz="1400" b="0" i="0" dirty="0">
                <a:solidFill>
                  <a:srgbClr val="2E2E2E"/>
                </a:solidFill>
                <a:effectLst/>
                <a:latin typeface="Times New Roman" panose="02020603050405020304" pitchFamily="18" charset="0"/>
                <a:cs typeface="Times New Roman" panose="02020603050405020304" pitchFamily="18" charset="0"/>
              </a:rPr>
              <a:t> Akshama</a:t>
            </a:r>
            <a:r>
              <a:rPr lang="en-US" sz="1400" b="0" i="0" dirty="0">
                <a:solidFill>
                  <a:srgbClr val="2E2E2E"/>
                </a:solidFill>
                <a:effectLst/>
                <a:latin typeface="Times New Roman" panose="02020603050405020304" pitchFamily="18" charset="0"/>
                <a:cs typeface="Times New Roman" pitchFamily="18" charset="0"/>
              </a:rPr>
              <a:t>,</a:t>
            </a:r>
            <a:r>
              <a:rPr lang="en-IN" sz="1400" b="0" i="0" dirty="0">
                <a:solidFill>
                  <a:srgbClr val="2E2E2E"/>
                </a:solidFill>
                <a:effectLst/>
                <a:latin typeface="Times New Roman" panose="02020603050405020304" pitchFamily="18" charset="0"/>
                <a:cs typeface="Times New Roman" panose="02020603050405020304" pitchFamily="18" charset="0"/>
              </a:rPr>
              <a:t> Abhilasha Yadav</a:t>
            </a:r>
            <a:r>
              <a:rPr lang="en-US" sz="1400" b="0" i="0" dirty="0">
                <a:solidFill>
                  <a:srgbClr val="2E2E2E"/>
                </a:solidFill>
                <a:effectLst/>
                <a:latin typeface="Times New Roman" panose="02020603050405020304" pitchFamily="18" charset="0"/>
                <a:cs typeface="Times New Roman" pitchFamily="18" charset="0"/>
              </a:rPr>
              <a:t>,</a:t>
            </a:r>
            <a:r>
              <a:rPr lang="en-IN" sz="1400" b="0" i="0" dirty="0">
                <a:solidFill>
                  <a:srgbClr val="2E2E2E"/>
                </a:solidFill>
                <a:effectLst/>
                <a:latin typeface="Times New Roman" panose="02020603050405020304" pitchFamily="18" charset="0"/>
                <a:cs typeface="Times New Roman" panose="02020603050405020304" pitchFamily="18" charset="0"/>
              </a:rPr>
              <a:t> Seeja K.R(2018),</a:t>
            </a:r>
            <a:r>
              <a:rPr lang="en-US" sz="1050" b="0" i="0" dirty="0">
                <a:solidFill>
                  <a:srgbClr val="505050"/>
                </a:solidFill>
                <a:effectLst/>
                <a:latin typeface="NexusSerif"/>
              </a:rPr>
              <a:t> “</a:t>
            </a:r>
            <a:r>
              <a:rPr lang="en-US" sz="1400" b="0" i="1" dirty="0">
                <a:effectLst/>
                <a:latin typeface="Times New Roman" panose="02020603050405020304" pitchFamily="18" charset="0"/>
                <a:cs typeface="Times New Roman" panose="02020603050405020304" pitchFamily="18" charset="0"/>
              </a:rPr>
              <a:t>Predicting Severity Of Parkinson’s Disease Using Deep Learning”,</a:t>
            </a:r>
            <a:r>
              <a:rPr lang="en-US" sz="1400" b="0" dirty="0">
                <a:effectLst/>
                <a:latin typeface="Times New Roman" panose="02020603050405020304" pitchFamily="18" charset="0"/>
                <a:cs typeface="Times New Roman" panose="02020603050405020304" pitchFamily="18" charset="0"/>
              </a:rPr>
              <a:t>International conference on Computational Intelligence and Data</a:t>
            </a:r>
            <a:r>
              <a:rPr lang="en-US" sz="1050" b="0" i="0" dirty="0">
                <a:solidFill>
                  <a:srgbClr val="737373"/>
                </a:solidFill>
                <a:effectLst/>
                <a:latin typeface="NexusSans"/>
              </a:rPr>
              <a:t> ,</a:t>
            </a:r>
            <a:r>
              <a:rPr lang="en-US" sz="1400" b="0" i="0" dirty="0">
                <a:effectLst/>
                <a:latin typeface="Times New Roman" panose="02020603050405020304" pitchFamily="18" charset="0"/>
                <a:cs typeface="Times New Roman" panose="02020603050405020304" pitchFamily="18" charset="0"/>
              </a:rPr>
              <a:t>Department of Computer Science and Engineering Indira Gandhi Delhi Technical University for Women, Kashmere Gate, Delhi, 110006, India, Procedia Computer Science Volume 132 </a:t>
            </a:r>
            <a:r>
              <a:rPr lang="en-IN" sz="1050" b="0" i="0" dirty="0">
                <a:solidFill>
                  <a:srgbClr val="2E2E2E"/>
                </a:solidFill>
                <a:effectLst/>
                <a:latin typeface="NexusSans"/>
              </a:rPr>
              <a:t>, </a:t>
            </a:r>
            <a:r>
              <a:rPr lang="en-IN" sz="1400" b="0" i="0" dirty="0">
                <a:effectLst/>
                <a:latin typeface="Times New Roman" panose="02020603050405020304" pitchFamily="18" charset="0"/>
                <a:cs typeface="Times New Roman" panose="02020603050405020304" pitchFamily="18" charset="0"/>
              </a:rPr>
              <a:t>Pages 1788-1794,2018</a:t>
            </a:r>
          </a:p>
          <a:p>
            <a:pPr marL="0" indent="0">
              <a:buNone/>
            </a:pPr>
            <a:r>
              <a:rPr lang="en-US" sz="1400" b="0" dirty="0">
                <a:effectLst/>
                <a:latin typeface="Times New Roman" panose="02020603050405020304" pitchFamily="18" charset="0"/>
                <a:cs typeface="Times New Roman" panose="02020603050405020304" pitchFamily="18" charset="0"/>
                <a:hlinkClick r:id="rId5"/>
              </a:rPr>
              <a:t>https://www.sciencedirect.com/science/article/pii/S1877050918308883</a:t>
            </a:r>
            <a:endParaRPr lang="en-US" sz="1400" b="0" dirty="0">
              <a:effectLst/>
              <a:latin typeface="Times New Roman" panose="02020603050405020304" pitchFamily="18" charset="0"/>
              <a:cs typeface="Times New Roman" panose="02020603050405020304" pitchFamily="18" charset="0"/>
            </a:endParaRPr>
          </a:p>
          <a:p>
            <a:pPr marL="0" indent="0">
              <a:buNone/>
            </a:pPr>
            <a:endParaRPr lang="en-US" sz="1400" b="0" dirty="0">
              <a:effectLst/>
              <a:latin typeface="Times New Roman" panose="02020603050405020304" pitchFamily="18" charset="0"/>
              <a:cs typeface="Times New Roman" panose="02020603050405020304" pitchFamily="18" charset="0"/>
            </a:endParaRPr>
          </a:p>
          <a:p>
            <a:pPr marL="0" indent="0" algn="l">
              <a:buNone/>
            </a:pPr>
            <a:endParaRPr lang="en-US" sz="1400" dirty="0">
              <a:latin typeface="Times New Roman" pitchFamily="18" charset="0"/>
              <a:cs typeface="Times New Roman" pitchFamily="18" charset="0"/>
            </a:endParaRPr>
          </a:p>
          <a:p>
            <a:pPr marL="0" indent="0" algn="l">
              <a:buNone/>
            </a:pPr>
            <a:endParaRPr lang="en-US" sz="1400" dirty="0">
              <a:latin typeface="Times New Roman" pitchFamily="18" charset="0"/>
              <a:cs typeface="Times New Roman" pitchFamily="18" charset="0"/>
            </a:endParaRPr>
          </a:p>
          <a:p>
            <a:pPr marL="0" indent="0" algn="l">
              <a:buNone/>
            </a:pPr>
            <a:endParaRPr lang="en-US" sz="1400" dirty="0">
              <a:latin typeface="Times New Roman" pitchFamily="18" charset="0"/>
              <a:cs typeface="Times New Roman" pitchFamily="18" charset="0"/>
            </a:endParaRPr>
          </a:p>
          <a:p>
            <a:pPr marL="0" indent="0" algn="just">
              <a:lnSpc>
                <a:spcPct val="170000"/>
              </a:lnSpc>
              <a:buNone/>
            </a:pPr>
            <a:endParaRPr lang="en-US" sz="1400" dirty="0">
              <a:latin typeface="Times New Roman" pitchFamily="18" charset="0"/>
              <a:cs typeface="Times New Roman" pitchFamily="18" charset="0"/>
            </a:endParaRPr>
          </a:p>
          <a:p>
            <a:pPr marL="0" indent="0" algn="just">
              <a:lnSpc>
                <a:spcPct val="170000"/>
              </a:lnSpc>
              <a:buNone/>
            </a:pPr>
            <a:endParaRPr lang="en-IN" sz="1400" dirty="0"/>
          </a:p>
        </p:txBody>
      </p:sp>
    </p:spTree>
    <p:extLst>
      <p:ext uri="{BB962C8B-B14F-4D97-AF65-F5344CB8AC3E}">
        <p14:creationId xmlns:p14="http://schemas.microsoft.com/office/powerpoint/2010/main" val="116494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286E-A6A3-40A6-94CB-E2510D731BD6}"/>
              </a:ext>
            </a:extLst>
          </p:cNvPr>
          <p:cNvSpPr>
            <a:spLocks noGrp="1"/>
          </p:cNvSpPr>
          <p:nvPr>
            <p:ph type="title"/>
          </p:nvPr>
        </p:nvSpPr>
        <p:spPr/>
        <p:txBody>
          <a:bodyPr/>
          <a:lstStyle/>
          <a:p>
            <a:pPr algn="ctr"/>
            <a:r>
              <a:rPr lang="en-US" b="1" dirty="0"/>
              <a:t>OVERVIEW</a:t>
            </a:r>
            <a:endParaRPr lang="en-IN" b="1" dirty="0"/>
          </a:p>
        </p:txBody>
      </p:sp>
      <p:sp>
        <p:nvSpPr>
          <p:cNvPr id="3" name="Content Placeholder 2">
            <a:extLst>
              <a:ext uri="{FF2B5EF4-FFF2-40B4-BE49-F238E27FC236}">
                <a16:creationId xmlns:a16="http://schemas.microsoft.com/office/drawing/2014/main" id="{9351AAAC-F248-48EE-820B-FC5DFB5636F8}"/>
              </a:ext>
            </a:extLst>
          </p:cNvPr>
          <p:cNvSpPr>
            <a:spLocks noGrp="1"/>
          </p:cNvSpPr>
          <p:nvPr>
            <p:ph idx="1"/>
          </p:nvPr>
        </p:nvSpPr>
        <p:spPr>
          <a:xfrm>
            <a:off x="-9150" y="1350110"/>
            <a:ext cx="8856890" cy="3664920"/>
          </a:xfrm>
        </p:spPr>
        <p:txBody>
          <a:bodyPr>
            <a:normAutofit/>
          </a:bodyPr>
          <a:lstStyle/>
          <a:p>
            <a:pPr>
              <a:buFont typeface="Wingdings" panose="05000000000000000000" pitchFamily="2" charset="2"/>
              <a:buChar char="q"/>
            </a:pPr>
            <a:r>
              <a:rPr lang="en-US" sz="1800" dirty="0">
                <a:latin typeface="Times New Roman" pitchFamily="18" charset="0"/>
                <a:cs typeface="Times New Roman" pitchFamily="18" charset="0"/>
              </a:rPr>
              <a:t>Parkinson’s disease (PD) is amongst the relatively prevalent neurodegenerative disorders with its course of progression classified as prodromal, stage1, 2, 3 and sever conditions. </a:t>
            </a:r>
          </a:p>
          <a:p>
            <a:pPr>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An effective screening process, particularly one that doesn’t require a clinic visit, would be beneficial. </a:t>
            </a: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PD patients exhibit characteristic vocal features, voice recordings are a useful and non-invasive tool for diagnosis. </a:t>
            </a: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deep learning algorithms could be applied to a voice recording dataset to accurately diagnosis PD, this would be an effective screening step prior to an appointment with a clinician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376662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12BD-AA24-4188-9033-882FD046311A}"/>
              </a:ext>
            </a:extLst>
          </p:cNvPr>
          <p:cNvSpPr>
            <a:spLocks noGrp="1"/>
          </p:cNvSpPr>
          <p:nvPr>
            <p:ph type="title"/>
          </p:nvPr>
        </p:nvSpPr>
        <p:spPr>
          <a:xfrm>
            <a:off x="1059785" y="-24235"/>
            <a:ext cx="6252670" cy="763525"/>
          </a:xfrm>
        </p:spPr>
        <p:txBody>
          <a:bodyPr/>
          <a:lstStyle/>
          <a:p>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REFERENCES</a:t>
            </a:r>
            <a:endParaRPr lang="en-IN" dirty="0"/>
          </a:p>
        </p:txBody>
      </p:sp>
      <p:sp>
        <p:nvSpPr>
          <p:cNvPr id="3" name="Content Placeholder 2">
            <a:extLst>
              <a:ext uri="{FF2B5EF4-FFF2-40B4-BE49-F238E27FC236}">
                <a16:creationId xmlns:a16="http://schemas.microsoft.com/office/drawing/2014/main" id="{94DEFADC-FC26-437B-A5B5-307EC3FC51F2}"/>
              </a:ext>
            </a:extLst>
          </p:cNvPr>
          <p:cNvSpPr>
            <a:spLocks noGrp="1"/>
          </p:cNvSpPr>
          <p:nvPr>
            <p:ph idx="1"/>
          </p:nvPr>
        </p:nvSpPr>
        <p:spPr>
          <a:xfrm>
            <a:off x="0" y="728950"/>
            <a:ext cx="9144000" cy="4286079"/>
          </a:xfrm>
        </p:spPr>
        <p:txBody>
          <a:bodyPr>
            <a:normAutofit/>
          </a:bodyPr>
          <a:lstStyle/>
          <a:p>
            <a:pPr>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Shubham Bind , Arvind Kumar Tiwari , Anil Kumar Sahani(2015),”</a:t>
            </a:r>
            <a:r>
              <a:rPr lang="en-US" sz="1050" dirty="0"/>
              <a:t> </a:t>
            </a:r>
            <a:r>
              <a:rPr lang="en-US" sz="1400" i="1" dirty="0">
                <a:latin typeface="Times New Roman" panose="02020603050405020304" pitchFamily="18" charset="0"/>
                <a:cs typeface="Times New Roman" panose="02020603050405020304" pitchFamily="18" charset="0"/>
              </a:rPr>
              <a:t>A Survey of Machine Learning Based Approaches for Parkinson Disease Prediction”</a:t>
            </a:r>
            <a:r>
              <a:rPr lang="en-IN" sz="1050" dirty="0"/>
              <a:t> </a:t>
            </a:r>
            <a:r>
              <a:rPr lang="en-IN" sz="1400" dirty="0">
                <a:latin typeface="Times New Roman" panose="02020603050405020304" pitchFamily="18" charset="0"/>
                <a:cs typeface="Times New Roman" panose="02020603050405020304" pitchFamily="18" charset="0"/>
              </a:rPr>
              <a:t>(IJCSIT) International Journal of Computer Science and Information Technologies</a:t>
            </a:r>
            <a:r>
              <a:rPr lang="en-IN" sz="1050" dirty="0"/>
              <a:t>, </a:t>
            </a:r>
            <a:r>
              <a:rPr lang="en-US" sz="1400" dirty="0">
                <a:latin typeface="Times New Roman" panose="02020603050405020304" pitchFamily="18" charset="0"/>
                <a:cs typeface="Times New Roman" panose="02020603050405020304" pitchFamily="18" charset="0"/>
              </a:rPr>
              <a:t>Department of CSE, KIT, Department of CSE, IIT (BHU) Varanasi, India ,</a:t>
            </a:r>
            <a:r>
              <a:rPr lang="nl-NL" sz="1050" dirty="0"/>
              <a:t> </a:t>
            </a:r>
            <a:r>
              <a:rPr lang="nl-NL" sz="1400" dirty="0">
                <a:latin typeface="Times New Roman" panose="02020603050405020304" pitchFamily="18" charset="0"/>
                <a:cs typeface="Times New Roman" panose="02020603050405020304" pitchFamily="18" charset="0"/>
              </a:rPr>
              <a:t>Vol. 6 (2) , 2015, 1648-1655</a:t>
            </a:r>
          </a:p>
          <a:p>
            <a:pPr marL="0" indent="0">
              <a:buNone/>
            </a:pPr>
            <a:r>
              <a:rPr lang="en-IN" sz="1400" dirty="0">
                <a:latin typeface="Times New Roman" panose="02020603050405020304" pitchFamily="18" charset="0"/>
                <a:cs typeface="Times New Roman" panose="02020603050405020304" pitchFamily="18" charset="0"/>
                <a:hlinkClick r:id="rId2"/>
              </a:rPr>
              <a:t>https://citeseerx.ist.psu.edu/viewdoc/download?doi=10.1.1.735.5660&amp;rep=rep1&amp;type=pdf</a:t>
            </a:r>
            <a:endParaRPr lang="en-I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Amit Kumar Patra , Ratula Ray, Azian Azamimi Abdullah, Satya Ranjan Dash(2019),”</a:t>
            </a:r>
            <a:r>
              <a:rPr lang="en-US" sz="1050" dirty="0"/>
              <a:t> </a:t>
            </a:r>
            <a:r>
              <a:rPr lang="en-US" sz="1400" i="1" dirty="0">
                <a:latin typeface="Times New Roman" panose="02020603050405020304" pitchFamily="18" charset="0"/>
                <a:cs typeface="Times New Roman" panose="02020603050405020304" pitchFamily="18" charset="0"/>
              </a:rPr>
              <a:t>Prediction of Parkinson's disease using Ensemble Machine Learning classification from acoustic analysis “,</a:t>
            </a:r>
            <a:r>
              <a:rPr lang="en-US" sz="1050" dirty="0"/>
              <a:t> </a:t>
            </a:r>
            <a:r>
              <a:rPr lang="en-US" sz="1400" dirty="0">
                <a:latin typeface="Times New Roman" panose="02020603050405020304" pitchFamily="18" charset="0"/>
                <a:cs typeface="Times New Roman" panose="02020603050405020304" pitchFamily="18" charset="0"/>
              </a:rPr>
              <a:t>Journal of Physics: Conference Series, IOP publications , UK, Volume : 1372, NO:</a:t>
            </a:r>
            <a:r>
              <a:rPr lang="en-IN" sz="1400" dirty="0">
                <a:latin typeface="Times New Roman" panose="02020603050405020304" pitchFamily="18" charset="0"/>
                <a:cs typeface="Times New Roman" panose="02020603050405020304" pitchFamily="18" charset="0"/>
              </a:rPr>
              <a:t>1742-6596/1372/1/012041</a:t>
            </a:r>
          </a:p>
          <a:p>
            <a:pPr marL="0" indent="0">
              <a:buNone/>
            </a:pPr>
            <a:r>
              <a:rPr lang="en-IN" sz="1400" dirty="0">
                <a:latin typeface="Times New Roman" panose="02020603050405020304" pitchFamily="18" charset="0"/>
                <a:cs typeface="Times New Roman" panose="02020603050405020304" pitchFamily="18" charset="0"/>
                <a:hlinkClick r:id="rId3"/>
              </a:rPr>
              <a:t>https://iopscience.iop.org/article/10.1088/1742-6596/1372/1/012041/pdf</a:t>
            </a:r>
            <a:endParaRPr lang="en-I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dirty="0">
                <a:latin typeface="Times New Roman" pitchFamily="18" charset="0"/>
                <a:cs typeface="Times New Roman" pitchFamily="18" charset="0"/>
              </a:rPr>
              <a:t>Apoorva Safai,  Nirvi Vakharia,  Shweta Prasad, Jitender Saini,  Apurva Shah,  Abhishek </a:t>
            </a:r>
            <a:r>
              <a:rPr lang="en-US" sz="1400" dirty="0" err="1">
                <a:latin typeface="Times New Roman" pitchFamily="18" charset="0"/>
                <a:cs typeface="Times New Roman" pitchFamily="18" charset="0"/>
              </a:rPr>
              <a:t>Lenka</a:t>
            </a:r>
            <a:r>
              <a:rPr lang="en-US" sz="1400" dirty="0">
                <a:latin typeface="Times New Roman" pitchFamily="18" charset="0"/>
                <a:cs typeface="Times New Roman" pitchFamily="18" charset="0"/>
              </a:rPr>
              <a:t>,  Pramod Kumar Pal, and Madhura</a:t>
            </a:r>
            <a:r>
              <a:rPr lang="en-IN" sz="1400" i="1" dirty="0">
                <a:latin typeface="Times New Roman" panose="02020603050405020304" pitchFamily="18" charset="0"/>
                <a:cs typeface="Times New Roman" panose="02020603050405020304" pitchFamily="18" charset="0"/>
              </a:rPr>
              <a:t>,”</a:t>
            </a:r>
            <a:r>
              <a:rPr lang="en-US" sz="1400" i="1" dirty="0">
                <a:latin typeface="Times New Roman" pitchFamily="18" charset="0"/>
                <a:cs typeface="Times New Roman" pitchFamily="18" charset="0"/>
              </a:rPr>
              <a:t> Multi-modal brain based prediction of Parkinson disease using Graph Attention Networks”,</a:t>
            </a:r>
            <a:r>
              <a:rPr lang="en-US" sz="1400" dirty="0">
                <a:latin typeface="Times New Roman" pitchFamily="18" charset="0"/>
                <a:cs typeface="Times New Roman" pitchFamily="18" charset="0"/>
              </a:rPr>
              <a:t> Researchgate, Volume : 15 , article :748414</a:t>
            </a:r>
          </a:p>
          <a:p>
            <a:pPr marL="0" indent="0">
              <a:buNone/>
            </a:pPr>
            <a:r>
              <a:rPr lang="en-IN" sz="1400" dirty="0">
                <a:latin typeface="Times New Roman" panose="02020603050405020304" pitchFamily="18" charset="0"/>
                <a:cs typeface="Times New Roman" panose="02020603050405020304" pitchFamily="18" charset="0"/>
                <a:hlinkClick r:id="rId4"/>
              </a:rPr>
              <a:t>https://www.researchgate.net/publication/358798991_Multimodal_Brain_Connectomics-Based_Prediction_of_Parkinson's_Disease_Using_Graph_Attention_Networks</a:t>
            </a:r>
            <a:endParaRPr lang="en-I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1" dirty="0">
                <a:latin typeface="Times New Roman" panose="02020603050405020304" pitchFamily="18" charset="0"/>
                <a:cs typeface="Times New Roman" pitchFamily="18" charset="0"/>
              </a:rPr>
              <a:t> </a:t>
            </a:r>
            <a:r>
              <a:rPr lang="en-IN" sz="1400" b="0" i="0" dirty="0">
                <a:solidFill>
                  <a:srgbClr val="202124"/>
                </a:solidFill>
                <a:effectLst/>
                <a:latin typeface="Times New Roman" panose="02020603050405020304" pitchFamily="18" charset="0"/>
                <a:cs typeface="Times New Roman" panose="02020603050405020304" pitchFamily="18" charset="0"/>
              </a:rPr>
              <a:t>F.M. Javed Mehedi Shamrat, Md. Asaduzzaman(2019),”</a:t>
            </a:r>
            <a:r>
              <a:rPr lang="en-US" sz="1400" b="0" i="0" dirty="0">
                <a:solidFill>
                  <a:srgbClr val="202124"/>
                </a:solidFill>
                <a:effectLst/>
                <a:latin typeface="Times New Roman" panose="02020603050405020304" pitchFamily="18" charset="0"/>
                <a:cs typeface="Times New Roman" panose="02020603050405020304" pitchFamily="18" charset="0"/>
              </a:rPr>
              <a:t> </a:t>
            </a:r>
            <a:r>
              <a:rPr lang="en-US" sz="1400" b="0" i="1" dirty="0">
                <a:solidFill>
                  <a:srgbClr val="202124"/>
                </a:solidFill>
                <a:effectLst/>
                <a:latin typeface="Times New Roman" panose="02020603050405020304" pitchFamily="18" charset="0"/>
                <a:cs typeface="Times New Roman" panose="02020603050405020304" pitchFamily="18" charset="0"/>
              </a:rPr>
              <a:t>A Comparative Analysis Of Parkinson Disease Prediction Using Machine Learning Approaches”,</a:t>
            </a:r>
            <a:r>
              <a:rPr lang="en-US" sz="1400" dirty="0">
                <a:latin typeface="Times New Roman" panose="02020603050405020304" pitchFamily="18" charset="0"/>
                <a:cs typeface="Times New Roman" pitchFamily="18" charset="0"/>
              </a:rPr>
              <a:t> International Journal of Scientific and technology research, </a:t>
            </a:r>
            <a:r>
              <a:rPr lang="en-IN" sz="1400" b="0" i="0" dirty="0">
                <a:solidFill>
                  <a:srgbClr val="000000"/>
                </a:solidFill>
                <a:effectLst/>
                <a:latin typeface="Times New Roman" panose="02020603050405020304" pitchFamily="18" charset="0"/>
                <a:cs typeface="Times New Roman" panose="02020603050405020304" pitchFamily="18" charset="0"/>
              </a:rPr>
              <a:t>VOLUME 8, ISSUE 11, </a:t>
            </a:r>
            <a:r>
              <a:rPr lang="en-IN" sz="1400" dirty="0">
                <a:solidFill>
                  <a:srgbClr val="000000"/>
                </a:solidFill>
                <a:latin typeface="Times New Roman" panose="02020603050405020304" pitchFamily="18" charset="0"/>
                <a:cs typeface="Times New Roman" panose="02020603050405020304" pitchFamily="18" charset="0"/>
              </a:rPr>
              <a:t>PN.NO – 2576-2580</a:t>
            </a:r>
          </a:p>
          <a:p>
            <a:pPr marL="0" indent="0">
              <a:buNone/>
            </a:pPr>
            <a:r>
              <a:rPr lang="en-IN" sz="1400" dirty="0">
                <a:solidFill>
                  <a:srgbClr val="000000"/>
                </a:solidFill>
                <a:latin typeface="Times New Roman" panose="02020603050405020304" pitchFamily="18" charset="0"/>
                <a:cs typeface="Times New Roman" panose="02020603050405020304" pitchFamily="18" charset="0"/>
                <a:hlinkClick r:id="rId5"/>
              </a:rPr>
              <a:t>https://www.researchgate.net/publication/338924577_A_Comparative_Analysis_Of_Parkinson_Disease_Prediction_Using_Machine_Learning_Approaches</a:t>
            </a:r>
            <a:endParaRPr lang="en-IN" sz="14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1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itchFamily="18" charset="0"/>
            </a:endParaRPr>
          </a:p>
          <a:p>
            <a:pPr marL="0" indent="0">
              <a:buNone/>
            </a:pPr>
            <a:endParaRPr lang="en-US" sz="1400" b="1" i="1" dirty="0">
              <a:latin typeface="Times New Roman" panose="02020603050405020304" pitchFamily="18" charset="0"/>
              <a:cs typeface="Times New Roman"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US" sz="1400" b="0" i="1" dirty="0">
              <a:effectLst/>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816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0AD31-5486-4B4C-A8B9-0419A3DBBB05}"/>
              </a:ext>
            </a:extLst>
          </p:cNvPr>
          <p:cNvSpPr txBox="1"/>
          <p:nvPr/>
        </p:nvSpPr>
        <p:spPr>
          <a:xfrm>
            <a:off x="143555" y="2419045"/>
            <a:ext cx="8856889"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513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4DEB-69FD-48AC-AC02-2C78AD3A668E}"/>
              </a:ext>
            </a:extLst>
          </p:cNvPr>
          <p:cNvSpPr>
            <a:spLocks noGrp="1"/>
          </p:cNvSpPr>
          <p:nvPr>
            <p:ph type="title"/>
          </p:nvPr>
        </p:nvSpPr>
        <p:spPr/>
        <p:txBody>
          <a:bodyPr/>
          <a:lstStyle/>
          <a:p>
            <a:pPr algn="ctr"/>
            <a:r>
              <a:rPr lang="en-US" b="1" dirty="0"/>
              <a:t>LITERATURE SURVEY </a:t>
            </a:r>
            <a:endParaRPr lang="en-IN" b="1" dirty="0"/>
          </a:p>
        </p:txBody>
      </p:sp>
      <p:sp>
        <p:nvSpPr>
          <p:cNvPr id="3" name="Content Placeholder 2">
            <a:extLst>
              <a:ext uri="{FF2B5EF4-FFF2-40B4-BE49-F238E27FC236}">
                <a16:creationId xmlns:a16="http://schemas.microsoft.com/office/drawing/2014/main" id="{18E8480F-CD84-4209-A63F-EF4F37B26952}"/>
              </a:ext>
            </a:extLst>
          </p:cNvPr>
          <p:cNvSpPr>
            <a:spLocks noGrp="1"/>
          </p:cNvSpPr>
          <p:nvPr>
            <p:ph idx="1"/>
          </p:nvPr>
        </p:nvSpPr>
        <p:spPr>
          <a:xfrm>
            <a:off x="0" y="1350110"/>
            <a:ext cx="9144000" cy="3786216"/>
          </a:xfrm>
        </p:spPr>
        <p:txBody>
          <a:bodyPr>
            <a:normAutofit/>
          </a:bodyPr>
          <a:lstStyle/>
          <a:p>
            <a:pPr marL="0" indent="0" algn="just">
              <a:buNone/>
            </a:pPr>
            <a:r>
              <a:rPr lang="en-US" sz="1800" b="1" dirty="0">
                <a:latin typeface="Times New Roman" pitchFamily="18" charset="0"/>
                <a:cs typeface="Times New Roman" pitchFamily="18" charset="0"/>
              </a:rPr>
              <a:t>TITLE : </a:t>
            </a:r>
            <a:r>
              <a:rPr lang="en-US" sz="1800" b="0" i="0" dirty="0">
                <a:solidFill>
                  <a:srgbClr val="202124"/>
                </a:solidFill>
                <a:effectLst/>
                <a:latin typeface="Times New Roman" panose="02020603050405020304" pitchFamily="18" charset="0"/>
                <a:cs typeface="Times New Roman" panose="02020603050405020304" pitchFamily="18" charset="0"/>
              </a:rPr>
              <a:t>Parkinson’s Disease Detection Based on Running Speech Data From Phone Calls</a:t>
            </a:r>
            <a:endParaRPr lang="en-US" sz="1800" dirty="0">
              <a:latin typeface="Times New Roman" panose="02020603050405020304" pitchFamily="18" charset="0"/>
              <a:cs typeface="Times New Roman" pitchFamily="18" charset="0"/>
            </a:endParaRPr>
          </a:p>
          <a:p>
            <a:pPr marL="0" indent="0" algn="just">
              <a:buNone/>
            </a:pPr>
            <a:r>
              <a:rPr lang="en-US" sz="1800" b="1" dirty="0">
                <a:latin typeface="Times New Roman" pitchFamily="18" charset="0"/>
                <a:cs typeface="Times New Roman" pitchFamily="18" charset="0"/>
              </a:rPr>
              <a:t>YEAR : </a:t>
            </a:r>
            <a:r>
              <a:rPr lang="en-US" sz="1800" dirty="0">
                <a:latin typeface="Times New Roman" pitchFamily="18" charset="0"/>
                <a:cs typeface="Times New Roman" pitchFamily="18" charset="0"/>
              </a:rPr>
              <a:t>2021</a:t>
            </a:r>
          </a:p>
          <a:p>
            <a:pPr marL="0" indent="0" algn="just">
              <a:buNone/>
            </a:pPr>
            <a:r>
              <a:rPr lang="en-US" sz="1800" b="1" dirty="0">
                <a:latin typeface="Times New Roman" pitchFamily="18" charset="0"/>
                <a:cs typeface="Times New Roman" pitchFamily="18" charset="0"/>
              </a:rPr>
              <a:t>JOURNAL NAME : </a:t>
            </a:r>
            <a:r>
              <a:rPr lang="en-US" sz="1800" dirty="0">
                <a:latin typeface="Times New Roman" pitchFamily="18" charset="0"/>
                <a:cs typeface="Times New Roman" pitchFamily="18" charset="0"/>
              </a:rPr>
              <a:t>International Journal of Biomedical Engineering.</a:t>
            </a:r>
          </a:p>
          <a:p>
            <a:pPr marL="0" indent="0" algn="just">
              <a:buNone/>
            </a:pPr>
            <a:r>
              <a:rPr lang="en-US" sz="1800" b="1" dirty="0">
                <a:latin typeface="Times New Roman" pitchFamily="18" charset="0"/>
                <a:cs typeface="Times New Roman" pitchFamily="18" charset="0"/>
              </a:rPr>
              <a:t>AUTHOR : </a:t>
            </a:r>
            <a:r>
              <a:rPr lang="en-IN" sz="1800" b="0" i="0" dirty="0">
                <a:solidFill>
                  <a:srgbClr val="202124"/>
                </a:solidFill>
                <a:effectLst/>
                <a:latin typeface="Times New Roman" panose="02020603050405020304" pitchFamily="18" charset="0"/>
                <a:cs typeface="Times New Roman" panose="02020603050405020304" pitchFamily="18" charset="0"/>
              </a:rPr>
              <a:t>Christos Laganas, Dimitrios Iakovakis, Stelios Hadjidimitriou, Vasileios Charisis </a:t>
            </a:r>
            <a:r>
              <a:rPr lang="en-US" sz="1800" b="1" dirty="0">
                <a:latin typeface="Times New Roman" pitchFamily="18" charset="0"/>
                <a:cs typeface="Times New Roman" pitchFamily="18" charset="0"/>
              </a:rPr>
              <a:t>METDHODOLOGY :</a:t>
            </a:r>
          </a:p>
          <a:p>
            <a:pPr marL="0" indent="0" algn="just">
              <a:buNone/>
            </a:pPr>
            <a:r>
              <a:rPr lang="en-US" sz="1800" dirty="0">
                <a:solidFill>
                  <a:srgbClr val="202124"/>
                </a:solidFill>
                <a:latin typeface="Times New Roman" panose="02020603050405020304" pitchFamily="18" charset="0"/>
                <a:cs typeface="Times New Roman" panose="02020603050405020304" pitchFamily="18" charset="0"/>
              </a:rPr>
              <a:t>A</a:t>
            </a:r>
            <a:r>
              <a:rPr lang="en-US" sz="1800" b="0" i="0" dirty="0">
                <a:solidFill>
                  <a:srgbClr val="202124"/>
                </a:solidFill>
                <a:effectLst/>
                <a:latin typeface="Times New Roman" panose="02020603050405020304" pitchFamily="18" charset="0"/>
                <a:cs typeface="Times New Roman" panose="02020603050405020304" pitchFamily="18" charset="0"/>
              </a:rPr>
              <a:t> machine learning-based approach for voice based smartphone data from subjects’ running speech recordings .</a:t>
            </a:r>
            <a:endParaRPr lang="en-US" sz="1800" b="1" dirty="0">
              <a:latin typeface="Times New Roman" panose="02020603050405020304" pitchFamily="18" charset="0"/>
              <a:cs typeface="Times New Roman" pitchFamily="18" charset="0"/>
            </a:endParaRPr>
          </a:p>
          <a:p>
            <a:pPr marL="0" indent="0" algn="just">
              <a:buNone/>
            </a:pPr>
            <a:r>
              <a:rPr lang="en-US" sz="1900" b="1" dirty="0">
                <a:latin typeface="Times New Roman" pitchFamily="18" charset="0"/>
                <a:cs typeface="Times New Roman" pitchFamily="18" charset="0"/>
              </a:rPr>
              <a:t>ADVANTAGE:</a:t>
            </a:r>
          </a:p>
          <a:p>
            <a:pPr marL="0" indent="0" algn="just">
              <a:buNone/>
            </a:pPr>
            <a:r>
              <a:rPr lang="en-US" sz="1800" dirty="0">
                <a:solidFill>
                  <a:srgbClr val="202124"/>
                </a:solidFill>
                <a:latin typeface="Times New Roman" panose="02020603050405020304" pitchFamily="18" charset="0"/>
                <a:cs typeface="Times New Roman" panose="02020603050405020304" pitchFamily="18" charset="0"/>
              </a:rPr>
              <a:t>D</a:t>
            </a:r>
            <a:r>
              <a:rPr lang="en-US" sz="1800" b="0" i="0" dirty="0">
                <a:solidFill>
                  <a:srgbClr val="202124"/>
                </a:solidFill>
                <a:effectLst/>
                <a:latin typeface="Times New Roman" panose="02020603050405020304" pitchFamily="18" charset="0"/>
                <a:cs typeface="Times New Roman" panose="02020603050405020304" pitchFamily="18" charset="0"/>
              </a:rPr>
              <a:t>etection of PD is done by language-dependent training</a:t>
            </a:r>
            <a:endParaRPr lang="en-US" sz="1800" b="1" dirty="0">
              <a:latin typeface="Times New Roman" panose="02020603050405020304" pitchFamily="18" charset="0"/>
              <a:cs typeface="Times New Roman" pitchFamily="18" charset="0"/>
            </a:endParaRPr>
          </a:p>
          <a:p>
            <a:pPr marL="0" indent="0" algn="just">
              <a:buNone/>
            </a:pPr>
            <a:r>
              <a:rPr lang="en-US" sz="1900" b="1" dirty="0">
                <a:latin typeface="Times New Roman" pitchFamily="18" charset="0"/>
                <a:cs typeface="Times New Roman" pitchFamily="18" charset="0"/>
              </a:rPr>
              <a:t>DISADVANTAGE:</a:t>
            </a:r>
          </a:p>
          <a:p>
            <a:pPr marL="0" indent="0" algn="just">
              <a:buNone/>
            </a:pPr>
            <a:r>
              <a:rPr lang="en-US" sz="1800" dirty="0">
                <a:latin typeface="Times New Roman" pitchFamily="18" charset="0"/>
                <a:cs typeface="Times New Roman" pitchFamily="18" charset="0"/>
              </a:rPr>
              <a:t>Language dependent Training is a tedious process.</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1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D3CE-FC06-4017-94B8-CFC12557382E}"/>
              </a:ext>
            </a:extLst>
          </p:cNvPr>
          <p:cNvSpPr>
            <a:spLocks noGrp="1"/>
          </p:cNvSpPr>
          <p:nvPr>
            <p:ph type="title"/>
          </p:nvPr>
        </p:nvSpPr>
        <p:spPr/>
        <p:txBody>
          <a:bodyPr/>
          <a:lstStyle/>
          <a:p>
            <a:pPr algn="ctr"/>
            <a:r>
              <a:rPr lang="en-US" b="1" dirty="0"/>
              <a:t>LITERATURE SURVEY</a:t>
            </a:r>
            <a:endParaRPr lang="en-IN" b="1" dirty="0"/>
          </a:p>
        </p:txBody>
      </p:sp>
      <p:sp>
        <p:nvSpPr>
          <p:cNvPr id="3" name="Content Placeholder 2">
            <a:extLst>
              <a:ext uri="{FF2B5EF4-FFF2-40B4-BE49-F238E27FC236}">
                <a16:creationId xmlns:a16="http://schemas.microsoft.com/office/drawing/2014/main" id="{CA3AAE0F-8838-4615-80B5-7CB0263BD07C}"/>
              </a:ext>
            </a:extLst>
          </p:cNvPr>
          <p:cNvSpPr>
            <a:spLocks noGrp="1"/>
          </p:cNvSpPr>
          <p:nvPr>
            <p:ph idx="1"/>
          </p:nvPr>
        </p:nvSpPr>
        <p:spPr>
          <a:xfrm>
            <a:off x="143555" y="1350110"/>
            <a:ext cx="8856890" cy="3793390"/>
          </a:xfrm>
        </p:spPr>
        <p:txBody>
          <a:bodyPr>
            <a:noAutofit/>
          </a:bodyPr>
          <a:lstStyle/>
          <a:p>
            <a:pPr marL="0" indent="0" algn="just">
              <a:buNone/>
            </a:pPr>
            <a:r>
              <a:rPr lang="en-US" sz="1600" b="1" dirty="0">
                <a:latin typeface="Times New Roman" pitchFamily="18" charset="0"/>
                <a:cs typeface="Times New Roman" pitchFamily="18" charset="0"/>
              </a:rPr>
              <a:t>TITLE : </a:t>
            </a:r>
            <a:r>
              <a:rPr lang="en-US" sz="1800" dirty="0">
                <a:latin typeface="Times New Roman" pitchFamily="18" charset="0"/>
                <a:cs typeface="Times New Roman" pitchFamily="18" charset="0"/>
              </a:rPr>
              <a:t>Multi-modal brain based prediction of Parkinson disease using Graph Attention Networks</a:t>
            </a:r>
          </a:p>
          <a:p>
            <a:pPr marL="0" indent="0" algn="just">
              <a:buNone/>
            </a:pPr>
            <a:r>
              <a:rPr lang="en-US" sz="1600" b="1" dirty="0">
                <a:latin typeface="Times New Roman" pitchFamily="18" charset="0"/>
                <a:cs typeface="Times New Roman" pitchFamily="18" charset="0"/>
              </a:rPr>
              <a:t>YEAR : </a:t>
            </a:r>
            <a:r>
              <a:rPr lang="en-US" sz="1600" dirty="0">
                <a:latin typeface="Times New Roman" pitchFamily="18" charset="0"/>
                <a:cs typeface="Times New Roman" pitchFamily="18" charset="0"/>
              </a:rPr>
              <a:t>2022</a:t>
            </a:r>
          </a:p>
          <a:p>
            <a:pPr marL="0" indent="0" algn="just">
              <a:buNone/>
            </a:pPr>
            <a:r>
              <a:rPr lang="en-US" sz="1600" b="1" dirty="0">
                <a:latin typeface="Times New Roman" pitchFamily="18" charset="0"/>
                <a:cs typeface="Times New Roman" pitchFamily="18" charset="0"/>
              </a:rPr>
              <a:t>JOURNAL NAME : </a:t>
            </a:r>
            <a:r>
              <a:rPr lang="en-US" sz="1800" dirty="0">
                <a:latin typeface="Times New Roman" pitchFamily="18" charset="0"/>
                <a:cs typeface="Times New Roman" pitchFamily="18" charset="0"/>
              </a:rPr>
              <a:t>Frontiers in Neuroscience.</a:t>
            </a:r>
          </a:p>
          <a:p>
            <a:pPr marL="0" indent="0" algn="just">
              <a:buNone/>
            </a:pPr>
            <a:r>
              <a:rPr lang="en-US" sz="1600" b="1" dirty="0">
                <a:latin typeface="Times New Roman" pitchFamily="18" charset="0"/>
                <a:cs typeface="Times New Roman" pitchFamily="18" charset="0"/>
              </a:rPr>
              <a:t>AUTHOR : </a:t>
            </a:r>
            <a:r>
              <a:rPr lang="en-US" sz="1800" dirty="0">
                <a:latin typeface="Times New Roman" pitchFamily="18" charset="0"/>
                <a:cs typeface="Times New Roman" pitchFamily="18" charset="0"/>
              </a:rPr>
              <a:t>Apoorva Safai,  Nirvi Vakharia,  Shweta Prasad, Jitender Saini,  Apurva Shah,  Abhishek Lenka,  Pramod Kumar Pal, and Madhura </a:t>
            </a:r>
          </a:p>
          <a:p>
            <a:pPr marL="0" indent="0" algn="just">
              <a:buNone/>
            </a:pPr>
            <a:r>
              <a:rPr lang="en-US" sz="1600" b="1" dirty="0">
                <a:latin typeface="Times New Roman" pitchFamily="18" charset="0"/>
                <a:cs typeface="Times New Roman" pitchFamily="18" charset="0"/>
              </a:rPr>
              <a:t>METHODOLOGY :</a:t>
            </a:r>
          </a:p>
          <a:p>
            <a:pPr marL="0" indent="0" algn="just">
              <a:buNone/>
            </a:pPr>
            <a:r>
              <a:rPr lang="en-US" sz="1800" dirty="0">
                <a:latin typeface="Times New Roman" pitchFamily="18" charset="0"/>
                <a:cs typeface="Times New Roman" pitchFamily="18" charset="0"/>
              </a:rPr>
              <a:t>GAT(GRAPH ATTENTION NETWORK) model is used to generate node embeddings from the structural connectivity matrix and multimodal feature.</a:t>
            </a:r>
          </a:p>
          <a:p>
            <a:pPr marL="0" indent="0" algn="just">
              <a:buNone/>
            </a:pPr>
            <a:r>
              <a:rPr lang="en-US" sz="1600" b="1" dirty="0">
                <a:latin typeface="Times New Roman" pitchFamily="18" charset="0"/>
                <a:cs typeface="Times New Roman" pitchFamily="18" charset="0"/>
              </a:rPr>
              <a:t>ADVANTAGE : </a:t>
            </a:r>
            <a:r>
              <a:rPr lang="en-US" sz="1600" dirty="0">
                <a:latin typeface="Times New Roman" pitchFamily="18" charset="0"/>
                <a:cs typeface="Times New Roman" pitchFamily="18" charset="0"/>
              </a:rPr>
              <a:t>The attention map shows the dependency between large scale brain regions based on their structural and functional characteristics.</a:t>
            </a:r>
          </a:p>
          <a:p>
            <a:pPr marL="0" indent="0">
              <a:buNone/>
            </a:pPr>
            <a:r>
              <a:rPr lang="en-IN" sz="1600" b="1" dirty="0">
                <a:latin typeface="Times New Roman" panose="02020603050405020304" pitchFamily="18" charset="0"/>
                <a:cs typeface="Times New Roman" panose="02020603050405020304" pitchFamily="18" charset="0"/>
              </a:rPr>
              <a:t>DISADVANTAGE:</a:t>
            </a:r>
            <a:r>
              <a:rPr lang="en-IN" sz="1800" dirty="0">
                <a:latin typeface="Times New Roman" panose="02020603050405020304" pitchFamily="18" charset="0"/>
                <a:cs typeface="Times New Roman" panose="02020603050405020304" pitchFamily="18" charset="0"/>
              </a:rPr>
              <a:t> GAT at-times provide inconsistent data which is not accurate.</a:t>
            </a:r>
          </a:p>
        </p:txBody>
      </p:sp>
    </p:spTree>
    <p:extLst>
      <p:ext uri="{BB962C8B-B14F-4D97-AF65-F5344CB8AC3E}">
        <p14:creationId xmlns:p14="http://schemas.microsoft.com/office/powerpoint/2010/main" val="164681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8AEC-AEB6-4997-B3D3-F6D7E3E13707}"/>
              </a:ext>
            </a:extLst>
          </p:cNvPr>
          <p:cNvSpPr>
            <a:spLocks noGrp="1"/>
          </p:cNvSpPr>
          <p:nvPr>
            <p:ph type="title"/>
          </p:nvPr>
        </p:nvSpPr>
        <p:spPr/>
        <p:txBody>
          <a:bodyPr/>
          <a:lstStyle/>
          <a:p>
            <a:pPr algn="ctr"/>
            <a:r>
              <a:rPr lang="en-US" b="1" dirty="0"/>
              <a:t>LITERATURE SURVEY</a:t>
            </a:r>
            <a:endParaRPr lang="en-IN" b="1" dirty="0"/>
          </a:p>
        </p:txBody>
      </p:sp>
      <p:sp>
        <p:nvSpPr>
          <p:cNvPr id="3" name="Content Placeholder 2">
            <a:extLst>
              <a:ext uri="{FF2B5EF4-FFF2-40B4-BE49-F238E27FC236}">
                <a16:creationId xmlns:a16="http://schemas.microsoft.com/office/drawing/2014/main" id="{CD5BEEBF-85FD-4784-BB38-57AFC7B4AB98}"/>
              </a:ext>
            </a:extLst>
          </p:cNvPr>
          <p:cNvSpPr>
            <a:spLocks noGrp="1"/>
          </p:cNvSpPr>
          <p:nvPr>
            <p:ph idx="1"/>
          </p:nvPr>
        </p:nvSpPr>
        <p:spPr>
          <a:xfrm>
            <a:off x="108689" y="1350110"/>
            <a:ext cx="9000445" cy="3793390"/>
          </a:xfrm>
        </p:spPr>
        <p:txBody>
          <a:bodyPr>
            <a:noAutofit/>
          </a:bodyPr>
          <a:lstStyle/>
          <a:p>
            <a:pPr marL="0" indent="0" algn="just">
              <a:buNone/>
            </a:pPr>
            <a:r>
              <a:rPr lang="en-US" sz="1600" b="1" dirty="0">
                <a:latin typeface="Times New Roman" panose="02020603050405020304" pitchFamily="18" charset="0"/>
                <a:cs typeface="Times New Roman" pitchFamily="18" charset="0"/>
              </a:rPr>
              <a:t>TITLE : </a:t>
            </a:r>
            <a:r>
              <a:rPr lang="en-US" sz="1800" dirty="0">
                <a:latin typeface="Times New Roman" panose="02020603050405020304" pitchFamily="18" charset="0"/>
                <a:cs typeface="Times New Roman" pitchFamily="18" charset="0"/>
              </a:rPr>
              <a:t>Vocal Feature Extraction based Artificial Intelligence model for Parkinson disease detection</a:t>
            </a:r>
          </a:p>
          <a:p>
            <a:pPr marL="0" indent="0" algn="just">
              <a:buNone/>
            </a:pPr>
            <a:r>
              <a:rPr lang="en-US" sz="1600" b="1" dirty="0">
                <a:latin typeface="Times New Roman" panose="02020603050405020304" pitchFamily="18" charset="0"/>
                <a:cs typeface="Times New Roman" pitchFamily="18" charset="0"/>
              </a:rPr>
              <a:t>YEAR : </a:t>
            </a:r>
            <a:r>
              <a:rPr lang="en-US" sz="1600" dirty="0">
                <a:latin typeface="Times New Roman" panose="02020603050405020304" pitchFamily="18" charset="0"/>
                <a:cs typeface="Times New Roman" pitchFamily="18" charset="0"/>
              </a:rPr>
              <a:t>2021</a:t>
            </a:r>
          </a:p>
          <a:p>
            <a:pPr marL="0" indent="0" algn="just">
              <a:buNone/>
            </a:pPr>
            <a:r>
              <a:rPr lang="en-US" sz="1600" b="1" dirty="0">
                <a:latin typeface="Times New Roman" panose="02020603050405020304" pitchFamily="18" charset="0"/>
                <a:cs typeface="Times New Roman" pitchFamily="18" charset="0"/>
              </a:rPr>
              <a:t>JOURNAL NAME : </a:t>
            </a:r>
            <a:r>
              <a:rPr lang="en-US" sz="1800" dirty="0">
                <a:latin typeface="Times New Roman" panose="02020603050405020304" pitchFamily="18" charset="0"/>
                <a:cs typeface="Times New Roman" pitchFamily="18" charset="0"/>
              </a:rPr>
              <a:t>Pubmed Journal</a:t>
            </a:r>
          </a:p>
          <a:p>
            <a:pPr marL="0" indent="0" algn="just">
              <a:buNone/>
            </a:pPr>
            <a:r>
              <a:rPr lang="en-US" sz="1800" b="1" dirty="0">
                <a:latin typeface="Times New Roman" panose="02020603050405020304" pitchFamily="18" charset="0"/>
                <a:cs typeface="Times New Roman" pitchFamily="18" charset="0"/>
              </a:rPr>
              <a:t>AUTHOR :</a:t>
            </a:r>
            <a:r>
              <a:rPr lang="en-US" sz="1600" b="1" dirty="0">
                <a:latin typeface="Times New Roman" panose="02020603050405020304" pitchFamily="18" charset="0"/>
                <a:cs typeface="Times New Roman" pitchFamily="18" charset="0"/>
              </a:rPr>
              <a:t> </a:t>
            </a:r>
            <a:r>
              <a:rPr lang="en-US" sz="1800" dirty="0">
                <a:latin typeface="Times New Roman" panose="02020603050405020304" pitchFamily="18" charset="0"/>
                <a:cs typeface="Times New Roman" pitchFamily="18" charset="0"/>
              </a:rPr>
              <a:t>Muntasir Hoq, Mohammed Nasim Uttin , And  Seung-</a:t>
            </a:r>
            <a:r>
              <a:rPr lang="en-US" sz="1800" dirty="0" err="1">
                <a:latin typeface="Times New Roman" panose="02020603050405020304" pitchFamily="18" charset="0"/>
                <a:cs typeface="Times New Roman" pitchFamily="18" charset="0"/>
              </a:rPr>
              <a:t>vo</a:t>
            </a:r>
            <a:r>
              <a:rPr lang="en-US" sz="1800" dirty="0">
                <a:latin typeface="Times New Roman" panose="02020603050405020304" pitchFamily="18" charset="0"/>
                <a:cs typeface="Times New Roman" pitchFamily="18" charset="0"/>
              </a:rPr>
              <a:t> Park</a:t>
            </a:r>
          </a:p>
          <a:p>
            <a:pPr marL="0" indent="0" algn="just">
              <a:buNone/>
            </a:pPr>
            <a:r>
              <a:rPr lang="en-US" sz="1800" b="1" dirty="0">
                <a:latin typeface="Times New Roman" panose="02020603050405020304" pitchFamily="18" charset="0"/>
                <a:cs typeface="Times New Roman" pitchFamily="18" charset="0"/>
              </a:rPr>
              <a:t>METHODOLOGY :</a:t>
            </a:r>
            <a:endParaRPr lang="en-US" sz="18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Two hybrid models based on SVM integrating with principle component analysis and a sparse auto-encoder are proposed to detect PD patients based on vocal features. </a:t>
            </a:r>
          </a:p>
          <a:p>
            <a:pPr marL="0" indent="0" algn="just">
              <a:buNone/>
            </a:pPr>
            <a:r>
              <a:rPr lang="en-US" sz="1600" b="1" dirty="0">
                <a:latin typeface="Times New Roman" pitchFamily="18" charset="0"/>
                <a:cs typeface="Times New Roman" pitchFamily="18" charset="0"/>
              </a:rPr>
              <a:t>ADVANTAGE: </a:t>
            </a:r>
            <a:r>
              <a:rPr lang="en-US" sz="1800" dirty="0">
                <a:latin typeface="Times New Roman" pitchFamily="18" charset="0"/>
                <a:cs typeface="Times New Roman" pitchFamily="18" charset="0"/>
              </a:rPr>
              <a:t>It is used to evaluate the model performance to find out the best one.</a:t>
            </a:r>
          </a:p>
          <a:p>
            <a:pPr marL="0" indent="0" algn="just">
              <a:buNone/>
            </a:pPr>
            <a:r>
              <a:rPr lang="en-US" sz="1800" b="1" dirty="0">
                <a:latin typeface="Times New Roman" pitchFamily="18" charset="0"/>
                <a:cs typeface="Times New Roman" pitchFamily="18" charset="0"/>
              </a:rPr>
              <a:t>DISADVANTAGE:</a:t>
            </a:r>
          </a:p>
          <a:p>
            <a:pPr marL="0" indent="0" algn="just">
              <a:buNone/>
            </a:pPr>
            <a:r>
              <a:rPr lang="en-US" sz="1800" dirty="0">
                <a:latin typeface="Times New Roman" pitchFamily="18" charset="0"/>
                <a:cs typeface="Times New Roman" pitchFamily="18" charset="0"/>
              </a:rPr>
              <a:t>In this paper, 70% of data were are used for training and 30% of data were used for testing and Real-time data is not tested.</a:t>
            </a:r>
          </a:p>
        </p:txBody>
      </p:sp>
    </p:spTree>
    <p:extLst>
      <p:ext uri="{BB962C8B-B14F-4D97-AF65-F5344CB8AC3E}">
        <p14:creationId xmlns:p14="http://schemas.microsoft.com/office/powerpoint/2010/main" val="83103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8B5A-F882-4C60-9C0F-52646D72F5C6}"/>
              </a:ext>
            </a:extLst>
          </p:cNvPr>
          <p:cNvSpPr>
            <a:spLocks noGrp="1"/>
          </p:cNvSpPr>
          <p:nvPr>
            <p:ph type="title"/>
          </p:nvPr>
        </p:nvSpPr>
        <p:spPr/>
        <p:txBody>
          <a:bodyPr/>
          <a:lstStyle/>
          <a:p>
            <a:pPr algn="ctr"/>
            <a:r>
              <a:rPr lang="en-US" b="1" dirty="0"/>
              <a:t>LITERATURE SURVEY</a:t>
            </a:r>
            <a:endParaRPr lang="en-IN" b="1" dirty="0"/>
          </a:p>
        </p:txBody>
      </p:sp>
      <p:sp>
        <p:nvSpPr>
          <p:cNvPr id="3" name="Content Placeholder 2">
            <a:extLst>
              <a:ext uri="{FF2B5EF4-FFF2-40B4-BE49-F238E27FC236}">
                <a16:creationId xmlns:a16="http://schemas.microsoft.com/office/drawing/2014/main" id="{9ED41C63-21DB-41D6-9154-CDCAD2F1F699}"/>
              </a:ext>
            </a:extLst>
          </p:cNvPr>
          <p:cNvSpPr>
            <a:spLocks noGrp="1"/>
          </p:cNvSpPr>
          <p:nvPr>
            <p:ph idx="1"/>
          </p:nvPr>
        </p:nvSpPr>
        <p:spPr>
          <a:xfrm>
            <a:off x="0" y="1350110"/>
            <a:ext cx="9009595" cy="3793390"/>
          </a:xfrm>
        </p:spPr>
        <p:txBody>
          <a:bodyPr>
            <a:noAutofit/>
          </a:bodyPr>
          <a:lstStyle/>
          <a:p>
            <a:pPr marL="0" indent="0" algn="just">
              <a:buNone/>
            </a:pPr>
            <a:r>
              <a:rPr lang="en-US" sz="1800" b="1" dirty="0">
                <a:latin typeface="Times New Roman" pitchFamily="18" charset="0"/>
                <a:cs typeface="Times New Roman" pitchFamily="18" charset="0"/>
              </a:rPr>
              <a:t>TITLE : </a:t>
            </a:r>
            <a:r>
              <a:rPr lang="en-US" sz="1800" dirty="0">
                <a:latin typeface="Times New Roman" pitchFamily="18" charset="0"/>
                <a:cs typeface="Times New Roman" pitchFamily="18" charset="0"/>
              </a:rPr>
              <a:t>An Early Prediction of Parkinson’s disease using facial emotional Recognition.</a:t>
            </a:r>
          </a:p>
          <a:p>
            <a:pPr marL="0" indent="0" algn="just">
              <a:lnSpc>
                <a:spcPct val="120000"/>
              </a:lnSpc>
              <a:buNone/>
            </a:pPr>
            <a:r>
              <a:rPr lang="en-US" sz="1800" b="1" dirty="0">
                <a:latin typeface="Times New Roman" pitchFamily="18" charset="0"/>
                <a:cs typeface="Times New Roman" pitchFamily="18" charset="0"/>
              </a:rPr>
              <a:t>YEAR : </a:t>
            </a:r>
            <a:r>
              <a:rPr lang="en-US" sz="1800" dirty="0">
                <a:latin typeface="Times New Roman" pitchFamily="18" charset="0"/>
                <a:cs typeface="Times New Roman" pitchFamily="18" charset="0"/>
              </a:rPr>
              <a:t>2021</a:t>
            </a:r>
          </a:p>
          <a:p>
            <a:pPr marL="0" indent="0" algn="just">
              <a:lnSpc>
                <a:spcPct val="120000"/>
              </a:lnSpc>
              <a:buNone/>
            </a:pPr>
            <a:r>
              <a:rPr lang="en-US" sz="1800" b="1" dirty="0">
                <a:latin typeface="Times New Roman" pitchFamily="18" charset="0"/>
                <a:cs typeface="Times New Roman" pitchFamily="18" charset="0"/>
              </a:rPr>
              <a:t>JOURNAL NAME :  </a:t>
            </a:r>
            <a:r>
              <a:rPr lang="en-US" sz="1800" b="0" i="0" dirty="0">
                <a:solidFill>
                  <a:srgbClr val="202124"/>
                </a:solidFill>
                <a:effectLst/>
                <a:latin typeface="Times New Roman" panose="02020603050405020304" pitchFamily="18" charset="0"/>
                <a:cs typeface="Times New Roman" panose="02020603050405020304" pitchFamily="18" charset="0"/>
              </a:rPr>
              <a:t>International Conference on Novel Approaches and Developments in Biomedical Engineering </a:t>
            </a:r>
            <a:endParaRPr lang="en-US" sz="1800" dirty="0">
              <a:latin typeface="Times New Roman" panose="02020603050405020304" pitchFamily="18" charset="0"/>
              <a:cs typeface="Times New Roman" pitchFamily="18" charset="0"/>
            </a:endParaRPr>
          </a:p>
          <a:p>
            <a:pPr marL="0" indent="0" algn="just">
              <a:buNone/>
            </a:pPr>
            <a:r>
              <a:rPr lang="en-US" sz="1800" b="1" dirty="0">
                <a:latin typeface="Times New Roman" pitchFamily="18" charset="0"/>
                <a:cs typeface="Times New Roman" pitchFamily="18" charset="0"/>
              </a:rPr>
              <a:t>AUTHOR : </a:t>
            </a:r>
            <a:r>
              <a:rPr lang="en-IN" sz="1800" b="0" i="0" dirty="0">
                <a:effectLst/>
                <a:latin typeface="Times New Roman" panose="02020603050405020304" pitchFamily="18" charset="0"/>
                <a:cs typeface="Times New Roman" panose="02020603050405020304" pitchFamily="18" charset="0"/>
              </a:rPr>
              <a:t>Anusri , Dhatchayani  , Princely Angelinal , Dr . S. Kamalraj</a:t>
            </a: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METHODOLOGY:</a:t>
            </a:r>
          </a:p>
          <a:p>
            <a:pPr marL="0" indent="0" algn="just">
              <a:buNone/>
            </a:pPr>
            <a:r>
              <a:rPr lang="en-IN" sz="1800" dirty="0">
                <a:latin typeface="Times New Roman" panose="02020603050405020304" pitchFamily="18" charset="0"/>
                <a:cs typeface="Times New Roman" panose="02020603050405020304" pitchFamily="18" charset="0"/>
              </a:rPr>
              <a:t>It is implemented using by classifying facial emotions using CNN architecture.</a:t>
            </a:r>
          </a:p>
          <a:p>
            <a:pPr marL="0" indent="0" algn="just">
              <a:buNone/>
            </a:pPr>
            <a:r>
              <a:rPr lang="en-US" sz="1800" b="1" dirty="0">
                <a:latin typeface="Times New Roman" panose="02020603050405020304" pitchFamily="18" charset="0"/>
                <a:cs typeface="Times New Roman" panose="02020603050405020304" pitchFamily="18" charset="0"/>
              </a:rPr>
              <a:t>ADVANTAGE : </a:t>
            </a:r>
          </a:p>
          <a:p>
            <a:pPr marL="0" indent="0" algn="just">
              <a:buNone/>
            </a:pPr>
            <a:r>
              <a:rPr lang="en-US" sz="1800" dirty="0">
                <a:latin typeface="Times New Roman" panose="02020603050405020304" pitchFamily="18" charset="0"/>
                <a:cs typeface="Times New Roman" panose="02020603050405020304" pitchFamily="18" charset="0"/>
              </a:rPr>
              <a:t>Outcome of PD from DAT SPECT images in which they obtained 70.7% accuracy in CNN</a:t>
            </a:r>
          </a:p>
          <a:p>
            <a:pPr marL="0" indent="0" algn="just">
              <a:buNone/>
            </a:pPr>
            <a:r>
              <a:rPr lang="en-US" sz="1800" b="1" dirty="0">
                <a:latin typeface="Times New Roman" panose="02020603050405020304" pitchFamily="18" charset="0"/>
                <a:cs typeface="Times New Roman" panose="02020603050405020304" pitchFamily="18" charset="0"/>
              </a:rPr>
              <a:t>DISADVANTAGE: </a:t>
            </a:r>
          </a:p>
          <a:p>
            <a:pPr marL="0" indent="0" algn="just">
              <a:buNone/>
            </a:pPr>
            <a:r>
              <a:rPr lang="en-US" sz="1800" dirty="0">
                <a:latin typeface="Times New Roman" panose="02020603050405020304" pitchFamily="18" charset="0"/>
                <a:cs typeface="Times New Roman" panose="02020603050405020304" pitchFamily="18" charset="0"/>
              </a:rPr>
              <a:t>Due to insufficient dataset , the result will not be accurate.</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82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A9A0C-C603-4205-8175-6DFDA9460B68}"/>
              </a:ext>
            </a:extLst>
          </p:cNvPr>
          <p:cNvSpPr>
            <a:spLocks noGrp="1"/>
          </p:cNvSpPr>
          <p:nvPr>
            <p:ph type="title"/>
          </p:nvPr>
        </p:nvSpPr>
        <p:spPr/>
        <p:txBody>
          <a:bodyPr/>
          <a:lstStyle/>
          <a:p>
            <a:pPr algn="ctr"/>
            <a:r>
              <a:rPr lang="en-US" b="1" dirty="0"/>
              <a:t>LITERATURE SURVEY</a:t>
            </a:r>
            <a:endParaRPr lang="en-IN" b="1" dirty="0"/>
          </a:p>
        </p:txBody>
      </p:sp>
      <p:sp>
        <p:nvSpPr>
          <p:cNvPr id="3" name="Content Placeholder 2">
            <a:extLst>
              <a:ext uri="{FF2B5EF4-FFF2-40B4-BE49-F238E27FC236}">
                <a16:creationId xmlns:a16="http://schemas.microsoft.com/office/drawing/2014/main" id="{31E0DF0D-7C45-4788-9027-1BE63A56984B}"/>
              </a:ext>
            </a:extLst>
          </p:cNvPr>
          <p:cNvSpPr>
            <a:spLocks noGrp="1"/>
          </p:cNvSpPr>
          <p:nvPr>
            <p:ph idx="1"/>
          </p:nvPr>
        </p:nvSpPr>
        <p:spPr>
          <a:xfrm>
            <a:off x="143555" y="1350110"/>
            <a:ext cx="8856889" cy="3793390"/>
          </a:xfrm>
        </p:spPr>
        <p:txBody>
          <a:bodyPr>
            <a:normAutofit fontScale="92500" lnSpcReduction="20000"/>
          </a:bodyPr>
          <a:lstStyle/>
          <a:p>
            <a:pPr marL="0" indent="0" algn="just">
              <a:buNone/>
            </a:pPr>
            <a:r>
              <a:rPr lang="en-US" sz="1800" b="1" dirty="0">
                <a:latin typeface="Times New Roman" pitchFamily="18" charset="0"/>
                <a:cs typeface="Times New Roman" pitchFamily="18" charset="0"/>
              </a:rPr>
              <a:t>TITLE : </a:t>
            </a:r>
            <a:r>
              <a:rPr lang="en-US" sz="1800" dirty="0">
                <a:latin typeface="Times New Roman" pitchFamily="18" charset="0"/>
                <a:cs typeface="Times New Roman" pitchFamily="18" charset="0"/>
              </a:rPr>
              <a:t>Early Parkinson detection using fully connected deep neural network based on vocal features.</a:t>
            </a:r>
          </a:p>
          <a:p>
            <a:pPr marL="0" indent="0" algn="just">
              <a:buNone/>
            </a:pPr>
            <a:r>
              <a:rPr lang="en-US" sz="1800" b="1" dirty="0">
                <a:latin typeface="Times New Roman" pitchFamily="18" charset="0"/>
                <a:cs typeface="Times New Roman" pitchFamily="18" charset="0"/>
              </a:rPr>
              <a:t>YEAR : </a:t>
            </a:r>
            <a:r>
              <a:rPr lang="en-US" sz="1800" dirty="0">
                <a:latin typeface="Times New Roman" pitchFamily="18" charset="0"/>
                <a:cs typeface="Times New Roman" pitchFamily="18" charset="0"/>
              </a:rPr>
              <a:t>2020</a:t>
            </a:r>
          </a:p>
          <a:p>
            <a:pPr marL="0" indent="0" algn="just">
              <a:buNone/>
            </a:pPr>
            <a:r>
              <a:rPr lang="en-US" sz="1800" b="1" dirty="0">
                <a:latin typeface="Times New Roman" pitchFamily="18" charset="0"/>
                <a:cs typeface="Times New Roman" pitchFamily="18" charset="0"/>
              </a:rPr>
              <a:t>JOURNAL NAME : </a:t>
            </a:r>
            <a:r>
              <a:rPr lang="en-US" sz="1800" dirty="0">
                <a:latin typeface="Times New Roman" pitchFamily="18" charset="0"/>
                <a:cs typeface="Times New Roman" pitchFamily="18" charset="0"/>
              </a:rPr>
              <a:t>International Journal of Computer Science And Technology.</a:t>
            </a:r>
          </a:p>
          <a:p>
            <a:pPr marL="0" indent="0" algn="just">
              <a:buNone/>
            </a:pPr>
            <a:r>
              <a:rPr lang="en-US" sz="1800" b="1" dirty="0">
                <a:latin typeface="Times New Roman" pitchFamily="18" charset="0"/>
                <a:cs typeface="Times New Roman" pitchFamily="18" charset="0"/>
              </a:rPr>
              <a:t>AUTHOR : </a:t>
            </a:r>
            <a:r>
              <a:rPr lang="en-US" sz="1800" dirty="0">
                <a:latin typeface="Times New Roman" pitchFamily="18" charset="0"/>
                <a:cs typeface="Times New Roman" pitchFamily="18" charset="0"/>
              </a:rPr>
              <a:t>Ahlem Kehili , Dabbadi Karim , Cherif Adnen.</a:t>
            </a:r>
          </a:p>
          <a:p>
            <a:pPr marL="0" indent="0" algn="just">
              <a:lnSpc>
                <a:spcPct val="120000"/>
              </a:lnSpc>
              <a:buNone/>
            </a:pPr>
            <a:r>
              <a:rPr lang="en-US" sz="1800" b="1" dirty="0">
                <a:latin typeface="Times New Roman" pitchFamily="18" charset="0"/>
                <a:cs typeface="Times New Roman" pitchFamily="18" charset="0"/>
              </a:rPr>
              <a:t>METDHODOLOGY :</a:t>
            </a:r>
          </a:p>
          <a:p>
            <a:pPr marL="0" indent="0" algn="just">
              <a:lnSpc>
                <a:spcPct val="120000"/>
              </a:lnSpc>
              <a:buNone/>
            </a:pPr>
            <a:r>
              <a:rPr lang="en-US" sz="1800" dirty="0">
                <a:latin typeface="Times New Roman" pitchFamily="18" charset="0"/>
                <a:cs typeface="Times New Roman" pitchFamily="18" charset="0"/>
              </a:rPr>
              <a:t>PD detection system based on vocal features was proposed using fully connected deep neural network as a classifier.</a:t>
            </a:r>
            <a:endParaRPr lang="en-US" sz="1900" dirty="0">
              <a:latin typeface="Times New Roman" pitchFamily="18" charset="0"/>
              <a:cs typeface="Times New Roman" pitchFamily="18" charset="0"/>
            </a:endParaRPr>
          </a:p>
          <a:p>
            <a:pPr marL="0" indent="0" algn="just">
              <a:lnSpc>
                <a:spcPct val="120000"/>
              </a:lnSpc>
              <a:buNone/>
            </a:pPr>
            <a:r>
              <a:rPr lang="en-US" sz="1900" b="1" dirty="0">
                <a:latin typeface="Times New Roman" pitchFamily="18" charset="0"/>
                <a:cs typeface="Times New Roman" pitchFamily="18" charset="0"/>
              </a:rPr>
              <a:t>ADVANTAGE: </a:t>
            </a:r>
          </a:p>
          <a:p>
            <a:pPr marL="0" indent="0" algn="just">
              <a:lnSpc>
                <a:spcPct val="120000"/>
              </a:lnSpc>
              <a:buNone/>
            </a:pPr>
            <a:r>
              <a:rPr lang="en-US" sz="1900" dirty="0">
                <a:latin typeface="Times New Roman" pitchFamily="18" charset="0"/>
                <a:cs typeface="Times New Roman" pitchFamily="18" charset="0"/>
              </a:rPr>
              <a:t>Accuracy is 100% only when using the dataset</a:t>
            </a:r>
          </a:p>
          <a:p>
            <a:pPr marL="0" indent="0" algn="just">
              <a:lnSpc>
                <a:spcPct val="120000"/>
              </a:lnSpc>
              <a:buNone/>
            </a:pPr>
            <a:r>
              <a:rPr lang="en-US" sz="1900" b="1" dirty="0">
                <a:latin typeface="Times New Roman" pitchFamily="18" charset="0"/>
                <a:cs typeface="Times New Roman" pitchFamily="18" charset="0"/>
              </a:rPr>
              <a:t>DISADVANTAGE: </a:t>
            </a:r>
          </a:p>
          <a:p>
            <a:pPr marL="0" indent="0" algn="just">
              <a:lnSpc>
                <a:spcPct val="120000"/>
              </a:lnSpc>
              <a:buNone/>
            </a:pPr>
            <a:r>
              <a:rPr lang="en-US" sz="1900" dirty="0">
                <a:latin typeface="Times New Roman" pitchFamily="18" charset="0"/>
                <a:cs typeface="Times New Roman" pitchFamily="18" charset="0"/>
              </a:rPr>
              <a:t>It is not implemented in real-time </a:t>
            </a:r>
            <a:endParaRPr lang="en-US" sz="2100" dirty="0">
              <a:latin typeface="Times New Roman" pitchFamily="18" charset="0"/>
              <a:cs typeface="Times New Roman"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01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3FFC-D85A-4E96-B311-02FF1F11E709}"/>
              </a:ext>
            </a:extLst>
          </p:cNvPr>
          <p:cNvSpPr>
            <a:spLocks noGrp="1"/>
          </p:cNvSpPr>
          <p:nvPr>
            <p:ph type="title"/>
          </p:nvPr>
        </p:nvSpPr>
        <p:spPr/>
        <p:txBody>
          <a:bodyPr/>
          <a:lstStyle/>
          <a:p>
            <a:pPr algn="ctr"/>
            <a:r>
              <a:rPr lang="en-US" b="1" dirty="0"/>
              <a:t>LITERATURE SURVEY</a:t>
            </a:r>
            <a:endParaRPr lang="en-IN" b="1" dirty="0"/>
          </a:p>
        </p:txBody>
      </p:sp>
      <p:sp>
        <p:nvSpPr>
          <p:cNvPr id="3" name="Content Placeholder 2">
            <a:extLst>
              <a:ext uri="{FF2B5EF4-FFF2-40B4-BE49-F238E27FC236}">
                <a16:creationId xmlns:a16="http://schemas.microsoft.com/office/drawing/2014/main" id="{47604ED6-1F7D-4638-9018-C00D43354FAE}"/>
              </a:ext>
            </a:extLst>
          </p:cNvPr>
          <p:cNvSpPr>
            <a:spLocks noGrp="1"/>
          </p:cNvSpPr>
          <p:nvPr>
            <p:ph idx="1"/>
          </p:nvPr>
        </p:nvSpPr>
        <p:spPr>
          <a:xfrm>
            <a:off x="63542" y="1354640"/>
            <a:ext cx="9000445" cy="3793390"/>
          </a:xfrm>
        </p:spPr>
        <p:txBody>
          <a:bodyPr>
            <a:normAutofit lnSpcReduction="10000"/>
          </a:bodyPr>
          <a:lstStyle/>
          <a:p>
            <a:pPr marL="0" indent="0" algn="just">
              <a:buNone/>
            </a:pPr>
            <a:r>
              <a:rPr lang="en-US" sz="1800" b="1" dirty="0">
                <a:latin typeface="Times New Roman" pitchFamily="18" charset="0"/>
                <a:cs typeface="Times New Roman" pitchFamily="18" charset="0"/>
              </a:rPr>
              <a:t>TITLE : </a:t>
            </a:r>
            <a:r>
              <a:rPr lang="en-US" sz="1800" b="0" i="0" dirty="0">
                <a:solidFill>
                  <a:srgbClr val="202124"/>
                </a:solidFill>
                <a:effectLst/>
                <a:latin typeface="Times New Roman" panose="02020603050405020304" pitchFamily="18" charset="0"/>
                <a:cs typeface="Times New Roman" panose="02020603050405020304" pitchFamily="18" charset="0"/>
              </a:rPr>
              <a:t>Parkinson’s Disease Diagnosis and Severity Assessment Using Ground Reaction Forces and Neural Networks</a:t>
            </a:r>
            <a:endParaRPr lang="en-US" sz="1800" b="1" dirty="0">
              <a:latin typeface="Times New Roman" pitchFamily="18" charset="0"/>
              <a:cs typeface="Times New Roman" pitchFamily="18" charset="0"/>
            </a:endParaRPr>
          </a:p>
          <a:p>
            <a:pPr marL="0" indent="0" algn="just">
              <a:buNone/>
            </a:pPr>
            <a:r>
              <a:rPr lang="en-US" sz="1800" b="1" dirty="0">
                <a:latin typeface="Times New Roman" pitchFamily="18" charset="0"/>
                <a:cs typeface="Times New Roman" pitchFamily="18" charset="0"/>
              </a:rPr>
              <a:t>YEAR : </a:t>
            </a:r>
            <a:r>
              <a:rPr lang="en-US" sz="1800" dirty="0">
                <a:latin typeface="Times New Roman" pitchFamily="18" charset="0"/>
                <a:cs typeface="Times New Roman" pitchFamily="18" charset="0"/>
              </a:rPr>
              <a:t>2020 </a:t>
            </a:r>
          </a:p>
          <a:p>
            <a:pPr marL="0" indent="0" algn="just">
              <a:buNone/>
            </a:pPr>
            <a:r>
              <a:rPr lang="en-US" sz="1800" b="1" dirty="0">
                <a:latin typeface="Times New Roman" panose="02020603050405020304" pitchFamily="18" charset="0"/>
                <a:cs typeface="Times New Roman" pitchFamily="18" charset="0"/>
              </a:rPr>
              <a:t>JOURNAL NAME : </a:t>
            </a:r>
            <a:r>
              <a:rPr lang="en-US" sz="1800" dirty="0">
                <a:latin typeface="Times New Roman" panose="02020603050405020304" pitchFamily="18" charset="0"/>
                <a:cs typeface="Times New Roman" pitchFamily="18" charset="0"/>
              </a:rPr>
              <a:t>Frontiers in Physiology.</a:t>
            </a:r>
          </a:p>
          <a:p>
            <a:pPr marL="0" indent="0" algn="just">
              <a:buNone/>
            </a:pPr>
            <a:r>
              <a:rPr lang="en-US" sz="1800" b="1" dirty="0">
                <a:latin typeface="Times New Roman" panose="02020603050405020304" pitchFamily="18" charset="0"/>
                <a:cs typeface="Times New Roman" pitchFamily="18" charset="0"/>
              </a:rPr>
              <a:t>AUTHOR : </a:t>
            </a:r>
            <a:r>
              <a:rPr lang="en-IN" sz="1800" b="0" i="0" dirty="0">
                <a:solidFill>
                  <a:srgbClr val="202124"/>
                </a:solidFill>
                <a:effectLst/>
                <a:latin typeface="Times New Roman" panose="02020603050405020304" pitchFamily="18" charset="0"/>
                <a:cs typeface="Times New Roman" panose="02020603050405020304" pitchFamily="18" charset="0"/>
              </a:rPr>
              <a:t>Srivardhini Veeraragavan, Alpha Agape Gopalai</a:t>
            </a:r>
          </a:p>
          <a:p>
            <a:pPr marL="0" indent="0" algn="just">
              <a:buNone/>
            </a:pPr>
            <a:r>
              <a:rPr lang="en-US" sz="1800" b="1" dirty="0">
                <a:latin typeface="Times New Roman" pitchFamily="18" charset="0"/>
                <a:cs typeface="Times New Roman" pitchFamily="18" charset="0"/>
              </a:rPr>
              <a:t>METHODOLOGY  :</a:t>
            </a:r>
          </a:p>
          <a:p>
            <a:pPr marL="0" indent="0" algn="just">
              <a:buNone/>
            </a:pPr>
            <a:r>
              <a:rPr lang="en-US" sz="1800" dirty="0">
                <a:latin typeface="Times New Roman" panose="02020603050405020304" pitchFamily="18" charset="0"/>
                <a:cs typeface="Times New Roman" panose="02020603050405020304" pitchFamily="18" charset="0"/>
              </a:rPr>
              <a:t>G</a:t>
            </a:r>
            <a:r>
              <a:rPr lang="en-US" sz="1800" b="0" i="0" dirty="0">
                <a:effectLst/>
                <a:latin typeface="Times New Roman" panose="02020603050405020304" pitchFamily="18" charset="0"/>
                <a:cs typeface="Times New Roman" panose="02020603050405020304" pitchFamily="18" charset="0"/>
              </a:rPr>
              <a:t>ait features are extracted and selected to use as training features for the Artificial Neural Network (ANN) model to diagnose PD using cross validation. </a:t>
            </a:r>
          </a:p>
          <a:p>
            <a:pPr marL="0" indent="0" algn="just">
              <a:buNone/>
            </a:pPr>
            <a:r>
              <a:rPr lang="en-US" sz="1800" b="1" dirty="0">
                <a:latin typeface="Times New Roman" pitchFamily="18" charset="0"/>
                <a:cs typeface="Times New Roman" pitchFamily="18" charset="0"/>
              </a:rPr>
              <a:t>ADVANTAGE:</a:t>
            </a:r>
          </a:p>
          <a:p>
            <a:pPr marL="0" indent="0" algn="just">
              <a:buNone/>
            </a:pPr>
            <a:r>
              <a:rPr lang="en-US" sz="1800" b="0" i="0" dirty="0">
                <a:solidFill>
                  <a:srgbClr val="202124"/>
                </a:solidFill>
                <a:effectLst/>
                <a:latin typeface="Times New Roman" panose="02020603050405020304" pitchFamily="18" charset="0"/>
                <a:cs typeface="Times New Roman" panose="02020603050405020304" pitchFamily="18" charset="0"/>
              </a:rPr>
              <a:t>PD Diagnosis is achieved with a high accuracy of 97.4% using simple network architecture</a:t>
            </a:r>
            <a:endParaRPr lang="en-US" sz="1800" dirty="0">
              <a:latin typeface="Times New Roman" panose="02020603050405020304" pitchFamily="18" charset="0"/>
              <a:cs typeface="Times New Roman" pitchFamily="18" charset="0"/>
            </a:endParaRPr>
          </a:p>
          <a:p>
            <a:pPr marL="0" indent="0" algn="just">
              <a:buNone/>
            </a:pPr>
            <a:r>
              <a:rPr lang="en-US" sz="1800" b="1" dirty="0">
                <a:latin typeface="Times New Roman" pitchFamily="18" charset="0"/>
                <a:cs typeface="Times New Roman" pitchFamily="18" charset="0"/>
              </a:rPr>
              <a:t>DISADVANTAGE:</a:t>
            </a:r>
          </a:p>
          <a:p>
            <a:pPr marL="0" indent="0" algn="just">
              <a:buNone/>
            </a:pPr>
            <a:r>
              <a:rPr lang="en-US" sz="1800" dirty="0">
                <a:latin typeface="Times New Roman" pitchFamily="18" charset="0"/>
                <a:cs typeface="Times New Roman" pitchFamily="18" charset="0"/>
              </a:rPr>
              <a:t>GRF ‘s acceleration forces cannot be accurate since it depends on body movements.</a:t>
            </a:r>
          </a:p>
          <a:p>
            <a:endParaRPr lang="en-IN" dirty="0"/>
          </a:p>
        </p:txBody>
      </p:sp>
    </p:spTree>
    <p:extLst>
      <p:ext uri="{BB962C8B-B14F-4D97-AF65-F5344CB8AC3E}">
        <p14:creationId xmlns:p14="http://schemas.microsoft.com/office/powerpoint/2010/main" val="2075517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2568-CF12-4054-B5A6-989BFB113D4D}"/>
              </a:ext>
            </a:extLst>
          </p:cNvPr>
          <p:cNvSpPr>
            <a:spLocks noGrp="1"/>
          </p:cNvSpPr>
          <p:nvPr>
            <p:ph type="title"/>
          </p:nvPr>
        </p:nvSpPr>
        <p:spPr/>
        <p:txBody>
          <a:bodyPr/>
          <a:lstStyle/>
          <a:p>
            <a:pPr algn="ctr"/>
            <a:r>
              <a:rPr lang="en-US" b="1" dirty="0"/>
              <a:t>LITERATURE SURVEY</a:t>
            </a:r>
            <a:endParaRPr lang="en-IN" b="1" dirty="0"/>
          </a:p>
        </p:txBody>
      </p:sp>
      <p:sp>
        <p:nvSpPr>
          <p:cNvPr id="3" name="Content Placeholder 2">
            <a:extLst>
              <a:ext uri="{FF2B5EF4-FFF2-40B4-BE49-F238E27FC236}">
                <a16:creationId xmlns:a16="http://schemas.microsoft.com/office/drawing/2014/main" id="{E4A76C2A-0FD6-4BB1-9B4F-3090BAC59857}"/>
              </a:ext>
            </a:extLst>
          </p:cNvPr>
          <p:cNvSpPr>
            <a:spLocks noGrp="1"/>
          </p:cNvSpPr>
          <p:nvPr>
            <p:ph idx="1"/>
          </p:nvPr>
        </p:nvSpPr>
        <p:spPr>
          <a:xfrm>
            <a:off x="0" y="1350110"/>
            <a:ext cx="9143999" cy="3793390"/>
          </a:xfrm>
        </p:spPr>
        <p:txBody>
          <a:bodyPr>
            <a:normAutofit lnSpcReduction="10000"/>
          </a:bodyPr>
          <a:lstStyle/>
          <a:p>
            <a:pPr marL="0" indent="0" algn="just">
              <a:buNone/>
            </a:pPr>
            <a:r>
              <a:rPr lang="en-US" sz="1800" b="1" dirty="0">
                <a:latin typeface="Times New Roman" panose="02020603050405020304" pitchFamily="18" charset="0"/>
                <a:cs typeface="Times New Roman" pitchFamily="18" charset="0"/>
              </a:rPr>
              <a:t>TITLE :</a:t>
            </a:r>
            <a:r>
              <a:rPr lang="en-US" sz="1800" b="0" i="0" dirty="0">
                <a:solidFill>
                  <a:srgbClr val="202124"/>
                </a:solidFill>
                <a:effectLst/>
                <a:latin typeface="Times New Roman" panose="02020603050405020304" pitchFamily="18" charset="0"/>
                <a:cs typeface="Times New Roman" panose="02020603050405020304" pitchFamily="18" charset="0"/>
              </a:rPr>
              <a:t>A Comparative Analysis Of Parkinson Disease Prediction Using Machine Learning Approaches.</a:t>
            </a:r>
            <a:endParaRPr lang="en-US" sz="1800" b="1" dirty="0">
              <a:latin typeface="Times New Roman" panose="02020603050405020304" pitchFamily="18" charset="0"/>
              <a:cs typeface="Times New Roman" pitchFamily="18" charset="0"/>
            </a:endParaRPr>
          </a:p>
          <a:p>
            <a:pPr marL="0" indent="0" algn="just">
              <a:buNone/>
            </a:pPr>
            <a:r>
              <a:rPr lang="en-US" sz="1800" b="1" dirty="0">
                <a:latin typeface="Times New Roman" panose="02020603050405020304" pitchFamily="18" charset="0"/>
                <a:cs typeface="Times New Roman" pitchFamily="18" charset="0"/>
              </a:rPr>
              <a:t>YEAR : </a:t>
            </a:r>
            <a:r>
              <a:rPr lang="en-US" sz="1800" dirty="0">
                <a:latin typeface="Times New Roman" panose="02020603050405020304" pitchFamily="18" charset="0"/>
                <a:cs typeface="Times New Roman" pitchFamily="18" charset="0"/>
              </a:rPr>
              <a:t>2019</a:t>
            </a:r>
          </a:p>
          <a:p>
            <a:pPr marL="0" indent="0" algn="just">
              <a:buNone/>
            </a:pPr>
            <a:r>
              <a:rPr lang="en-US" sz="1800" b="1" dirty="0">
                <a:latin typeface="Times New Roman" panose="02020603050405020304" pitchFamily="18" charset="0"/>
                <a:cs typeface="Times New Roman" pitchFamily="18" charset="0"/>
              </a:rPr>
              <a:t>JOURNAL NAME : </a:t>
            </a:r>
            <a:r>
              <a:rPr lang="en-US" sz="1800" dirty="0">
                <a:latin typeface="Times New Roman" panose="02020603050405020304" pitchFamily="18" charset="0"/>
                <a:cs typeface="Times New Roman" pitchFamily="18" charset="0"/>
              </a:rPr>
              <a:t>International Journal of Scientific and technology research.</a:t>
            </a:r>
            <a:endParaRPr lang="en-US" sz="1800" b="1" dirty="0">
              <a:latin typeface="Times New Roman" panose="02020603050405020304" pitchFamily="18" charset="0"/>
              <a:cs typeface="Times New Roman" pitchFamily="18" charset="0"/>
            </a:endParaRPr>
          </a:p>
          <a:p>
            <a:pPr marL="0" indent="0" algn="just">
              <a:buNone/>
            </a:pPr>
            <a:r>
              <a:rPr lang="en-US" sz="1800" b="1" dirty="0">
                <a:latin typeface="Times New Roman" panose="02020603050405020304" pitchFamily="18" charset="0"/>
                <a:cs typeface="Times New Roman" pitchFamily="18" charset="0"/>
              </a:rPr>
              <a:t>AUTHOR : </a:t>
            </a:r>
            <a:r>
              <a:rPr lang="en-IN" sz="1800" b="0" i="0" dirty="0">
                <a:solidFill>
                  <a:srgbClr val="202124"/>
                </a:solidFill>
                <a:effectLst/>
                <a:latin typeface="Times New Roman" panose="02020603050405020304" pitchFamily="18" charset="0"/>
                <a:cs typeface="Times New Roman" panose="02020603050405020304" pitchFamily="18" charset="0"/>
              </a:rPr>
              <a:t>F.M. Javed Mehedi Shamrat, Md. Asaduzzaman.</a:t>
            </a:r>
            <a:endParaRPr lang="en-US" sz="1800" b="1" dirty="0">
              <a:latin typeface="Times New Roman" panose="02020603050405020304" pitchFamily="18" charset="0"/>
              <a:cs typeface="Times New Roman" pitchFamily="18" charset="0"/>
            </a:endParaRPr>
          </a:p>
          <a:p>
            <a:pPr marL="0" indent="0" algn="just">
              <a:buNone/>
            </a:pPr>
            <a:r>
              <a:rPr lang="en-US" sz="1800" b="1" dirty="0">
                <a:latin typeface="Times New Roman" panose="02020603050405020304" pitchFamily="18" charset="0"/>
                <a:cs typeface="Times New Roman" pitchFamily="18" charset="0"/>
              </a:rPr>
              <a:t>METHODOLOGY :</a:t>
            </a:r>
            <a:r>
              <a:rPr lang="en-US" sz="1800" b="0" i="0" dirty="0">
                <a:solidFill>
                  <a:srgbClr val="202124"/>
                </a:solidFill>
                <a:effectLst/>
                <a:latin typeface="Times New Roman" panose="02020603050405020304" pitchFamily="18" charset="0"/>
                <a:cs typeface="Times New Roman" panose="02020603050405020304" pitchFamily="18" charset="0"/>
              </a:rPr>
              <a:t>AI methods for the detection of Parkinson disease datasets using SVM, KNN, and LR.</a:t>
            </a:r>
            <a:endParaRPr lang="en-US" sz="1800" b="1" dirty="0">
              <a:latin typeface="Times New Roman" panose="02020603050405020304" pitchFamily="18" charset="0"/>
              <a:cs typeface="Times New Roman" pitchFamily="18" charset="0"/>
            </a:endParaRPr>
          </a:p>
          <a:p>
            <a:pPr marL="0" indent="0" algn="just">
              <a:buNone/>
            </a:pPr>
            <a:r>
              <a:rPr lang="en-US" sz="1800" b="1" dirty="0">
                <a:latin typeface="Times New Roman" panose="02020603050405020304" pitchFamily="18" charset="0"/>
                <a:cs typeface="Times New Roman" pitchFamily="18" charset="0"/>
              </a:rPr>
              <a:t>ADVANATAGE: </a:t>
            </a:r>
          </a:p>
          <a:p>
            <a:pPr marL="0" indent="0" algn="just">
              <a:buNone/>
            </a:pPr>
            <a:r>
              <a:rPr lang="en-US" sz="1800" b="0" i="0" dirty="0">
                <a:solidFill>
                  <a:srgbClr val="202124"/>
                </a:solidFill>
                <a:effectLst/>
                <a:latin typeface="Times New Roman" panose="02020603050405020304" pitchFamily="18" charset="0"/>
                <a:cs typeface="Times New Roman" panose="02020603050405020304" pitchFamily="18" charset="0"/>
              </a:rPr>
              <a:t>The application will be able to detect in Parkinson disease in very few minutes and notify the dangerous probability of having the disease.</a:t>
            </a:r>
            <a:endParaRPr lang="en-US" sz="1800" b="1" dirty="0">
              <a:latin typeface="Times New Roman" panose="02020603050405020304" pitchFamily="18" charset="0"/>
              <a:cs typeface="Times New Roman" pitchFamily="18" charset="0"/>
            </a:endParaRPr>
          </a:p>
          <a:p>
            <a:pPr marL="0" indent="0" algn="just">
              <a:buNone/>
            </a:pPr>
            <a:r>
              <a:rPr lang="en-US" sz="1800" b="1" dirty="0">
                <a:latin typeface="Times New Roman" panose="02020603050405020304" pitchFamily="18" charset="0"/>
                <a:cs typeface="Times New Roman" pitchFamily="18" charset="0"/>
              </a:rPr>
              <a:t>DISADVANTAGE:</a:t>
            </a:r>
          </a:p>
          <a:p>
            <a:pPr marL="0" indent="0" algn="just">
              <a:buNone/>
            </a:pPr>
            <a:r>
              <a:rPr lang="en-IN" sz="1800" dirty="0">
                <a:latin typeface="Times New Roman" panose="02020603050405020304" pitchFamily="18" charset="0"/>
                <a:cs typeface="Times New Roman" panose="02020603050405020304" pitchFamily="18" charset="0"/>
              </a:rPr>
              <a:t>Performance is low and needs to be improvised.</a:t>
            </a:r>
          </a:p>
        </p:txBody>
      </p:sp>
    </p:spTree>
    <p:extLst>
      <p:ext uri="{BB962C8B-B14F-4D97-AF65-F5344CB8AC3E}">
        <p14:creationId xmlns:p14="http://schemas.microsoft.com/office/powerpoint/2010/main" val="714629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2291</Words>
  <Application>Microsoft Office PowerPoint</Application>
  <PresentationFormat>On-screen Show (16:9)</PresentationFormat>
  <Paragraphs>208</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NexusSans</vt:lpstr>
      <vt:lpstr>NexusSerif</vt:lpstr>
      <vt:lpstr>Times New Roman</vt:lpstr>
      <vt:lpstr>Wingdings</vt:lpstr>
      <vt:lpstr>Office Theme</vt:lpstr>
      <vt:lpstr>PowerPoint Presentation</vt:lpstr>
      <vt:lpstr>OVERVIEW</vt:lpstr>
      <vt:lpstr>LITERATURE SURVEY </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PROBLEM DEFINITION</vt:lpstr>
      <vt:lpstr>FEASIBILITY STUDY</vt:lpstr>
      <vt:lpstr>ECONOMICAL FEASIBILITY</vt:lpstr>
      <vt:lpstr>TECHNICAL FEASIBILITY</vt:lpstr>
      <vt:lpstr>SOCIAL FEASIBILITY</vt:lpstr>
      <vt:lpstr>SYSTEM ARCHITECTURE</vt:lpstr>
      <vt:lpstr>REFERENCES</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2022-04-06T06:58:16Z</dcterms:modified>
</cp:coreProperties>
</file>