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9"/>
  </p:notesMasterIdLst>
  <p:sldIdLst>
    <p:sldId id="295" r:id="rId2"/>
    <p:sldId id="257" r:id="rId3"/>
    <p:sldId id="264" r:id="rId4"/>
    <p:sldId id="287" r:id="rId5"/>
    <p:sldId id="288" r:id="rId6"/>
    <p:sldId id="297" r:id="rId7"/>
    <p:sldId id="265" r:id="rId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7033"/>
    <a:srgbClr val="00E6F2"/>
    <a:srgbClr val="FF015C"/>
    <a:srgbClr val="E50D79"/>
    <a:srgbClr val="CC0099"/>
    <a:srgbClr val="E2109C"/>
    <a:srgbClr val="990099"/>
    <a:srgbClr val="FE9202"/>
    <a:srgbClr val="6C1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82" y="-254"/>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xlsx"/></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Sheet1!$A$2:$A$7</cx:f>
        <cx:lvl ptCount="6">
          <cx:pt idx="0">data collection</cx:pt>
          <cx:pt idx="1">feature extraction</cx:pt>
          <cx:pt idx="2">training data with algorithm</cx:pt>
          <cx:pt idx="3">starting prediction</cx:pt>
          <cx:pt idx="4">apply algorithm to test</cx:pt>
          <cx:pt idx="5">results</cx:pt>
        </cx:lvl>
      </cx:strDim>
      <cx:numDim type="val">
        <cx:f>Sheet1!$B$2:$B$7</cx:f>
        <cx:lvl ptCount="6" formatCode="General">
          <cx:pt idx="0">4.2999999999999998</cx:pt>
          <cx:pt idx="1">2.5</cx:pt>
          <cx:pt idx="2">3.5</cx:pt>
          <cx:pt idx="3">4.5</cx:pt>
          <cx:pt idx="4">4.7999999999999998</cx:pt>
          <cx:pt idx="5">5</cx:pt>
        </cx:lvl>
      </cx:numDim>
    </cx:data>
    <cx:data id="1">
      <cx:strDim type="cat">
        <cx:f>Sheet1!$A$2:$A$7</cx:f>
        <cx:lvl ptCount="6">
          <cx:pt idx="0">data collection</cx:pt>
          <cx:pt idx="1">feature extraction</cx:pt>
          <cx:pt idx="2">training data with algorithm</cx:pt>
          <cx:pt idx="3">starting prediction</cx:pt>
          <cx:pt idx="4">apply algorithm to test</cx:pt>
          <cx:pt idx="5">results</cx:pt>
        </cx:lvl>
      </cx:strDim>
      <cx:numDim type="val">
        <cx:f>Sheet1!$C$2:$C$7</cx:f>
        <cx:lvl ptCount="6" formatCode="General">
          <cx:pt idx="0">2.3999999999999999</cx:pt>
          <cx:pt idx="1">4.4000000000000004</cx:pt>
          <cx:pt idx="2">1.8</cx:pt>
          <cx:pt idx="3">2.7999999999999998</cx:pt>
          <cx:pt idx="4">5.5999999999999996</cx:pt>
          <cx:pt idx="5">6</cx:pt>
        </cx:lvl>
      </cx:numDim>
    </cx:data>
    <cx:data id="2">
      <cx:strDim type="cat">
        <cx:f>Sheet1!$A$2:$A$7</cx:f>
        <cx:lvl ptCount="6">
          <cx:pt idx="0">data collection</cx:pt>
          <cx:pt idx="1">feature extraction</cx:pt>
          <cx:pt idx="2">training data with algorithm</cx:pt>
          <cx:pt idx="3">starting prediction</cx:pt>
          <cx:pt idx="4">apply algorithm to test</cx:pt>
          <cx:pt idx="5">results</cx:pt>
        </cx:lvl>
      </cx:strDim>
      <cx:numDim type="val">
        <cx:f>Sheet1!$D$2:$D$7</cx:f>
        <cx:lvl ptCount="6" formatCode="General">
          <cx:pt idx="0">2</cx:pt>
          <cx:pt idx="1">2</cx:pt>
          <cx:pt idx="2">3</cx:pt>
          <cx:pt idx="3">5</cx:pt>
          <cx:pt idx="4">5.5</cx:pt>
        </cx:lvl>
      </cx:numDim>
    </cx:data>
  </cx:chartData>
  <cx:chart>
    <cx:plotArea>
      <cx:plotAreaRegion>
        <cx:series layoutId="waterfall" uniqueId="{52A48E04-B64B-46EA-95E0-DA99AFF6384A}" formatIdx="0">
          <cx:tx>
            <cx:txData>
              <cx:f>Sheet1!$B$1</cx:f>
              <cx:v>Series 1</cx:v>
            </cx:txData>
          </cx:tx>
          <cx:dataId val="0"/>
          <cx:layoutPr>
            <cx:subtotals/>
          </cx:layoutPr>
        </cx:series>
        <cx:series layoutId="waterfall" hidden="1" uniqueId="{A1B169D8-92ED-4695-95ED-AE1A0A0F544B}" formatIdx="1">
          <cx:tx>
            <cx:txData>
              <cx:f>Sheet1!$C$1</cx:f>
              <cx:v>Series 2</cx:v>
            </cx:txData>
          </cx:tx>
          <cx:dataId val="1"/>
          <cx:layoutPr>
            <cx:subtotals/>
          </cx:layoutPr>
        </cx:series>
        <cx:series layoutId="waterfall" hidden="1" uniqueId="{B345F310-32F9-4759-8C73-7205C46CDBAA}" formatIdx="2">
          <cx:tx>
            <cx:txData>
              <cx:f>Sheet1!$D$1</cx:f>
              <cx:v>Series 3</cx:v>
            </cx:txData>
          </cx:tx>
          <cx:dataId val="2"/>
          <cx:layoutPr>
            <cx:subtotals/>
          </cx:layoutPr>
        </cx:series>
      </cx:plotAreaRegion>
      <cx:axis id="0">
        <cx:catScaling gapWidth="1.82000005"/>
        <cx:title>
          <cx:tx>
            <cx:txData>
              <cx:v>ACTIVITIES</cx:v>
            </cx:txData>
          </cx:tx>
          <cx:txPr>
            <a:bodyPr spcFirstLastPara="1" vertOverflow="ellipsis" horzOverflow="overflow" wrap="square" lIns="0" tIns="0" rIns="0" bIns="0" anchor="ctr" anchorCtr="1"/>
            <a:lstStyle/>
            <a:p>
              <a:pPr algn="ctr" rtl="0">
                <a:defRPr/>
              </a:pPr>
              <a:r>
                <a:rPr lang="en-US" sz="1330" b="0" i="0" u="none" strike="noStrike" kern="1200" baseline="0" dirty="0">
                  <a:solidFill>
                    <a:prstClr val="black">
                      <a:lumMod val="65000"/>
                      <a:lumOff val="35000"/>
                    </a:prstClr>
                  </a:solidFill>
                  <a:latin typeface="Calibri"/>
                </a:rPr>
                <a:t>ACTIVITIES</a:t>
              </a:r>
            </a:p>
          </cx:txPr>
        </cx:title>
        <cx:tickLabels/>
      </cx:axis>
      <cx:axis id="1">
        <cx:valScaling/>
        <cx:title>
          <cx:tx>
            <cx:txData>
              <cx:v>WEEKS</cx:v>
            </cx:txData>
          </cx:tx>
          <cx:txPr>
            <a:bodyPr spcFirstLastPara="1" vertOverflow="ellipsis" horzOverflow="overflow" wrap="square" lIns="0" tIns="0" rIns="0" bIns="0" anchor="ctr" anchorCtr="1"/>
            <a:lstStyle/>
            <a:p>
              <a:pPr algn="ctr" rtl="0">
                <a:defRPr/>
              </a:pPr>
              <a:r>
                <a:rPr lang="en-US" sz="1330" b="0" i="0" u="none" strike="noStrike" kern="1200" baseline="0" dirty="0">
                  <a:solidFill>
                    <a:prstClr val="black">
                      <a:lumMod val="65000"/>
                      <a:lumOff val="35000"/>
                    </a:prstClr>
                  </a:solidFill>
                  <a:latin typeface="Calibri"/>
                </a:rPr>
                <a:t>WEEKS</a:t>
              </a:r>
            </a:p>
          </cx:txPr>
        </cx:title>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4/3/2022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24001596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1808225"/>
            <a:ext cx="8094242" cy="1400423"/>
          </a:xfrm>
          <a:noFill/>
          <a:effectLst>
            <a:outerShdw blurRad="50800" dist="38100" dir="2700000" algn="tl" rotWithShape="0">
              <a:prstClr val="black">
                <a:alpha val="40000"/>
              </a:prstClr>
            </a:outerShdw>
          </a:effectLst>
        </p:spPr>
        <p:txBody>
          <a:bodyPr>
            <a:normAutofit/>
          </a:bodyPr>
          <a:lstStyle>
            <a:lvl1pPr algn="l">
              <a:defRPr sz="36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57200" y="3487980"/>
            <a:ext cx="8229600" cy="763524"/>
          </a:xfrm>
        </p:spPr>
        <p:txBody>
          <a:bodyPr>
            <a:normAutofit/>
          </a:bodyPr>
          <a:lstStyle>
            <a:lvl1pPr marL="0" indent="0" algn="l">
              <a:buNone/>
              <a:defRPr sz="2800" b="0" i="0">
                <a:solidFill>
                  <a:srgbClr val="00B0F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4/3/2022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0730" y="400254"/>
            <a:ext cx="8246070" cy="763524"/>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502816"/>
            <a:ext cx="8246070" cy="3264446"/>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4903" y="369927"/>
            <a:ext cx="6252670" cy="763525"/>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54904" y="1191095"/>
            <a:ext cx="6252670" cy="3576168"/>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4/3/2022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6879" y="328707"/>
            <a:ext cx="8076896" cy="763525"/>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7"/>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7"/>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4/3/2022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4/3/2022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4/3/2022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4/3/2022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4/relationships/chartEx" Target="../charts/chartEx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02ACA2-C164-40FC-9A7C-C41236BD227B}"/>
              </a:ext>
            </a:extLst>
          </p:cNvPr>
          <p:cNvSpPr txBox="1"/>
          <p:nvPr/>
        </p:nvSpPr>
        <p:spPr>
          <a:xfrm>
            <a:off x="296260" y="281175"/>
            <a:ext cx="8704185" cy="1077218"/>
          </a:xfrm>
          <a:prstGeom prst="rect">
            <a:avLst/>
          </a:prstGeom>
          <a:noFill/>
        </p:spPr>
        <p:txBody>
          <a:bodyPr wrap="square" rtlCol="0">
            <a:spAutoFit/>
          </a:bodyPr>
          <a:lstStyle/>
          <a:p>
            <a:r>
              <a:rPr lang="en-IN" sz="3200" b="1" dirty="0">
                <a:effectLst>
                  <a:glow rad="101600">
                    <a:schemeClr val="accent4">
                      <a:satMod val="175000"/>
                      <a:alpha val="40000"/>
                    </a:schemeClr>
                  </a:glow>
                </a:effectLst>
                <a:latin typeface="Times New Roman" panose="02020603050405020304" pitchFamily="18" charset="0"/>
                <a:cs typeface="Times New Roman" panose="02020603050405020304" pitchFamily="18" charset="0"/>
              </a:rPr>
              <a:t>PREDICTION OF PARKINSON DISEASE USING SPEECH SIGNALS </a:t>
            </a:r>
          </a:p>
        </p:txBody>
      </p:sp>
      <p:pic>
        <p:nvPicPr>
          <p:cNvPr id="1030" name="Picture 6">
            <a:extLst>
              <a:ext uri="{FF2B5EF4-FFF2-40B4-BE49-F238E27FC236}">
                <a16:creationId xmlns:a16="http://schemas.microsoft.com/office/drawing/2014/main" id="{00F7F22E-B299-4ED6-B0B5-A1D8524832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58393"/>
            <a:ext cx="3503065" cy="379338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5C344AD-6292-4545-BBD5-C85CF8057D05}"/>
              </a:ext>
            </a:extLst>
          </p:cNvPr>
          <p:cNvSpPr txBox="1"/>
          <p:nvPr/>
        </p:nvSpPr>
        <p:spPr>
          <a:xfrm>
            <a:off x="3350360" y="2724455"/>
            <a:ext cx="4886559" cy="2585323"/>
          </a:xfrm>
          <a:prstGeom prst="rect">
            <a:avLst/>
          </a:prstGeom>
          <a:noFill/>
        </p:spPr>
        <p:txBody>
          <a:bodyPr wrap="square" rtlCol="0">
            <a:spAutoFit/>
          </a:bodyPr>
          <a:lstStyle/>
          <a:p>
            <a:r>
              <a:rPr lang="en-IN" b="1" dirty="0"/>
              <a:t>  PROJECT GUIDE:</a:t>
            </a:r>
          </a:p>
          <a:p>
            <a:r>
              <a:rPr lang="en-IN" dirty="0"/>
              <a:t>  MRS. DEEPA P</a:t>
            </a:r>
          </a:p>
          <a:p>
            <a:r>
              <a:rPr lang="en-IN" b="1" dirty="0"/>
              <a:t>  TEAM MEMBERS:</a:t>
            </a:r>
          </a:p>
          <a:p>
            <a:r>
              <a:rPr lang="en-IN" dirty="0"/>
              <a:t>  MADHUMITHA B D(2018PECCS159)</a:t>
            </a:r>
          </a:p>
          <a:p>
            <a:r>
              <a:rPr lang="en-IN" dirty="0"/>
              <a:t>  KEERTHIKA S(2018PECCS152)</a:t>
            </a:r>
          </a:p>
          <a:p>
            <a:r>
              <a:rPr lang="en-IN" dirty="0"/>
              <a:t>  HARSHINI C(2018PECCS137)</a:t>
            </a:r>
          </a:p>
          <a:p>
            <a:r>
              <a:rPr lang="en-IN" dirty="0"/>
              <a:t>  </a:t>
            </a:r>
            <a:r>
              <a:rPr lang="en-IN" b="1" dirty="0"/>
              <a:t>BATCH:     DOMAIN:</a:t>
            </a:r>
          </a:p>
          <a:p>
            <a:r>
              <a:rPr lang="en-IN" dirty="0"/>
              <a:t>  A14            DEEP LEARNING</a:t>
            </a:r>
          </a:p>
          <a:p>
            <a:endParaRPr lang="en-IN" dirty="0"/>
          </a:p>
        </p:txBody>
      </p:sp>
    </p:spTree>
    <p:extLst>
      <p:ext uri="{BB962C8B-B14F-4D97-AF65-F5344CB8AC3E}">
        <p14:creationId xmlns:p14="http://schemas.microsoft.com/office/powerpoint/2010/main" val="28919342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ABSTRACT</a:t>
            </a:r>
          </a:p>
        </p:txBody>
      </p:sp>
      <p:sp>
        <p:nvSpPr>
          <p:cNvPr id="3" name="Content Placeholder 2"/>
          <p:cNvSpPr>
            <a:spLocks noGrp="1"/>
          </p:cNvSpPr>
          <p:nvPr>
            <p:ph idx="1"/>
          </p:nvPr>
        </p:nvSpPr>
        <p:spPr>
          <a:xfrm>
            <a:off x="0" y="1261084"/>
            <a:ext cx="9144000" cy="3448536"/>
          </a:xfrm>
        </p:spPr>
        <p:txBody>
          <a:bodyPr anchor="ctr">
            <a:normAutofit fontScale="92500" lnSpcReduction="10000"/>
          </a:bodyPr>
          <a:lstStyle/>
          <a:p>
            <a:pPr marL="0" indent="0">
              <a:buNone/>
            </a:pPr>
            <a:endParaRPr lang="en-US" dirty="0"/>
          </a:p>
          <a:p>
            <a:pPr>
              <a:buFont typeface="Wingdings" panose="05000000000000000000" pitchFamily="2" charset="2"/>
              <a:buChar char="q"/>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Parkinson’s disease (PD) is a degenerative neurological disorder marked by decreased dopamine levels in the brain. </a:t>
            </a:r>
          </a:p>
          <a:p>
            <a:pPr>
              <a:buFont typeface="Wingdings" panose="05000000000000000000" pitchFamily="2" charset="2"/>
              <a:buChar char="q"/>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There is commonly a marked effect on speech, including hypophonia (lowered volume), and monotone (reduced pitch range).</a:t>
            </a:r>
          </a:p>
          <a:p>
            <a:pPr>
              <a:buFont typeface="Wingdings" panose="05000000000000000000" pitchFamily="2" charset="2"/>
              <a:buChar char="q"/>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Additionally, cognitive impairments and changes in mood can occur, and risk of dementia is increased. </a:t>
            </a:r>
          </a:p>
          <a:p>
            <a:pPr>
              <a:buFont typeface="Wingdings" panose="05000000000000000000" pitchFamily="2" charset="2"/>
              <a:buChar char="q"/>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Traditional diagnosis of Parkinson’s disease involves a clinician taking a neurological history of the patient and observing motor skills in various situations. </a:t>
            </a:r>
          </a:p>
          <a:p>
            <a:pPr>
              <a:buFont typeface="Wingdings" panose="05000000000000000000" pitchFamily="2" charset="2"/>
              <a:buChar char="q"/>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Since there is no definitive laboratory test to diagnose PD, diagnosis is often difficult, particularly in the early stages when motor effects are not yet severe. Monitoring progression of the disease over time requires repeated clinic visits by the patient. </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EC9A1-C13E-4230-BA1E-24A7C45099F6}"/>
              </a:ext>
            </a:extLst>
          </p:cNvPr>
          <p:cNvSpPr>
            <a:spLocks noGrp="1"/>
          </p:cNvSpPr>
          <p:nvPr>
            <p:ph type="title"/>
          </p:nvPr>
        </p:nvSpPr>
        <p:spPr/>
        <p:txBody>
          <a:bodyPr/>
          <a:lstStyle/>
          <a:p>
            <a:pPr algn="ctr"/>
            <a:r>
              <a:rPr lang="en-IN" b="1" dirty="0"/>
              <a:t>ABSTRACT</a:t>
            </a:r>
          </a:p>
        </p:txBody>
      </p:sp>
      <p:sp>
        <p:nvSpPr>
          <p:cNvPr id="3" name="Content Placeholder 2">
            <a:extLst>
              <a:ext uri="{FF2B5EF4-FFF2-40B4-BE49-F238E27FC236}">
                <a16:creationId xmlns:a16="http://schemas.microsoft.com/office/drawing/2014/main" id="{47ABE4C4-DC9B-41F4-AEFF-9F6E87AC4697}"/>
              </a:ext>
            </a:extLst>
          </p:cNvPr>
          <p:cNvSpPr>
            <a:spLocks noGrp="1"/>
          </p:cNvSpPr>
          <p:nvPr>
            <p:ph idx="1"/>
          </p:nvPr>
        </p:nvSpPr>
        <p:spPr>
          <a:xfrm>
            <a:off x="0" y="1502815"/>
            <a:ext cx="9144000" cy="3640685"/>
          </a:xfrm>
        </p:spPr>
        <p:txBody>
          <a:bodyPr anchor="ctr">
            <a:noAutofit/>
          </a:bodyPr>
          <a:lstStyle/>
          <a:p>
            <a:pPr>
              <a:buFont typeface="Wingdings" panose="05000000000000000000" pitchFamily="2" charset="2"/>
              <a:buChar char="q"/>
            </a:pPr>
            <a:r>
              <a:rPr lang="en-US" sz="1800" dirty="0">
                <a:latin typeface="Times New Roman" panose="02020603050405020304" pitchFamily="18" charset="0"/>
                <a:ea typeface="Calibri" panose="020F0502020204030204" pitchFamily="34" charset="0"/>
                <a:cs typeface="Times New Roman" panose="02020603050405020304" pitchFamily="18" charset="0"/>
              </a:rPr>
              <a:t> An effective screening process, particularly one that doesn’t require a clinic visit, would be beneficial. </a:t>
            </a:r>
          </a:p>
          <a:p>
            <a:pPr>
              <a:buFont typeface="Wingdings" panose="05000000000000000000" pitchFamily="2" charset="2"/>
              <a:buChar char="q"/>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Since PD patients exhibit characteristic vocal features, voice recordings are a useful and non-invasive tool for diagnosis.</a:t>
            </a:r>
          </a:p>
          <a:p>
            <a:pPr>
              <a:buFont typeface="Wingdings" panose="05000000000000000000" pitchFamily="2" charset="2"/>
              <a:buChar char="q"/>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If </a:t>
            </a:r>
            <a:r>
              <a:rPr lang="en-US" sz="1800" dirty="0">
                <a:latin typeface="Times New Roman" panose="02020603050405020304" pitchFamily="18" charset="0"/>
                <a:ea typeface="Calibri" panose="020F0502020204030204" pitchFamily="34" charset="0"/>
                <a:cs typeface="Times New Roman" panose="02020603050405020304" pitchFamily="18" charset="0"/>
              </a:rPr>
              <a:t>deep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learning algorithms could be applied to a voice recording dataset to accurately diagnosis PD, this would be an effective screening step prior to an appointment with a clinician. . The past dataset is collected and that dataset is used to build a </a:t>
            </a:r>
            <a:r>
              <a:rPr lang="en-US" sz="1800" dirty="0">
                <a:latin typeface="Times New Roman" panose="02020603050405020304" pitchFamily="18" charset="0"/>
                <a:ea typeface="Calibri" panose="020F0502020204030204" pitchFamily="34" charset="0"/>
                <a:cs typeface="Times New Roman" panose="02020603050405020304" pitchFamily="18" charset="0"/>
              </a:rPr>
              <a:t>deep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learning model. </a:t>
            </a:r>
          </a:p>
          <a:p>
            <a:pPr>
              <a:buFont typeface="Wingdings" panose="05000000000000000000" pitchFamily="2" charset="2"/>
              <a:buChar char="q"/>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data is visualized for better understanding of the features and based on that a classification model is built by using </a:t>
            </a:r>
            <a:r>
              <a:rPr lang="en-US" sz="1800" dirty="0">
                <a:latin typeface="Times New Roman" panose="02020603050405020304" pitchFamily="18" charset="0"/>
                <a:ea typeface="Calibri" panose="020F0502020204030204" pitchFamily="34" charset="0"/>
                <a:cs typeface="Times New Roman" panose="02020603050405020304" pitchFamily="18" charset="0"/>
              </a:rPr>
              <a:t>deep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learning algorithm and comparison of algorithms are done  based on their performance metrics like accuracy, F1 score recall etc.</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3733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97B4F-DF4D-4164-AAC5-5C986A9F9A0B}"/>
              </a:ext>
            </a:extLst>
          </p:cNvPr>
          <p:cNvSpPr>
            <a:spLocks noGrp="1"/>
          </p:cNvSpPr>
          <p:nvPr>
            <p:ph type="title"/>
          </p:nvPr>
        </p:nvSpPr>
        <p:spPr/>
        <p:txBody>
          <a:bodyPr>
            <a:noAutofit/>
          </a:bodyPr>
          <a:lstStyle/>
          <a:p>
            <a:pPr algn="ctr"/>
            <a:r>
              <a:rPr lang="en-US" b="1" dirty="0">
                <a:cs typeface="Times New Roman" panose="02020603050405020304" pitchFamily="18" charset="0"/>
              </a:rPr>
              <a:t>PROJECT DOMAIN</a:t>
            </a:r>
            <a:endParaRPr lang="en-IN" b="1"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C66B191E-C594-4234-9A24-7CAF01912483}"/>
              </a:ext>
            </a:extLst>
          </p:cNvPr>
          <p:cNvSpPr>
            <a:spLocks noGrp="1"/>
          </p:cNvSpPr>
          <p:nvPr>
            <p:ph idx="1"/>
          </p:nvPr>
        </p:nvSpPr>
        <p:spPr/>
        <p:txBody>
          <a:bodyPr>
            <a:normAutofit lnSpcReduction="10000"/>
          </a:bodyPr>
          <a:lstStyle/>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Parkinson’s Disease is a progressive neurodegenerative disorder manifesting with subtle the early signs, which often hinder timely and early diagnosis treatment.</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The development of accessible, technology based methods for longitudinal PD symptoms tracking in daily living, offers the potential for transforming disease assessment and accelerating diagnosis.</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A privacy aware method for classifying patients and healthy controls , on the grounds of speech impairment present in PD, is proposed.</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Voice features from running speech signals were extracted from passive recordings over voice calls.</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These voice features are extracted and implemented using Deep learning which is a relatively new approach within the field of neural networks.</a:t>
            </a:r>
          </a:p>
          <a:p>
            <a:pPr>
              <a:buFont typeface="Wingdings" panose="05000000000000000000" pitchFamily="2" charset="2"/>
              <a:buChar char="q"/>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6450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0CEAE-4C0B-442D-992D-FE1B32E2894A}"/>
              </a:ext>
            </a:extLst>
          </p:cNvPr>
          <p:cNvSpPr>
            <a:spLocks noGrp="1"/>
          </p:cNvSpPr>
          <p:nvPr>
            <p:ph type="title"/>
          </p:nvPr>
        </p:nvSpPr>
        <p:spPr/>
        <p:txBody>
          <a:bodyPr/>
          <a:lstStyle/>
          <a:p>
            <a:pPr algn="ctr"/>
            <a:r>
              <a:rPr lang="en-US" b="1" dirty="0"/>
              <a:t>PROJECT SCOPE</a:t>
            </a:r>
            <a:endParaRPr lang="en-IN" b="1" dirty="0"/>
          </a:p>
        </p:txBody>
      </p:sp>
      <p:sp>
        <p:nvSpPr>
          <p:cNvPr id="3" name="Content Placeholder 2">
            <a:extLst>
              <a:ext uri="{FF2B5EF4-FFF2-40B4-BE49-F238E27FC236}">
                <a16:creationId xmlns:a16="http://schemas.microsoft.com/office/drawing/2014/main" id="{93DCCF25-07D7-4CAF-B037-249BDE02CF87}"/>
              </a:ext>
            </a:extLst>
          </p:cNvPr>
          <p:cNvSpPr>
            <a:spLocks noGrp="1"/>
          </p:cNvSpPr>
          <p:nvPr>
            <p:ph idx="1"/>
          </p:nvPr>
        </p:nvSpPr>
        <p:spPr>
          <a:xfrm>
            <a:off x="199420" y="1502815"/>
            <a:ext cx="9000445" cy="3793390"/>
          </a:xfrm>
        </p:spPr>
        <p:txBody>
          <a:bodyPr>
            <a:noAutofit/>
          </a:bodyPr>
          <a:lstStyle/>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Parkinson’s disease a long term degenerative disorder of the central nervous system that affects the motor control of a patient by affecting predominately dopamine producing neurons in a specific area of the brain. </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The main problem in detecting the disease timely is the visible symptoms appear mostly at the later stage where cure no longer becomes possible. </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There is no correct reason proved yet that results to cause of Parkinson’s, hence scientists are still conducting extensive research to find out its exact cause.</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Since PD patients have speech impairment , the voice features can be extracted from the patients in the earlier stage and the Parkinson disease can be diagnosed using deep learning approach</a:t>
            </a:r>
          </a:p>
          <a:p>
            <a:pPr>
              <a:buFont typeface="Wingdings" panose="05000000000000000000" pitchFamily="2" charset="2"/>
              <a:buChar char="q"/>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1447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7CCE6-FFF5-4E18-AE0A-8132AF26FE62}"/>
              </a:ext>
            </a:extLst>
          </p:cNvPr>
          <p:cNvSpPr>
            <a:spLocks noGrp="1"/>
          </p:cNvSpPr>
          <p:nvPr>
            <p:ph type="title"/>
          </p:nvPr>
        </p:nvSpPr>
        <p:spPr>
          <a:xfrm>
            <a:off x="440730" y="458850"/>
            <a:ext cx="8246070" cy="646331"/>
          </a:xfrm>
        </p:spPr>
        <p:txBody>
          <a:bodyPr>
            <a:normAutofit/>
          </a:bodyPr>
          <a:lstStyle/>
          <a:p>
            <a:pPr algn="ctr"/>
            <a:r>
              <a:rPr lang="en-IN" dirty="0"/>
              <a:t>TIMELINE CHART</a:t>
            </a:r>
          </a:p>
        </p:txBody>
      </p:sp>
      <mc:AlternateContent xmlns:mc="http://schemas.openxmlformats.org/markup-compatibility/2006">
        <mc:Choice xmlns:cx1="http://schemas.microsoft.com/office/drawing/2015/9/8/chartex" Requires="cx1">
          <p:graphicFrame>
            <p:nvGraphicFramePr>
              <p:cNvPr id="8" name="Content Placeholder 7">
                <a:extLst>
                  <a:ext uri="{FF2B5EF4-FFF2-40B4-BE49-F238E27FC236}">
                    <a16:creationId xmlns:a16="http://schemas.microsoft.com/office/drawing/2014/main" id="{81E84AC3-1D1E-461D-B14D-46700E6256AC}"/>
                  </a:ext>
                </a:extLst>
              </p:cNvPr>
              <p:cNvGraphicFramePr>
                <a:graphicFrameLocks noGrp="1"/>
              </p:cNvGraphicFramePr>
              <p:nvPr>
                <p:ph idx="1"/>
                <p:extLst>
                  <p:ext uri="{D42A27DB-BD31-4B8C-83A1-F6EECF244321}">
                    <p14:modId xmlns:p14="http://schemas.microsoft.com/office/powerpoint/2010/main" val="1818277718"/>
                  </p:ext>
                </p:extLst>
              </p:nvPr>
            </p:nvGraphicFramePr>
            <p:xfrm>
              <a:off x="135320" y="1655520"/>
              <a:ext cx="8712420" cy="3359510"/>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8" name="Content Placeholder 7">
                <a:extLst>
                  <a:ext uri="{FF2B5EF4-FFF2-40B4-BE49-F238E27FC236}">
                    <a16:creationId xmlns:a16="http://schemas.microsoft.com/office/drawing/2014/main" id="{81E84AC3-1D1E-461D-B14D-46700E6256AC}"/>
                  </a:ext>
                </a:extLst>
              </p:cNvPr>
              <p:cNvPicPr>
                <a:picLocks noGrp="1" noRot="1" noChangeAspect="1" noMove="1" noResize="1" noEditPoints="1" noAdjustHandles="1" noChangeArrowheads="1" noChangeShapeType="1"/>
              </p:cNvPicPr>
              <p:nvPr/>
            </p:nvPicPr>
            <p:blipFill>
              <a:blip r:embed="rId3"/>
              <a:stretch>
                <a:fillRect/>
              </a:stretch>
            </p:blipFill>
            <p:spPr>
              <a:xfrm>
                <a:off x="135320" y="1655520"/>
                <a:ext cx="8712420" cy="3359510"/>
              </a:xfrm>
              <a:prstGeom prst="rect">
                <a:avLst/>
              </a:prstGeom>
            </p:spPr>
          </p:pic>
        </mc:Fallback>
      </mc:AlternateContent>
    </p:spTree>
    <p:extLst>
      <p:ext uri="{BB962C8B-B14F-4D97-AF65-F5344CB8AC3E}">
        <p14:creationId xmlns:p14="http://schemas.microsoft.com/office/powerpoint/2010/main" val="469633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30AD31-5486-4B4C-A8B9-0419A3DBBB05}"/>
              </a:ext>
            </a:extLst>
          </p:cNvPr>
          <p:cNvSpPr txBox="1"/>
          <p:nvPr/>
        </p:nvSpPr>
        <p:spPr>
          <a:xfrm>
            <a:off x="143555" y="2419045"/>
            <a:ext cx="8856889"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051365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551</Words>
  <Application>Microsoft Office PowerPoint</Application>
  <PresentationFormat>On-screen Show (16:9)</PresentationFormat>
  <Paragraphs>38</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Times New Roman</vt:lpstr>
      <vt:lpstr>Wingdings</vt:lpstr>
      <vt:lpstr>Office Theme</vt:lpstr>
      <vt:lpstr>PowerPoint Presentation</vt:lpstr>
      <vt:lpstr>ABSTRACT</vt:lpstr>
      <vt:lpstr>ABSTRACT</vt:lpstr>
      <vt:lpstr>PROJECT DOMAIN</vt:lpstr>
      <vt:lpstr>PROJECT SCOPE</vt:lpstr>
      <vt:lpstr>TIMELINE CHART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2017-08-01T15:40:51Z</dcterms:created>
  <dcterms:modified xsi:type="dcterms:W3CDTF">2022-04-03T11:44:11Z</dcterms:modified>
</cp:coreProperties>
</file>