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97" r:id="rId3"/>
    <p:sldId id="318" r:id="rId4"/>
    <p:sldId id="277" r:id="rId5"/>
    <p:sldId id="298" r:id="rId6"/>
    <p:sldId id="279" r:id="rId7"/>
    <p:sldId id="299" r:id="rId8"/>
    <p:sldId id="300" r:id="rId9"/>
    <p:sldId id="301" r:id="rId10"/>
    <p:sldId id="302" r:id="rId11"/>
    <p:sldId id="310" r:id="rId12"/>
    <p:sldId id="303" r:id="rId13"/>
    <p:sldId id="321" r:id="rId14"/>
    <p:sldId id="304" r:id="rId15"/>
    <p:sldId id="319" r:id="rId16"/>
    <p:sldId id="305" r:id="rId17"/>
    <p:sldId id="311" r:id="rId18"/>
    <p:sldId id="313" r:id="rId19"/>
    <p:sldId id="314" r:id="rId20"/>
    <p:sldId id="315" r:id="rId21"/>
    <p:sldId id="316" r:id="rId22"/>
    <p:sldId id="317" r:id="rId23"/>
    <p:sldId id="308"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33"/>
    <a:srgbClr val="00E6F2"/>
    <a:srgbClr val="FF015C"/>
    <a:srgbClr val="E50D79"/>
    <a:srgbClr val="CC0099"/>
    <a:srgbClr val="E2109C"/>
    <a:srgbClr val="99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912" autoAdjust="0"/>
  </p:normalViewPr>
  <p:slideViewPr>
    <p:cSldViewPr>
      <p:cViewPr varScale="1">
        <p:scale>
          <a:sx n="102" d="100"/>
          <a:sy n="102" d="100"/>
        </p:scale>
        <p:origin x="480" y="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400159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8225"/>
            <a:ext cx="8094242" cy="140042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763524"/>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6"/>
            <a:ext cx="824607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36992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4904" y="1191095"/>
            <a:ext cx="625267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28707"/>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researchgate.net/publication/358798991_Multimodal_Brain_Connectomics-Based_Prediction_of_Parkinson's_Disease_Using_Graph_Attention_Networks" TargetMode="External"/><Relationship Id="rId3" Type="http://schemas.openxmlformats.org/officeDocument/2006/relationships/hyperlink" Target="https://www.researchgate.net/publication/343100129_Early_Parkinson_Detection_Using_Fully-Connected_Deep_Neural_Network_based_on_Vocal_Features" TargetMode="External"/><Relationship Id="rId7" Type="http://schemas.openxmlformats.org/officeDocument/2006/relationships/hyperlink" Target="https://iopscience.iop.org/article/10.1088/1742-6596/1372/1/012041/pdf" TargetMode="External"/><Relationship Id="rId2" Type="http://schemas.openxmlformats.org/officeDocument/2006/relationships/hyperlink" Target="https://ieeexplore.ieee.org/stamp/stamp.jsp?arnumber=9556632" TargetMode="External"/><Relationship Id="rId1" Type="http://schemas.openxmlformats.org/officeDocument/2006/relationships/slideLayout" Target="../slideLayouts/slideLayout3.xml"/><Relationship Id="rId6" Type="http://schemas.openxmlformats.org/officeDocument/2006/relationships/hyperlink" Target="https://citeseerx.ist.psu.edu/viewdoc/download?doi=10.1.1.735.5660&amp;rep=rep1&amp;type=pdf" TargetMode="External"/><Relationship Id="rId11" Type="http://schemas.openxmlformats.org/officeDocument/2006/relationships/hyperlink" Target="https://iopscience.iop.org/article/10.1088/1742-6596/1937/1/012058" TargetMode="External"/><Relationship Id="rId5" Type="http://schemas.openxmlformats.org/officeDocument/2006/relationships/hyperlink" Target="https://www.sciencedirect.com/science/article/pii/S1877050918308883" TargetMode="External"/><Relationship Id="rId10" Type="http://schemas.openxmlformats.org/officeDocument/2006/relationships/hyperlink" Target="https://pubmed.ncbi.nlm.nih.gov/34208330/" TargetMode="External"/><Relationship Id="rId4" Type="http://schemas.openxmlformats.org/officeDocument/2006/relationships/hyperlink" Target="http://www.ripublication.com/ijaer17/ijaerv12n21_24.pdf" TargetMode="External"/><Relationship Id="rId9" Type="http://schemas.openxmlformats.org/officeDocument/2006/relationships/hyperlink" Target="https://www.researchgate.net/publication/338924577_A_Comparative_Analysis_Of_Parkinson_Disease_Prediction_Using_Machine_Learning_Approach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02ACA2-C164-40FC-9A7C-C41236BD227B}"/>
              </a:ext>
            </a:extLst>
          </p:cNvPr>
          <p:cNvSpPr txBox="1"/>
          <p:nvPr/>
        </p:nvSpPr>
        <p:spPr>
          <a:xfrm>
            <a:off x="296260" y="281175"/>
            <a:ext cx="8704185" cy="1077218"/>
          </a:xfrm>
          <a:prstGeom prst="rect">
            <a:avLst/>
          </a:prstGeom>
          <a:noFill/>
        </p:spPr>
        <p:txBody>
          <a:bodyPr wrap="square" rtlCol="0">
            <a:spAutoFit/>
          </a:bodyPr>
          <a:lstStyle/>
          <a:p>
            <a:r>
              <a:rPr lang="en-IN" sz="3200" b="1" dirty="0">
                <a:effectLst>
                  <a:glow rad="101600">
                    <a:schemeClr val="accent4">
                      <a:satMod val="175000"/>
                      <a:alpha val="40000"/>
                    </a:schemeClr>
                  </a:glow>
                </a:effectLst>
                <a:latin typeface="Times New Roman" panose="02020603050405020304" pitchFamily="18" charset="0"/>
                <a:cs typeface="Times New Roman" panose="02020603050405020304" pitchFamily="18" charset="0"/>
              </a:rPr>
              <a:t>PREDICTION OF </a:t>
            </a:r>
            <a:r>
              <a:rPr lang="en-IN" sz="3200" b="1" dirty="0" smtClean="0">
                <a:effectLst>
                  <a:glow rad="101600">
                    <a:schemeClr val="accent4">
                      <a:satMod val="175000"/>
                      <a:alpha val="40000"/>
                    </a:schemeClr>
                  </a:glow>
                </a:effectLst>
                <a:latin typeface="Times New Roman" panose="02020603050405020304" pitchFamily="18" charset="0"/>
                <a:cs typeface="Times New Roman" panose="02020603050405020304" pitchFamily="18" charset="0"/>
              </a:rPr>
              <a:t>PARKINSONS </a:t>
            </a:r>
            <a:r>
              <a:rPr lang="en-IN" sz="3200" b="1" dirty="0">
                <a:effectLst>
                  <a:glow rad="101600">
                    <a:schemeClr val="accent4">
                      <a:satMod val="175000"/>
                      <a:alpha val="40000"/>
                    </a:schemeClr>
                  </a:glow>
                </a:effectLst>
                <a:latin typeface="Times New Roman" panose="02020603050405020304" pitchFamily="18" charset="0"/>
                <a:cs typeface="Times New Roman" panose="02020603050405020304" pitchFamily="18" charset="0"/>
              </a:rPr>
              <a:t>DISEASE USING SPEECH SIGNALS </a:t>
            </a:r>
          </a:p>
        </p:txBody>
      </p:sp>
      <p:pic>
        <p:nvPicPr>
          <p:cNvPr id="1030" name="Picture 6">
            <a:extLst>
              <a:ext uri="{FF2B5EF4-FFF2-40B4-BE49-F238E27FC236}">
                <a16:creationId xmlns:a16="http://schemas.microsoft.com/office/drawing/2014/main" xmlns="" id="{00F7F22E-B299-4ED6-B0B5-A1D852483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393"/>
            <a:ext cx="3503065" cy="3793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95C344AD-6292-4545-BBD5-C85CF8057D05}"/>
              </a:ext>
            </a:extLst>
          </p:cNvPr>
          <p:cNvSpPr txBox="1"/>
          <p:nvPr/>
        </p:nvSpPr>
        <p:spPr>
          <a:xfrm>
            <a:off x="3350360" y="2724455"/>
            <a:ext cx="4886559" cy="2585323"/>
          </a:xfrm>
          <a:prstGeom prst="rect">
            <a:avLst/>
          </a:prstGeom>
          <a:noFill/>
        </p:spPr>
        <p:txBody>
          <a:bodyPr wrap="square" rtlCol="0">
            <a:spAutoFit/>
          </a:bodyPr>
          <a:lstStyle/>
          <a:p>
            <a:r>
              <a:rPr lang="en-IN" b="1" dirty="0"/>
              <a:t>  PROJECT GUIDE:</a:t>
            </a:r>
          </a:p>
          <a:p>
            <a:r>
              <a:rPr lang="en-IN" dirty="0"/>
              <a:t>  </a:t>
            </a:r>
            <a:r>
              <a:rPr lang="en-IN" smtClean="0"/>
              <a:t>Mrs.</a:t>
            </a:r>
            <a:r>
              <a:rPr lang="en-IN" dirty="0" smtClean="0"/>
              <a:t> </a:t>
            </a:r>
            <a:r>
              <a:rPr lang="en-IN" dirty="0"/>
              <a:t>DEEPA P</a:t>
            </a:r>
          </a:p>
          <a:p>
            <a:r>
              <a:rPr lang="en-IN" b="1" dirty="0"/>
              <a:t>  TEAM MEMBERS:</a:t>
            </a:r>
          </a:p>
          <a:p>
            <a:r>
              <a:rPr lang="en-IN" dirty="0"/>
              <a:t>  MADHUMITHA B D(2018PECCS159)</a:t>
            </a:r>
          </a:p>
          <a:p>
            <a:r>
              <a:rPr lang="en-IN" dirty="0"/>
              <a:t>  KEERTHIKA S(2018PECCS152)</a:t>
            </a:r>
          </a:p>
          <a:p>
            <a:r>
              <a:rPr lang="en-IN" dirty="0"/>
              <a:t>  HARSHINI C(2018PECCS137)</a:t>
            </a:r>
          </a:p>
          <a:p>
            <a:r>
              <a:rPr lang="en-IN" dirty="0"/>
              <a:t>  </a:t>
            </a:r>
            <a:r>
              <a:rPr lang="en-IN" b="1" dirty="0"/>
              <a:t>BATCH:        DOMAIN:</a:t>
            </a:r>
          </a:p>
          <a:p>
            <a:r>
              <a:rPr lang="en-IN" dirty="0"/>
              <a:t>  A14              DEEP LEARNING</a:t>
            </a:r>
          </a:p>
          <a:p>
            <a:endParaRPr lang="en-IN"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SEQUENCE DIAGRAM</a:t>
            </a:r>
            <a:endParaRPr lang="en-IN" b="1" dirty="0"/>
          </a:p>
        </p:txBody>
      </p:sp>
      <p:pic>
        <p:nvPicPr>
          <p:cNvPr id="5" name="Content Placeholder 4"/>
          <p:cNvPicPr>
            <a:picLocks noGrp="1" noChangeAspect="1"/>
          </p:cNvPicPr>
          <p:nvPr>
            <p:ph idx="1"/>
          </p:nvPr>
        </p:nvPicPr>
        <p:blipFill>
          <a:blip r:embed="rId2"/>
          <a:stretch>
            <a:fillRect/>
          </a:stretch>
        </p:blipFill>
        <p:spPr>
          <a:xfrm>
            <a:off x="601670" y="1503363"/>
            <a:ext cx="7940659" cy="3263900"/>
          </a:xfrm>
          <a:prstGeom prst="rect">
            <a:avLst/>
          </a:prstGeom>
        </p:spPr>
      </p:pic>
    </p:spTree>
    <p:extLst>
      <p:ext uri="{BB962C8B-B14F-4D97-AF65-F5344CB8AC3E}">
        <p14:creationId xmlns:p14="http://schemas.microsoft.com/office/powerpoint/2010/main" val="4118457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 </a:t>
            </a:r>
            <a:r>
              <a:rPr lang="en-US" b="1" dirty="0"/>
              <a:t>DESCRIPTION</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Feature Extraction</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Classification</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Training  </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Testing</a:t>
            </a:r>
            <a:endParaRPr lang="en-IN" sz="1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0798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PRE-PROCESSING</a:t>
            </a:r>
            <a:endParaRPr lang="en-IN" b="1" dirty="0"/>
          </a:p>
        </p:txBody>
      </p:sp>
      <p:sp>
        <p:nvSpPr>
          <p:cNvPr id="3" name="Content Placeholder 2"/>
          <p:cNvSpPr>
            <a:spLocks noGrp="1"/>
          </p:cNvSpPr>
          <p:nvPr>
            <p:ph idx="1"/>
          </p:nvPr>
        </p:nvSpPr>
        <p:spPr>
          <a:xfrm>
            <a:off x="296260" y="1502816"/>
            <a:ext cx="8704185" cy="3206804"/>
          </a:xfrm>
        </p:spPr>
        <p:txBody>
          <a:bodyPr>
            <a:normAutofit fontScale="92500" lnSpcReduction="20000"/>
          </a:bodyPr>
          <a:lstStyle/>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Data preprocessing is a process of preparing the raw data and making it suitable for a deep learning </a:t>
            </a:r>
            <a:r>
              <a:rPr lang="en-US" sz="1600" dirty="0" smtClean="0">
                <a:latin typeface="Times New Roman" panose="02020603050405020304" pitchFamily="18" charset="0"/>
                <a:cs typeface="Times New Roman" panose="02020603050405020304" pitchFamily="18" charset="0"/>
              </a:rPr>
              <a:t>model.</a:t>
            </a: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the first and crucial step while creating a deep learning model.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When </a:t>
            </a:r>
            <a:r>
              <a:rPr lang="en-US" sz="1600" dirty="0">
                <a:latin typeface="Times New Roman" panose="02020603050405020304" pitchFamily="18" charset="0"/>
                <a:cs typeface="Times New Roman" panose="02020603050405020304" pitchFamily="18" charset="0"/>
              </a:rPr>
              <a:t>creating a deep learning project, it is not always a case that we come across the clean and formatted data</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And while doing any operation with data, it is mandatory to clean it and put in a formatted way. So, for this, we use data preprocessing task.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our  </a:t>
            </a:r>
            <a:r>
              <a:rPr lang="en-US" sz="1600" dirty="0">
                <a:latin typeface="Times New Roman" panose="02020603050405020304" pitchFamily="18" charset="0"/>
                <a:cs typeface="Times New Roman" panose="02020603050405020304" pitchFamily="18" charset="0"/>
              </a:rPr>
              <a:t>project, a primary microphone is used through which the patients voice is recorded</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Recorded voice signal retrieved from the patient is converted from analog to digital signal</a:t>
            </a:r>
            <a:r>
              <a:rPr lang="en-US" sz="1500" dirty="0">
                <a:latin typeface="Times New Roman" panose="02020603050405020304" pitchFamily="18" charset="0"/>
                <a:cs typeface="Times New Roman" panose="02020603050405020304" pitchFamily="18" charset="0"/>
              </a:rPr>
              <a:t>.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smtClean="0">
              <a:latin typeface="Times New Roman" panose="02020603050405020304" pitchFamily="18" charset="0"/>
              <a:cs typeface="Times New Roman" panose="02020603050405020304" pitchFamily="18" charset="0"/>
            </a:endParaRPr>
          </a:p>
          <a:p>
            <a:pPr marL="0" indent="0">
              <a:buNone/>
            </a:pPr>
            <a:endParaRPr lang="en-US" sz="15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98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PRE-PROCESSING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mean value of the digital signal is converted into numerical array.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Further, this numerical array is reshaped for the correct fitting for the prediction. </a:t>
            </a:r>
            <a:endParaRPr lang="en-US" sz="1500" dirty="0" smtClean="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Librosa package in python is used here for audio analysis.</a:t>
            </a:r>
            <a:endParaRPr lang="en-IN" sz="15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1131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 EXTRACTION</a:t>
            </a:r>
            <a:endParaRPr lang="en-IN" b="1" dirty="0"/>
          </a:p>
        </p:txBody>
      </p:sp>
      <p:sp>
        <p:nvSpPr>
          <p:cNvPr id="3" name="Content Placeholder 2"/>
          <p:cNvSpPr>
            <a:spLocks noGrp="1"/>
          </p:cNvSpPr>
          <p:nvPr>
            <p:ph idx="1"/>
          </p:nvPr>
        </p:nvSpPr>
        <p:spPr>
          <a:xfrm>
            <a:off x="296260" y="1350110"/>
            <a:ext cx="8551479" cy="3664920"/>
          </a:xfrm>
        </p:spPr>
        <p:txBody>
          <a:bodyPr>
            <a:no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Feature extraction refers to the process of transforming raw data into numerical features that can be processed while preserving the information in the original data set.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It yields better results than applying deep learning directly to the raw data.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500" dirty="0" smtClean="0">
                <a:latin typeface="Times New Roman" panose="02020603050405020304" pitchFamily="18" charset="0"/>
                <a:cs typeface="Times New Roman" panose="02020603050405020304" pitchFamily="18" charset="0"/>
              </a:rPr>
              <a:t>It </a:t>
            </a:r>
            <a:r>
              <a:rPr lang="en-IN" sz="1500" dirty="0">
                <a:latin typeface="Times New Roman" panose="02020603050405020304" pitchFamily="18" charset="0"/>
                <a:cs typeface="Times New Roman" panose="02020603050405020304" pitchFamily="18" charset="0"/>
              </a:rPr>
              <a:t>is the process of selecting a subset of relevant features for use in model construction. </a:t>
            </a:r>
            <a:endParaRPr lang="en-IN"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It </a:t>
            </a:r>
            <a:r>
              <a:rPr lang="en-US" sz="1500" dirty="0">
                <a:latin typeface="Times New Roman" panose="02020603050405020304" pitchFamily="18" charset="0"/>
                <a:cs typeface="Times New Roman" panose="02020603050405020304" pitchFamily="18" charset="0"/>
              </a:rPr>
              <a:t>is also known as variable selection, attribute selection or variable subset selection.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Different </a:t>
            </a:r>
            <a:r>
              <a:rPr lang="en-US" sz="1500" dirty="0">
                <a:latin typeface="Times New Roman" panose="02020603050405020304" pitchFamily="18" charset="0"/>
                <a:cs typeface="Times New Roman" panose="02020603050405020304" pitchFamily="18" charset="0"/>
              </a:rPr>
              <a:t>voice features such as frequency, amplitude is extracted from digital voice signal obtained from the patient.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Based on these vocal features, diagnosis of Parkinson’s disease is performed. From the audio wave signal obtained, LSTM dense, dropout, activation layers are extracted from higher and lower dimensions</a:t>
            </a:r>
            <a:r>
              <a:rPr lang="en-US" sz="1500" dirty="0" smtClean="0">
                <a:latin typeface="Times New Roman" panose="02020603050405020304" pitchFamily="18" charset="0"/>
                <a:cs typeface="Times New Roman" panose="02020603050405020304" pitchFamily="18" charset="0"/>
              </a:rPr>
              <a:t>.</a:t>
            </a:r>
          </a:p>
          <a:p>
            <a:pPr marL="0" indent="0">
              <a:buNone/>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22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 EXTRACTION</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 In Activation, ReLu function is another non-linear activation function that has gained popularity in the deep learning domain.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ReLU </a:t>
            </a:r>
            <a:r>
              <a:rPr lang="en-US" sz="1500" dirty="0">
                <a:latin typeface="Times New Roman" panose="02020603050405020304" pitchFamily="18" charset="0"/>
                <a:cs typeface="Times New Roman" panose="02020603050405020304" pitchFamily="18" charset="0"/>
              </a:rPr>
              <a:t>stands for Rectified Linear Unit. The main advantage of using the ReLU function over other activation functions is that it does not activate all the neurons at the same time.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Finally</a:t>
            </a:r>
            <a:r>
              <a:rPr lang="en-US" sz="1500" dirty="0">
                <a:latin typeface="Times New Roman" panose="02020603050405020304" pitchFamily="18" charset="0"/>
                <a:cs typeface="Times New Roman" panose="02020603050405020304" pitchFamily="18" charset="0"/>
              </a:rPr>
              <a:t>, all these extracted layers are fed into a model and the model is configured for training. The model is compiled with parameters called loss, optimizers and metrics. </a:t>
            </a:r>
            <a:endParaRPr lang="en-US" sz="1500" dirty="0" smtClean="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Categorical crossentropy loss function is used here with Adam optimizer and accuracy metrics. At last, the compiled model is returned to be used in the algorithm.</a:t>
            </a:r>
            <a:endParaRPr lang="en-IN" sz="15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5650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CLASSIFICATION</a:t>
            </a:r>
            <a:endParaRPr lang="en-IN" b="1" dirty="0"/>
          </a:p>
        </p:txBody>
      </p:sp>
      <p:sp>
        <p:nvSpPr>
          <p:cNvPr id="3" name="Content Placeholder 2"/>
          <p:cNvSpPr>
            <a:spLocks noGrp="1"/>
          </p:cNvSpPr>
          <p:nvPr>
            <p:ph idx="1"/>
          </p:nvPr>
        </p:nvSpPr>
        <p:spPr>
          <a:xfrm>
            <a:off x="296260" y="1502815"/>
            <a:ext cx="8398775" cy="3359509"/>
          </a:xfrm>
        </p:spPr>
        <p:txBody>
          <a:bodyPr>
            <a:norm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In Deep learning, classification is the problem of identifying to which of a set of categories a new observation belongs, on the basis of a training set of data containing observations whose category membership is known</a:t>
            </a:r>
            <a:r>
              <a:rPr lang="en-US" sz="1500" dirty="0" smtClean="0">
                <a:latin typeface="Times New Roman" panose="02020603050405020304" pitchFamily="18" charset="0"/>
                <a:cs typeface="Times New Roman" panose="02020603050405020304" pitchFamily="18" charset="0"/>
              </a:rPr>
              <a:t>.</a:t>
            </a:r>
          </a:p>
          <a:p>
            <a:pPr marL="0" indent="0">
              <a:buNone/>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Based on the feature selection which is done prior to classification, the patients are classified as Healthy, Mild Parkinson and </a:t>
            </a:r>
            <a:r>
              <a:rPr lang="en-US" sz="1500" dirty="0" smtClean="0">
                <a:latin typeface="Times New Roman" panose="02020603050405020304" pitchFamily="18" charset="0"/>
                <a:cs typeface="Times New Roman" panose="02020603050405020304" pitchFamily="18" charset="0"/>
              </a:rPr>
              <a:t>Parkinson.</a:t>
            </a:r>
            <a:endParaRPr lang="en-IN" sz="1500" dirty="0">
              <a:latin typeface="Times New Roman" panose="02020603050405020304" pitchFamily="18" charset="0"/>
              <a:cs typeface="Times New Roman" panose="02020603050405020304" pitchFamily="18" charset="0"/>
            </a:endParaRPr>
          </a:p>
          <a:p>
            <a:pPr marL="0" indent="0">
              <a:buNone/>
            </a:pPr>
            <a:endParaRPr lang="en-US" sz="1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In this module we have used three algorithms namely Convolutional Neural Network, Deep Neural Network and  Recurrent  Neural Network.</a:t>
            </a:r>
          </a:p>
          <a:p>
            <a:pPr marL="0" indent="0">
              <a:buNone/>
            </a:pP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Accuracy of the Convolutional Neural Network is greater when compared to deep and recurrent neural network.</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340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TRAINING AND TESTING</a:t>
            </a:r>
            <a:endParaRPr lang="en-IN" b="1" dirty="0"/>
          </a:p>
        </p:txBody>
      </p:sp>
      <p:sp>
        <p:nvSpPr>
          <p:cNvPr id="3" name="Content Placeholder 2"/>
          <p:cNvSpPr>
            <a:spLocks noGrp="1"/>
          </p:cNvSpPr>
          <p:nvPr>
            <p:ph idx="1"/>
          </p:nvPr>
        </p:nvSpPr>
        <p:spPr>
          <a:xfrm>
            <a:off x="143555" y="1350110"/>
            <a:ext cx="8704185" cy="3664920"/>
          </a:xfrm>
        </p:spPr>
        <p:txBody>
          <a:bodyPr>
            <a:normAutofit/>
          </a:bodyPr>
          <a:lstStyle/>
          <a:p>
            <a:pPr marL="0" indent="0">
              <a:buNone/>
            </a:pPr>
            <a:r>
              <a:rPr lang="en-US" sz="1600" b="1" u="sng" dirty="0" smtClean="0">
                <a:latin typeface="Times New Roman" panose="02020603050405020304" pitchFamily="18" charset="0"/>
                <a:cs typeface="Times New Roman" panose="02020603050405020304" pitchFamily="18" charset="0"/>
              </a:rPr>
              <a:t>TRAINING</a:t>
            </a: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voice dataset of Parkinson affected person and healthy person is collected from Kaggle.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collected voice dataset is preprocessed and features like frequency, amplitude are extracted.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Based </a:t>
            </a:r>
            <a:r>
              <a:rPr lang="en-US" sz="1500" dirty="0">
                <a:latin typeface="Times New Roman" panose="02020603050405020304" pitchFamily="18" charset="0"/>
                <a:cs typeface="Times New Roman" panose="02020603050405020304" pitchFamily="18" charset="0"/>
              </a:rPr>
              <a:t>on the features extracted the model is trained</a:t>
            </a:r>
            <a:r>
              <a:rPr lang="en-US" sz="1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marL="0" indent="0">
              <a:buNone/>
            </a:pPr>
            <a:r>
              <a:rPr lang="en-US" sz="1500" b="1" u="sng" dirty="0" smtClean="0">
                <a:latin typeface="Times New Roman" panose="02020603050405020304" pitchFamily="18" charset="0"/>
                <a:cs typeface="Times New Roman" panose="02020603050405020304" pitchFamily="18" charset="0"/>
              </a:rPr>
              <a:t>TESTING</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voice of the user is collected from user interface. </a:t>
            </a: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collected voice is preprocessed and required features like frequency, amplitude is extracted from the voice. </a:t>
            </a: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Based </a:t>
            </a:r>
            <a:r>
              <a:rPr lang="en-US" sz="1500" dirty="0">
                <a:latin typeface="Times New Roman" panose="02020603050405020304" pitchFamily="18" charset="0"/>
                <a:cs typeface="Times New Roman" panose="02020603050405020304" pitchFamily="18" charset="0"/>
              </a:rPr>
              <a:t>on the trained data, the system tests the feature extracted and predicts the health status of person such as Healthy, Mild Parkinson and Parkinson</a:t>
            </a:r>
            <a:r>
              <a:rPr lang="en-US" sz="1500" b="1" dirty="0">
                <a:latin typeface="Times New Roman" panose="02020603050405020304" pitchFamily="18" charset="0"/>
                <a:cs typeface="Times New Roman" panose="02020603050405020304" pitchFamily="18" charset="0"/>
              </a:rPr>
              <a:t>.</a:t>
            </a:r>
            <a:endParaRPr lang="en-IN" sz="1500" dirty="0">
              <a:latin typeface="Times New Roman" panose="02020603050405020304" pitchFamily="18" charset="0"/>
              <a:cs typeface="Times New Roman" panose="02020603050405020304" pitchFamily="18" charset="0"/>
            </a:endParaRPr>
          </a:p>
          <a:p>
            <a:pPr marL="0" indent="0">
              <a:buNone/>
            </a:pPr>
            <a:endParaRPr lang="en-US" sz="1500" b="1" u="sng" dirty="0" smtClean="0">
              <a:latin typeface="Times New Roman" panose="02020603050405020304" pitchFamily="18" charset="0"/>
              <a:cs typeface="Times New Roman" panose="02020603050405020304" pitchFamily="18" charset="0"/>
            </a:endParaRPr>
          </a:p>
          <a:p>
            <a:pPr marL="0" indent="0">
              <a:buNone/>
            </a:pPr>
            <a:endParaRPr lang="en-US" sz="1500" dirty="0" smtClean="0">
              <a:latin typeface="Times New Roman" panose="02020603050405020304" pitchFamily="18" charset="0"/>
              <a:cs typeface="Times New Roman" panose="02020603050405020304" pitchFamily="18" charset="0"/>
            </a:endParaRPr>
          </a:p>
          <a:p>
            <a:pPr marL="0" indent="0">
              <a:buNone/>
            </a:pPr>
            <a:endParaRPr lang="en-IN"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014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EVALUATION</a:t>
            </a:r>
            <a:endParaRPr lang="en-IN" b="1" dirty="0"/>
          </a:p>
        </p:txBody>
      </p:sp>
      <p:sp>
        <p:nvSpPr>
          <p:cNvPr id="4" name="Content Placeholder 3"/>
          <p:cNvSpPr>
            <a:spLocks noGrp="1"/>
          </p:cNvSpPr>
          <p:nvPr>
            <p:ph sz="half" idx="2"/>
          </p:nvPr>
        </p:nvSpPr>
        <p:spPr>
          <a:xfrm>
            <a:off x="4648200" y="1350109"/>
            <a:ext cx="4038600" cy="3244514"/>
          </a:xfrm>
        </p:spPr>
        <p:txBody>
          <a:bodyPr>
            <a:normAutofit/>
          </a:bodyPr>
          <a:lstStyle/>
          <a:p>
            <a:pPr marL="0" indent="0">
              <a:buNone/>
            </a:pPr>
            <a:r>
              <a:rPr lang="en-US" sz="1600" b="1" u="sng" dirty="0" smtClean="0">
                <a:latin typeface="Times New Roman" panose="02020603050405020304" pitchFamily="18" charset="0"/>
                <a:cs typeface="Times New Roman" panose="02020603050405020304" pitchFamily="18" charset="0"/>
              </a:rPr>
              <a:t>UPLOAD AUDIO</a:t>
            </a:r>
            <a:endParaRPr lang="en-IN" sz="1600" b="1" u="sng"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457200" y="1350109"/>
            <a:ext cx="4038600" cy="3244514"/>
          </a:xfrm>
        </p:spPr>
        <p:txBody>
          <a:bodyPr>
            <a:normAutofit/>
          </a:bodyPr>
          <a:lstStyle/>
          <a:p>
            <a:pPr marL="0" indent="0">
              <a:buNone/>
            </a:pPr>
            <a:r>
              <a:rPr lang="en-US" sz="1600" b="1" u="sng" dirty="0" smtClean="0">
                <a:latin typeface="Times New Roman" panose="02020603050405020304" pitchFamily="18" charset="0"/>
                <a:cs typeface="Times New Roman" panose="02020603050405020304" pitchFamily="18" charset="0"/>
              </a:rPr>
              <a:t>LIVE AUDIO</a:t>
            </a:r>
            <a:endParaRPr lang="en-IN" sz="1600" b="1"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01670" y="1655520"/>
            <a:ext cx="3512215" cy="3301234"/>
          </a:xfrm>
          <a:prstGeom prst="rect">
            <a:avLst/>
          </a:prstGeom>
        </p:spPr>
      </p:pic>
      <p:pic>
        <p:nvPicPr>
          <p:cNvPr id="10" name="Picture 9"/>
          <p:cNvPicPr>
            <a:picLocks noChangeAspect="1"/>
          </p:cNvPicPr>
          <p:nvPr/>
        </p:nvPicPr>
        <p:blipFill>
          <a:blip r:embed="rId3"/>
          <a:stretch>
            <a:fillRect/>
          </a:stretch>
        </p:blipFill>
        <p:spPr>
          <a:xfrm>
            <a:off x="4572000" y="1668269"/>
            <a:ext cx="3893825" cy="3346761"/>
          </a:xfrm>
          <a:prstGeom prst="rect">
            <a:avLst/>
          </a:prstGeom>
        </p:spPr>
      </p:pic>
    </p:spTree>
    <p:extLst>
      <p:ext uri="{BB962C8B-B14F-4D97-AF65-F5344CB8AC3E}">
        <p14:creationId xmlns:p14="http://schemas.microsoft.com/office/powerpoint/2010/main" val="3157293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smtClean="0"/>
              <a:t>SREENSHOTS</a:t>
            </a:r>
            <a:r>
              <a:rPr lang="en-US" dirty="0" smtClean="0"/>
              <a:t/>
            </a:r>
            <a:br>
              <a:rPr lang="en-US" dirty="0" smtClean="0"/>
            </a:br>
            <a:r>
              <a:rPr lang="en-US" b="1" dirty="0" smtClean="0"/>
              <a:t>LIVE AUDIO INPUT</a:t>
            </a:r>
            <a:endParaRPr lang="en-IN" b="1" dirty="0"/>
          </a:p>
        </p:txBody>
      </p:sp>
      <p:pic>
        <p:nvPicPr>
          <p:cNvPr id="4" name="Content Placeholder 3"/>
          <p:cNvPicPr>
            <a:picLocks noGrp="1" noChangeAspect="1"/>
          </p:cNvPicPr>
          <p:nvPr>
            <p:ph idx="1"/>
          </p:nvPr>
        </p:nvPicPr>
        <p:blipFill>
          <a:blip r:embed="rId2"/>
          <a:stretch>
            <a:fillRect/>
          </a:stretch>
        </p:blipFill>
        <p:spPr>
          <a:xfrm>
            <a:off x="593435" y="1502815"/>
            <a:ext cx="7940659" cy="3512214"/>
          </a:xfrm>
          <a:prstGeom prst="rect">
            <a:avLst/>
          </a:prstGeom>
        </p:spPr>
      </p:pic>
    </p:spTree>
    <p:extLst>
      <p:ext uri="{BB962C8B-B14F-4D97-AF65-F5344CB8AC3E}">
        <p14:creationId xmlns:p14="http://schemas.microsoft.com/office/powerpoint/2010/main" val="38004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644446"/>
          </a:xfrm>
        </p:spPr>
        <p:txBody>
          <a:bodyPr>
            <a:normAutofit/>
          </a:bodyPr>
          <a:lstStyle/>
          <a:p>
            <a:pPr algn="ctr"/>
            <a:r>
              <a:rPr lang="en-US" b="1" dirty="0" smtClean="0"/>
              <a:t>INTRODUCTION</a:t>
            </a:r>
            <a:endParaRPr lang="en-US" b="1" dirty="0"/>
          </a:p>
        </p:txBody>
      </p:sp>
      <p:sp>
        <p:nvSpPr>
          <p:cNvPr id="3" name="Content Placeholder 2"/>
          <p:cNvSpPr>
            <a:spLocks noGrp="1"/>
          </p:cNvSpPr>
          <p:nvPr>
            <p:ph idx="1"/>
          </p:nvPr>
        </p:nvSpPr>
        <p:spPr>
          <a:xfrm>
            <a:off x="143555" y="1350110"/>
            <a:ext cx="9000445" cy="3793390"/>
          </a:xfrm>
        </p:spPr>
        <p:txBody>
          <a:bodyPr anchor="ctr">
            <a:normAutofit fontScale="70000" lnSpcReduction="20000"/>
          </a:bodyPr>
          <a:lstStyle/>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Parkinson’s disease (PD) is a degenerative neurological disorder marked by decreased dopamine levels in the brain.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There is commonly a marked effect on speech, including hypophonia (lowered volume), and monotone (reduced pitch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range).</a:t>
            </a:r>
          </a:p>
          <a:p>
            <a:pPr>
              <a:buFont typeface="Wingdings" panose="05000000000000000000" pitchFamily="2" charset="2"/>
              <a:buChar char="q"/>
            </a:pPr>
            <a:r>
              <a:rPr lang="en-US" sz="2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Additionally, cognitive impairments and changes in mood can occur, and risk of dementia is increased. </a:t>
            </a:r>
          </a:p>
          <a:p>
            <a:pPr>
              <a:buFont typeface="Wingdings" panose="05000000000000000000" pitchFamily="2" charset="2"/>
              <a:buChar char="q"/>
            </a:pPr>
            <a:r>
              <a:rPr lang="en-US" sz="2200" dirty="0" smtClean="0">
                <a:latin typeface="Times New Roman" panose="02020603050405020304" pitchFamily="18" charset="0"/>
                <a:ea typeface="Calibri" panose="020F0502020204030204" pitchFamily="34" charset="0"/>
                <a:cs typeface="Times New Roman" panose="02020603050405020304" pitchFamily="18" charset="0"/>
              </a:rPr>
              <a:t>Since </a:t>
            </a:r>
            <a:r>
              <a:rPr lang="en-US" sz="2200" dirty="0">
                <a:latin typeface="Times New Roman" panose="02020603050405020304" pitchFamily="18" charset="0"/>
                <a:ea typeface="Calibri" panose="020F0502020204030204" pitchFamily="34" charset="0"/>
                <a:cs typeface="Times New Roman" panose="02020603050405020304" pitchFamily="18" charset="0"/>
              </a:rPr>
              <a:t>there is no definitive laboratory test to diagnose PD, diagnosis is often difficult, particularly in the early stages when motor effects are not yet severe. Monitoring progression of the disease over time requires repeated clinic visits by the patient. </a:t>
            </a:r>
            <a:endParaRPr lang="en-US" sz="2200" dirty="0" smtClean="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An effective screening process, particularly one that doesn’t require a clinic visit, would be beneficial.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Since PD patients exhibit characteristic vocal features, voice recordings are a useful and non-invasive tool for diagnosis.</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 If deep learning algorithms could be applied to a voice recording dataset to accurately diagnosis PD, this would be an effective screening step prior to an appointment with a clinician. . The past dataset is collected and that dataset is used to build a deep learning model.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The data is visualized for better understanding of the features and based on that a classification model is built by using deep learning algorithm and comparison of algorithms are done  based on their performance metrics like accuracy, F1 score recall etc.</a:t>
            </a:r>
            <a:endParaRPr lang="en-IN" sz="22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195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UPLOAD AUDIO INPUT</a:t>
            </a:r>
            <a:endParaRPr lang="en-IN" b="1" dirty="0"/>
          </a:p>
        </p:txBody>
      </p:sp>
      <p:pic>
        <p:nvPicPr>
          <p:cNvPr id="6" name="Content Placeholder 5"/>
          <p:cNvPicPr>
            <a:picLocks noGrp="1" noChangeAspect="1"/>
          </p:cNvPicPr>
          <p:nvPr>
            <p:ph idx="1"/>
          </p:nvPr>
        </p:nvPicPr>
        <p:blipFill>
          <a:blip r:embed="rId2"/>
          <a:stretch>
            <a:fillRect/>
          </a:stretch>
        </p:blipFill>
        <p:spPr>
          <a:xfrm>
            <a:off x="898846" y="1502815"/>
            <a:ext cx="7787954" cy="3511667"/>
          </a:xfrm>
          <a:prstGeom prst="rect">
            <a:avLst/>
          </a:prstGeom>
        </p:spPr>
      </p:pic>
    </p:spTree>
    <p:extLst>
      <p:ext uri="{BB962C8B-B14F-4D97-AF65-F5344CB8AC3E}">
        <p14:creationId xmlns:p14="http://schemas.microsoft.com/office/powerpoint/2010/main" val="3428455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LIVE AUDIO VALUES</a:t>
            </a:r>
            <a:endParaRPr lang="en-IN" b="1" dirty="0"/>
          </a:p>
        </p:txBody>
      </p:sp>
      <p:pic>
        <p:nvPicPr>
          <p:cNvPr id="4" name="Content Placeholder 3"/>
          <p:cNvPicPr>
            <a:picLocks noGrp="1" noChangeAspect="1"/>
          </p:cNvPicPr>
          <p:nvPr>
            <p:ph idx="1"/>
          </p:nvPr>
        </p:nvPicPr>
        <p:blipFill>
          <a:blip r:embed="rId2"/>
          <a:stretch>
            <a:fillRect/>
          </a:stretch>
        </p:blipFill>
        <p:spPr>
          <a:xfrm>
            <a:off x="440730" y="1502815"/>
            <a:ext cx="7948895" cy="3359510"/>
          </a:xfrm>
          <a:prstGeom prst="rect">
            <a:avLst/>
          </a:prstGeom>
        </p:spPr>
      </p:pic>
    </p:spTree>
    <p:extLst>
      <p:ext uri="{BB962C8B-B14F-4D97-AF65-F5344CB8AC3E}">
        <p14:creationId xmlns:p14="http://schemas.microsoft.com/office/powerpoint/2010/main" val="3774065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UPLOAD AUDIO  VALUES</a:t>
            </a:r>
            <a:endParaRPr lang="en-IN" b="1" dirty="0"/>
          </a:p>
        </p:txBody>
      </p:sp>
      <p:pic>
        <p:nvPicPr>
          <p:cNvPr id="4" name="Content Placeholder 3"/>
          <p:cNvPicPr>
            <a:picLocks noGrp="1" noChangeAspect="1"/>
          </p:cNvPicPr>
          <p:nvPr>
            <p:ph idx="1"/>
          </p:nvPr>
        </p:nvPicPr>
        <p:blipFill>
          <a:blip r:embed="rId2"/>
          <a:stretch>
            <a:fillRect/>
          </a:stretch>
        </p:blipFill>
        <p:spPr>
          <a:xfrm>
            <a:off x="601671" y="1502815"/>
            <a:ext cx="7787954" cy="3359510"/>
          </a:xfrm>
          <a:prstGeom prst="rect">
            <a:avLst/>
          </a:prstGeom>
        </p:spPr>
      </p:pic>
    </p:spTree>
    <p:extLst>
      <p:ext uri="{BB962C8B-B14F-4D97-AF65-F5344CB8AC3E}">
        <p14:creationId xmlns:p14="http://schemas.microsoft.com/office/powerpoint/2010/main" val="2238723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IN" b="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In </a:t>
            </a:r>
            <a:r>
              <a:rPr lang="en-US" sz="1500" dirty="0" smtClean="0">
                <a:latin typeface="Times New Roman" panose="02020603050405020304" pitchFamily="18" charset="0"/>
                <a:cs typeface="Times New Roman" panose="02020603050405020304" pitchFamily="18" charset="0"/>
              </a:rPr>
              <a:t>our project, </a:t>
            </a:r>
            <a:r>
              <a:rPr lang="en-US" sz="1500" dirty="0">
                <a:latin typeface="Times New Roman" panose="02020603050405020304" pitchFamily="18" charset="0"/>
                <a:cs typeface="Times New Roman" panose="02020603050405020304" pitchFamily="18" charset="0"/>
              </a:rPr>
              <a:t>we've represented three Deep learning approaches. A while after, the performance of the three approaches which are applied in the prognostication of Parkinson disorder.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conditional performance demonstrations that the CNN has achieved the topmost performance than the other two deep learning approaches within the Parkinson </a:t>
            </a:r>
            <a:r>
              <a:rPr lang="en-US" sz="1500" dirty="0" smtClean="0">
                <a:latin typeface="Times New Roman" panose="02020603050405020304" pitchFamily="18" charset="0"/>
                <a:cs typeface="Times New Roman" panose="02020603050405020304" pitchFamily="18" charset="0"/>
              </a:rPr>
              <a:t>datasets.</a:t>
            </a: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In </a:t>
            </a:r>
            <a:r>
              <a:rPr lang="en-US" sz="1500" dirty="0">
                <a:latin typeface="Times New Roman" panose="02020603050405020304" pitchFamily="18" charset="0"/>
                <a:cs typeface="Times New Roman" panose="02020603050405020304" pitchFamily="18" charset="0"/>
              </a:rPr>
              <a:t>tests, each algorithm was prepared and assessed on a training set that includes healthy, mild-Parkinson and Parkinson samples. </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Also</a:t>
            </a:r>
            <a:r>
              <a:rPr lang="en-US" sz="1500" dirty="0">
                <a:latin typeface="Times New Roman" panose="02020603050405020304" pitchFamily="18" charset="0"/>
                <a:cs typeface="Times New Roman" panose="02020603050405020304" pitchFamily="18" charset="0"/>
              </a:rPr>
              <a:t>, the work can be confirming of Parkinson disorder detection by collecting data from different speech signal and voice datasets and can give more accurate results for disorder prognostication and decision</a:t>
            </a:r>
            <a:r>
              <a:rPr lang="en-US" sz="1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500" dirty="0" smtClean="0">
                <a:latin typeface="Times New Roman" panose="02020603050405020304" pitchFamily="18" charset="0"/>
                <a:cs typeface="Times New Roman" panose="02020603050405020304" pitchFamily="18" charset="0"/>
              </a:rPr>
              <a:t> We have  used </a:t>
            </a:r>
            <a:r>
              <a:rPr lang="en-US" sz="1500" dirty="0">
                <a:latin typeface="Times New Roman" panose="02020603050405020304" pitchFamily="18" charset="0"/>
                <a:cs typeface="Times New Roman" panose="02020603050405020304" pitchFamily="18" charset="0"/>
              </a:rPr>
              <a:t>three algorithms; it can be preferring further algorithms for developing the precise model of these Parkinson disorder prognostication and performance can be more advanced.</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149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D7313-51F9-41C1-85DB-9D6FD296AC56}"/>
              </a:ext>
            </a:extLst>
          </p:cNvPr>
          <p:cNvSpPr>
            <a:spLocks noGrp="1"/>
          </p:cNvSpPr>
          <p:nvPr>
            <p:ph type="title"/>
          </p:nvPr>
        </p:nvSpPr>
        <p:spPr>
          <a:xfrm>
            <a:off x="1517900" y="128470"/>
            <a:ext cx="6252670" cy="763525"/>
          </a:xfrm>
        </p:spPr>
        <p:txBody>
          <a:bodyPr/>
          <a:lstStyle/>
          <a:p>
            <a:pPr algn="ctr"/>
            <a:r>
              <a:rPr lang="en-IN" dirty="0">
                <a:ln w="12700">
                  <a:solidFill>
                    <a:schemeClr val="tx2">
                      <a:lumMod val="75000"/>
                    </a:schemeClr>
                  </a:solidFill>
                  <a:prstDash val="solid"/>
                </a:ln>
                <a:solidFill>
                  <a:schemeClr val="bg1">
                    <a:lumMod val="50000"/>
                  </a:schemeClr>
                </a:solidFill>
                <a:effectLst>
                  <a:outerShdw dist="38100" dir="2640000" algn="bl" rotWithShape="0">
                    <a:schemeClr val="tx2">
                      <a:lumMod val="75000"/>
                    </a:schemeClr>
                  </a:outerShdw>
                </a:effectLst>
              </a:rPr>
              <a:t>REFERENCES</a:t>
            </a:r>
          </a:p>
        </p:txBody>
      </p:sp>
      <p:sp>
        <p:nvSpPr>
          <p:cNvPr id="3" name="Content Placeholder 2">
            <a:extLst>
              <a:ext uri="{FF2B5EF4-FFF2-40B4-BE49-F238E27FC236}">
                <a16:creationId xmlns:a16="http://schemas.microsoft.com/office/drawing/2014/main" xmlns="" id="{BD82D785-C1C4-42A3-851E-4701B0A287B6}"/>
              </a:ext>
            </a:extLst>
          </p:cNvPr>
          <p:cNvSpPr>
            <a:spLocks noGrp="1"/>
          </p:cNvSpPr>
          <p:nvPr>
            <p:ph idx="1"/>
          </p:nvPr>
        </p:nvSpPr>
        <p:spPr>
          <a:xfrm>
            <a:off x="183216" y="739290"/>
            <a:ext cx="8777568" cy="4404210"/>
          </a:xfrm>
        </p:spPr>
        <p:txBody>
          <a:bodyPr>
            <a:normAutofit fontScale="92500" lnSpcReduction="20000"/>
          </a:bodyPr>
          <a:lstStyle/>
          <a:p>
            <a:pPr algn="just">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Christos Laganas, Dimitrios Iakovakis, Stelios Hadjidimitriou, Vasileios Charisis, Sofia B. Dias, Sevasti Bostantzopoulou, Zoe Katsarou, Lisa Klingelhoefer, Heinz Reichmann, Dhaval Trivedi, K. Ray Chaudhuri, and Leontios J.Hadjileontiadis, Senior Member, IEEE(2021)</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Parkinson’s Disease Detection Based on Running Speech Data From Phone Calls”,</a:t>
            </a:r>
            <a:r>
              <a:rPr lang="en-IN" sz="900" dirty="0">
                <a:latin typeface="Times New Roman" panose="02020603050405020304" pitchFamily="18" charset="0"/>
                <a:cs typeface="Times New Roman" panose="02020603050405020304" pitchFamily="18" charset="0"/>
              </a:rPr>
              <a:t>  IEEE Transactions on Biomedical Engineering : DOI 10.1109/TBME.2021.3116935, </a:t>
            </a:r>
          </a:p>
          <a:p>
            <a:pPr marL="0" indent="0" algn="just">
              <a:buNone/>
            </a:pPr>
            <a:r>
              <a:rPr lang="en-US" sz="900" dirty="0">
                <a:latin typeface="Times New Roman" pitchFamily="18" charset="0"/>
                <a:cs typeface="Times New Roman" pitchFamily="18" charset="0"/>
                <a:hlinkClick r:id="rId2"/>
              </a:rPr>
              <a:t>https://ieeexplore.ieee.org/stamp/stamp.jsp?arnumber=9556632</a:t>
            </a:r>
            <a:r>
              <a:rPr lang="en-US" sz="900" dirty="0">
                <a:latin typeface="Times New Roman" pitchFamily="18" charset="0"/>
                <a:cs typeface="Times New Roman" pitchFamily="18" charset="0"/>
              </a:rPr>
              <a:t>  </a:t>
            </a:r>
          </a:p>
          <a:p>
            <a:pPr marL="0" indent="0" algn="just">
              <a:buNone/>
            </a:pPr>
            <a:endParaRPr lang="en-US" sz="900" dirty="0">
              <a:latin typeface="Times New Roman" pitchFamily="18" charset="0"/>
              <a:cs typeface="Times New Roman" pitchFamily="18" charset="0"/>
            </a:endParaRPr>
          </a:p>
          <a:p>
            <a:pPr algn="l">
              <a:buFont typeface="Wingdings" panose="05000000000000000000" pitchFamily="2" charset="2"/>
              <a:buChar char="q"/>
            </a:pPr>
            <a:r>
              <a:rPr lang="en-IN" sz="900" b="0" i="0" dirty="0">
                <a:solidFill>
                  <a:srgbClr val="000000"/>
                </a:solidFill>
                <a:effectLst/>
                <a:latin typeface="Times New Roman" panose="02020603050405020304" pitchFamily="18" charset="0"/>
                <a:cs typeface="Times New Roman" panose="02020603050405020304" pitchFamily="18" charset="0"/>
              </a:rPr>
              <a:t>Ahlem Kehili, dabbabi Karim, Cherif Adnen (2020) “</a:t>
            </a:r>
            <a:r>
              <a:rPr lang="en-US" sz="900" b="0" i="1" dirty="0">
                <a:solidFill>
                  <a:srgbClr val="000000"/>
                </a:solidFill>
                <a:effectLst/>
                <a:latin typeface="Times New Roman" panose="02020603050405020304" pitchFamily="18" charset="0"/>
                <a:cs typeface="Times New Roman" panose="02020603050405020304" pitchFamily="18" charset="0"/>
              </a:rPr>
              <a:t>Early Parkinson Detection Using Fully-Connected Deep Neural Network based on Vocal Features “ ,</a:t>
            </a:r>
            <a:r>
              <a:rPr lang="en-US" sz="900" b="0" dirty="0">
                <a:solidFill>
                  <a:srgbClr val="000000"/>
                </a:solidFill>
                <a:effectLst/>
                <a:latin typeface="Times New Roman" panose="02020603050405020304" pitchFamily="18" charset="0"/>
                <a:cs typeface="Times New Roman" panose="02020603050405020304" pitchFamily="18" charset="0"/>
              </a:rPr>
              <a:t>IJCSNS</a:t>
            </a:r>
            <a:r>
              <a:rPr lang="en-US" sz="900" dirty="0">
                <a:solidFill>
                  <a:srgbClr val="000000"/>
                </a:solidFill>
                <a:latin typeface="Times New Roman" panose="02020603050405020304" pitchFamily="18" charset="0"/>
                <a:cs typeface="Times New Roman" panose="02020603050405020304" pitchFamily="18" charset="0"/>
              </a:rPr>
              <a:t> International Journal of Computer science and Network Security , University of Tunis , VOL.20 N0.6 June 2020</a:t>
            </a:r>
          </a:p>
          <a:p>
            <a:pPr marL="0" indent="0" algn="l">
              <a:buNone/>
            </a:pPr>
            <a:r>
              <a:rPr lang="en-US" sz="900" dirty="0">
                <a:latin typeface="Times New Roman" pitchFamily="18" charset="0"/>
                <a:cs typeface="Times New Roman" pitchFamily="18" charset="0"/>
                <a:hlinkClick r:id="rId3"/>
              </a:rPr>
              <a:t>https://www.researchgate.net/publication/343100129_Early_Parkinson_Detection_Using_Fully-Connected_Deep_Neural_Network_based_on_Vocal_Features</a:t>
            </a:r>
            <a:endParaRPr lang="en-US" sz="900" dirty="0">
              <a:latin typeface="Times New Roman" pitchFamily="18" charset="0"/>
              <a:cs typeface="Times New Roman" pitchFamily="18" charset="0"/>
            </a:endParaRPr>
          </a:p>
          <a:p>
            <a:pPr marL="0" indent="0" algn="l">
              <a:buNone/>
            </a:pPr>
            <a:endParaRPr lang="en-US" sz="9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J. Sujatha</a:t>
            </a:r>
            <a:r>
              <a:rPr lang="en-US" sz="900" dirty="0">
                <a:solidFill>
                  <a:srgbClr val="000000"/>
                </a:solidFill>
                <a:latin typeface="Times New Roman" panose="02020603050405020304" pitchFamily="18" charset="0"/>
                <a:cs typeface="Times New Roman" panose="02020603050405020304" pitchFamily="18" charset="0"/>
              </a:rPr>
              <a:t>,</a:t>
            </a:r>
            <a:r>
              <a:rPr lang="en-IN" sz="900" dirty="0">
                <a:latin typeface="Times New Roman" panose="02020603050405020304" pitchFamily="18" charset="0"/>
                <a:cs typeface="Times New Roman" panose="02020603050405020304" pitchFamily="18" charset="0"/>
              </a:rPr>
              <a:t> Dr . S.P. Rajagopalan</a:t>
            </a:r>
            <a:r>
              <a:rPr lang="en-US" sz="900" dirty="0">
                <a:solidFill>
                  <a:srgbClr val="000000"/>
                </a:solidFill>
                <a:latin typeface="Times New Roman" panose="02020603050405020304" pitchFamily="18" charset="0"/>
                <a:cs typeface="Times New Roman" panose="02020603050405020304" pitchFamily="18" charset="0"/>
              </a:rPr>
              <a:t>(2017),</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itchFamily="18" charset="0"/>
              </a:rPr>
              <a:t>Performance Evaluation of Machine Learning Algorithms in the Classification of Parkinson Disease Using Voice Attributes “,</a:t>
            </a:r>
            <a:r>
              <a:rPr lang="en-US" sz="900" dirty="0">
                <a:latin typeface="Times New Roman" panose="02020603050405020304" pitchFamily="18" charset="0"/>
                <a:cs typeface="Times New Roman" panose="02020603050405020304" pitchFamily="18" charset="0"/>
              </a:rPr>
              <a:t> International Journal of Applied Engineering Research , India : ISSN 0973-4562 Volume 12, Number 21 </a:t>
            </a:r>
          </a:p>
          <a:p>
            <a:pPr marL="0" indent="0" algn="l">
              <a:buNone/>
            </a:pPr>
            <a:r>
              <a:rPr lang="en-US" sz="900" dirty="0">
                <a:latin typeface="Times New Roman" pitchFamily="18" charset="0"/>
                <a:cs typeface="Times New Roman" pitchFamily="18" charset="0"/>
                <a:hlinkClick r:id="rId4"/>
              </a:rPr>
              <a:t>http://www.ripublication.com/ijaer17/ijaerv12n21_24.pdf</a:t>
            </a:r>
            <a:endParaRPr lang="en-US" sz="900" dirty="0">
              <a:latin typeface="Times New Roman" pitchFamily="18" charset="0"/>
              <a:cs typeface="Times New Roman" pitchFamily="18" charset="0"/>
            </a:endParaRPr>
          </a:p>
          <a:p>
            <a:pPr marL="0" indent="0" algn="l">
              <a:buNone/>
            </a:pPr>
            <a:endParaRPr lang="en-US" sz="900" dirty="0">
              <a:latin typeface="Times New Roman" pitchFamily="18" charset="0"/>
              <a:cs typeface="Times New Roman" pitchFamily="18" charset="0"/>
            </a:endParaRPr>
          </a:p>
          <a:p>
            <a:pPr>
              <a:buFont typeface="Wingdings" panose="05000000000000000000" pitchFamily="2" charset="2"/>
              <a:buChar char="q"/>
            </a:pPr>
            <a:r>
              <a:rPr lang="en-IN" sz="900" b="0" i="0" dirty="0">
                <a:solidFill>
                  <a:srgbClr val="2E2E2E"/>
                </a:solidFill>
                <a:effectLst/>
                <a:latin typeface="Times New Roman" panose="02020603050405020304" pitchFamily="18" charset="0"/>
                <a:cs typeface="Times New Roman" panose="02020603050405020304" pitchFamily="18" charset="0"/>
              </a:rPr>
              <a:t>Srishti Grover</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Saloni Bhartia</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Akshama</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Abhilasha Yadav</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Seeja K.R(2018),</a:t>
            </a:r>
            <a:r>
              <a:rPr lang="en-US" sz="900" b="0" i="0" dirty="0">
                <a:solidFill>
                  <a:srgbClr val="505050"/>
                </a:solidFill>
                <a:effectLst/>
                <a:latin typeface="Times New Roman" panose="02020603050405020304" pitchFamily="18" charset="0"/>
                <a:cs typeface="Times New Roman" panose="02020603050405020304" pitchFamily="18" charset="0"/>
              </a:rPr>
              <a:t> “</a:t>
            </a:r>
            <a:r>
              <a:rPr lang="en-US" sz="900" b="0" i="1" dirty="0">
                <a:effectLst/>
                <a:latin typeface="Times New Roman" panose="02020603050405020304" pitchFamily="18" charset="0"/>
                <a:cs typeface="Times New Roman" panose="02020603050405020304" pitchFamily="18" charset="0"/>
              </a:rPr>
              <a:t>Predicting Severity Of Parkinson’s Disease Using Deep Learning”,</a:t>
            </a:r>
            <a:r>
              <a:rPr lang="en-US" sz="900" b="0" dirty="0">
                <a:effectLst/>
                <a:latin typeface="Times New Roman" panose="02020603050405020304" pitchFamily="18" charset="0"/>
                <a:cs typeface="Times New Roman" panose="02020603050405020304" pitchFamily="18" charset="0"/>
              </a:rPr>
              <a:t>International conference on Computational Intelligence and Data</a:t>
            </a:r>
            <a:r>
              <a:rPr lang="en-US" sz="900" b="0" i="0" dirty="0">
                <a:solidFill>
                  <a:srgbClr val="737373"/>
                </a:solidFill>
                <a:effectLst/>
                <a:latin typeface="Times New Roman" panose="02020603050405020304" pitchFamily="18" charset="0"/>
                <a:cs typeface="Times New Roman" panose="02020603050405020304" pitchFamily="18" charset="0"/>
              </a:rPr>
              <a:t> ,</a:t>
            </a:r>
            <a:r>
              <a:rPr lang="en-US" sz="900" b="0" i="0" dirty="0">
                <a:effectLst/>
                <a:latin typeface="Times New Roman" panose="02020603050405020304" pitchFamily="18" charset="0"/>
                <a:cs typeface="Times New Roman" panose="02020603050405020304" pitchFamily="18" charset="0"/>
              </a:rPr>
              <a:t>Department of Computer Science and Engineering Indira Gandhi Delhi Technical University for Women, Kashmere Gate, Delhi, 110006, India, Procedia Computer Science Volume 132 </a:t>
            </a:r>
            <a:r>
              <a:rPr lang="en-IN" sz="900" b="0" i="0" dirty="0">
                <a:solidFill>
                  <a:srgbClr val="2E2E2E"/>
                </a:solidFill>
                <a:effectLst/>
                <a:latin typeface="Times New Roman" panose="02020603050405020304" pitchFamily="18" charset="0"/>
                <a:cs typeface="Times New Roman" panose="02020603050405020304" pitchFamily="18" charset="0"/>
              </a:rPr>
              <a:t>, </a:t>
            </a:r>
            <a:r>
              <a:rPr lang="en-IN" sz="900" b="0" i="0" dirty="0">
                <a:effectLst/>
                <a:latin typeface="Times New Roman" panose="02020603050405020304" pitchFamily="18" charset="0"/>
                <a:cs typeface="Times New Roman" panose="02020603050405020304" pitchFamily="18" charset="0"/>
              </a:rPr>
              <a:t>Pages 1788-1794,2018</a:t>
            </a:r>
          </a:p>
          <a:p>
            <a:pPr marL="0" indent="0">
              <a:buNone/>
            </a:pPr>
            <a:r>
              <a:rPr lang="en-US" sz="900" b="0" dirty="0">
                <a:effectLst/>
                <a:latin typeface="Times New Roman" panose="02020603050405020304" pitchFamily="18" charset="0"/>
                <a:cs typeface="Times New Roman" panose="02020603050405020304" pitchFamily="18" charset="0"/>
                <a:hlinkClick r:id="rId5"/>
              </a:rPr>
              <a:t>https://</a:t>
            </a:r>
            <a:r>
              <a:rPr lang="en-US" sz="900" b="0" dirty="0" smtClean="0">
                <a:effectLst/>
                <a:latin typeface="Times New Roman" panose="02020603050405020304" pitchFamily="18" charset="0"/>
                <a:cs typeface="Times New Roman" panose="02020603050405020304" pitchFamily="18" charset="0"/>
                <a:hlinkClick r:id="rId5"/>
              </a:rPr>
              <a:t>www.sciencedirect.com/science/article/pii/S1877050918308883</a:t>
            </a:r>
            <a:endParaRPr lang="en-US" sz="900" b="0" dirty="0" smtClean="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Shubham Bind , Arvind Kumar Tiwari , Anil Kumar Sahani(2015),”</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A Survey of Machine Learning Based Approaches for Parkinson Disease Prediction”</a:t>
            </a:r>
            <a:r>
              <a:rPr lang="en-IN" sz="900" dirty="0">
                <a:latin typeface="Times New Roman" panose="02020603050405020304" pitchFamily="18" charset="0"/>
                <a:cs typeface="Times New Roman" panose="02020603050405020304" pitchFamily="18" charset="0"/>
              </a:rPr>
              <a:t> (IJCSIT) International Journal of Computer Science and Information Technologies, </a:t>
            </a:r>
            <a:r>
              <a:rPr lang="en-US" sz="900" dirty="0">
                <a:latin typeface="Times New Roman" panose="02020603050405020304" pitchFamily="18" charset="0"/>
                <a:cs typeface="Times New Roman" panose="02020603050405020304" pitchFamily="18" charset="0"/>
              </a:rPr>
              <a:t>Department of CSE, KIT, Department of CSE, IIT (BHU) Varanasi, India ,</a:t>
            </a:r>
            <a:r>
              <a:rPr lang="nl-NL" sz="900" dirty="0">
                <a:latin typeface="Times New Roman" panose="02020603050405020304" pitchFamily="18" charset="0"/>
                <a:cs typeface="Times New Roman" panose="02020603050405020304" pitchFamily="18" charset="0"/>
              </a:rPr>
              <a:t> Vol. 6 (2) , 2015, 1648-1655</a:t>
            </a:r>
          </a:p>
          <a:p>
            <a:pPr marL="0" indent="0">
              <a:buNone/>
            </a:pPr>
            <a:r>
              <a:rPr lang="en-IN" sz="900" dirty="0">
                <a:latin typeface="Times New Roman" panose="02020603050405020304" pitchFamily="18" charset="0"/>
                <a:cs typeface="Times New Roman" panose="02020603050405020304" pitchFamily="18" charset="0"/>
                <a:hlinkClick r:id="rId6"/>
              </a:rPr>
              <a:t>https://citeseerx.ist.psu.edu/viewdoc/download?doi=10.1.1.735.5660&amp;rep=rep1&amp;type=pdf</a:t>
            </a:r>
            <a:endParaRPr lang="en-IN"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Amit Kumar Patra , Ratula Ray, Azian Azamimi Abdullah, Satya Ranjan Dash(2019),”</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Prediction of Parkinson's disease using Ensemble Machine Learning classification from acoustic analysis “,</a:t>
            </a:r>
            <a:r>
              <a:rPr lang="en-US" sz="900" dirty="0">
                <a:latin typeface="Times New Roman" panose="02020603050405020304" pitchFamily="18" charset="0"/>
                <a:cs typeface="Times New Roman" panose="02020603050405020304" pitchFamily="18" charset="0"/>
              </a:rPr>
              <a:t> Journal of Physics: Conference Series, IOP publications , UK, Volume : 1372, NO:</a:t>
            </a:r>
            <a:r>
              <a:rPr lang="en-IN" sz="900" dirty="0">
                <a:latin typeface="Times New Roman" panose="02020603050405020304" pitchFamily="18" charset="0"/>
                <a:cs typeface="Times New Roman" panose="02020603050405020304" pitchFamily="18" charset="0"/>
              </a:rPr>
              <a:t>1742-6596/1372/1/012041</a:t>
            </a:r>
          </a:p>
          <a:p>
            <a:pPr marL="0" indent="0">
              <a:buNone/>
            </a:pPr>
            <a:r>
              <a:rPr lang="en-IN" sz="900" dirty="0">
                <a:latin typeface="Times New Roman" panose="02020603050405020304" pitchFamily="18" charset="0"/>
                <a:cs typeface="Times New Roman" panose="02020603050405020304" pitchFamily="18" charset="0"/>
                <a:hlinkClick r:id="rId7"/>
              </a:rPr>
              <a:t>https://iopscience.iop.org/article/10.1088/1742-6596/1372/1/012041/pdf</a:t>
            </a:r>
            <a:endParaRPr lang="en-IN"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900" dirty="0">
                <a:latin typeface="Times New Roman" pitchFamily="18" charset="0"/>
                <a:cs typeface="Times New Roman" pitchFamily="18" charset="0"/>
              </a:rPr>
              <a:t>Apoorva Safai,  Nirvi Vakharia,  Shweta Prasad, Jitender Saini,  Apurva Shah,  Abhishek Lenka,  Pramod Kumar Pal, and Madhura</a:t>
            </a:r>
            <a:r>
              <a:rPr lang="en-IN" sz="900" i="1" dirty="0">
                <a:latin typeface="Times New Roman" panose="02020603050405020304" pitchFamily="18" charset="0"/>
                <a:cs typeface="Times New Roman" panose="02020603050405020304" pitchFamily="18" charset="0"/>
              </a:rPr>
              <a:t>,”</a:t>
            </a:r>
            <a:r>
              <a:rPr lang="en-US" sz="900" i="1" dirty="0">
                <a:latin typeface="Times New Roman" pitchFamily="18" charset="0"/>
                <a:cs typeface="Times New Roman" pitchFamily="18" charset="0"/>
              </a:rPr>
              <a:t> Multi-modal brain based prediction of Parkinson disease using Graph Attention Networks”,</a:t>
            </a:r>
            <a:r>
              <a:rPr lang="en-US" sz="900" dirty="0">
                <a:latin typeface="Times New Roman" pitchFamily="18" charset="0"/>
                <a:cs typeface="Times New Roman" pitchFamily="18" charset="0"/>
              </a:rPr>
              <a:t> Researchgate, Volume : 15 , article :748414</a:t>
            </a:r>
          </a:p>
          <a:p>
            <a:pPr marL="0" indent="0">
              <a:buNone/>
            </a:pPr>
            <a:r>
              <a:rPr lang="en-IN" sz="900" dirty="0">
                <a:latin typeface="Times New Roman" panose="02020603050405020304" pitchFamily="18" charset="0"/>
                <a:cs typeface="Times New Roman" panose="02020603050405020304" pitchFamily="18" charset="0"/>
                <a:hlinkClick r:id="rId8"/>
              </a:rPr>
              <a:t>https://www.researchgate.net/publication/358798991_Multimodal_Brain_Connectomics-Based_Prediction_of_Parkinson's_Disease_Using_Graph_Attention_Networks</a:t>
            </a:r>
            <a:endParaRPr lang="en-IN"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900" b="1" dirty="0">
                <a:latin typeface="Times New Roman" panose="02020603050405020304" pitchFamily="18" charset="0"/>
                <a:cs typeface="Times New Roman" pitchFamily="18" charset="0"/>
              </a:rPr>
              <a:t> </a:t>
            </a:r>
            <a:r>
              <a:rPr lang="en-IN" sz="900" dirty="0">
                <a:solidFill>
                  <a:srgbClr val="202124"/>
                </a:solidFill>
                <a:latin typeface="Times New Roman" panose="02020603050405020304" pitchFamily="18" charset="0"/>
                <a:cs typeface="Times New Roman" panose="02020603050405020304" pitchFamily="18" charset="0"/>
              </a:rPr>
              <a:t>F.M. Javed Mehedi Shamrat, Md. Asaduzzaman(2019),”</a:t>
            </a:r>
            <a:r>
              <a:rPr lang="en-US" sz="900" dirty="0">
                <a:solidFill>
                  <a:srgbClr val="202124"/>
                </a:solidFill>
                <a:latin typeface="Times New Roman" panose="02020603050405020304" pitchFamily="18" charset="0"/>
                <a:cs typeface="Times New Roman" panose="02020603050405020304" pitchFamily="18" charset="0"/>
              </a:rPr>
              <a:t> </a:t>
            </a:r>
            <a:r>
              <a:rPr lang="en-US" sz="900" i="1" dirty="0">
                <a:solidFill>
                  <a:srgbClr val="202124"/>
                </a:solidFill>
                <a:latin typeface="Times New Roman" panose="02020603050405020304" pitchFamily="18" charset="0"/>
                <a:cs typeface="Times New Roman" panose="02020603050405020304" pitchFamily="18" charset="0"/>
              </a:rPr>
              <a:t>A Comparative Analysis Of Parkinson Disease Prediction Using Machine Learning Approaches”,</a:t>
            </a:r>
            <a:r>
              <a:rPr lang="en-US" sz="900" dirty="0">
                <a:latin typeface="Times New Roman" panose="02020603050405020304" pitchFamily="18" charset="0"/>
                <a:cs typeface="Times New Roman" pitchFamily="18" charset="0"/>
              </a:rPr>
              <a:t> International Journal of Scientific and technology research, </a:t>
            </a:r>
            <a:r>
              <a:rPr lang="en-IN" sz="900" dirty="0">
                <a:solidFill>
                  <a:srgbClr val="000000"/>
                </a:solidFill>
                <a:latin typeface="Times New Roman" panose="02020603050405020304" pitchFamily="18" charset="0"/>
                <a:cs typeface="Times New Roman" panose="02020603050405020304" pitchFamily="18" charset="0"/>
              </a:rPr>
              <a:t>VOLUME 8, ISSUE 11, PN.NO – 2576-2580</a:t>
            </a:r>
          </a:p>
          <a:p>
            <a:pPr marL="0" indent="0">
              <a:buNone/>
            </a:pPr>
            <a:r>
              <a:rPr lang="en-IN" sz="900" dirty="0">
                <a:solidFill>
                  <a:srgbClr val="000000"/>
                </a:solidFill>
                <a:latin typeface="Times New Roman" panose="02020603050405020304" pitchFamily="18" charset="0"/>
                <a:cs typeface="Times New Roman" panose="02020603050405020304" pitchFamily="18" charset="0"/>
                <a:hlinkClick r:id="rId9"/>
              </a:rPr>
              <a:t>https://</a:t>
            </a:r>
            <a:r>
              <a:rPr lang="en-IN" sz="900" dirty="0" smtClean="0">
                <a:solidFill>
                  <a:srgbClr val="000000"/>
                </a:solidFill>
                <a:latin typeface="Times New Roman" panose="02020603050405020304" pitchFamily="18" charset="0"/>
                <a:cs typeface="Times New Roman" panose="02020603050405020304" pitchFamily="18" charset="0"/>
                <a:hlinkClick r:id="rId9"/>
              </a:rPr>
              <a:t>www.researchgate.net/publication/338924577_A_Comparative_Analysis_Of_Parkinson_Disease_Prediction_Using_Machine_Learning_Approaches</a:t>
            </a:r>
            <a:endParaRPr lang="en-IN" sz="9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900" dirty="0"/>
              <a:t>Muntasir Hoq , Mohammed Nazim Uddin , Seung-Bo Park(2021),” Vocal Feature Extraction based Artificial Intelligence model for Parkinson disease detection”,Pubmet, 2021 Jun 11 (6):1076. doi: 10.3390/diagnostics11061076. </a:t>
            </a:r>
            <a:endParaRPr lang="en-IN" sz="900" dirty="0" smtClean="0"/>
          </a:p>
          <a:p>
            <a:pPr marL="0" indent="0">
              <a:buNone/>
            </a:pPr>
            <a:r>
              <a:rPr lang="en-IN" sz="900" u="sng" dirty="0" smtClean="0">
                <a:hlinkClick r:id="rId10"/>
              </a:rPr>
              <a:t>https</a:t>
            </a:r>
            <a:r>
              <a:rPr lang="en-IN" sz="900" u="sng" dirty="0">
                <a:hlinkClick r:id="rId10"/>
              </a:rPr>
              <a:t>://pubmed.ncbi.nlm.nih.gov/34208330/</a:t>
            </a:r>
            <a:r>
              <a:rPr lang="en-IN" sz="900" dirty="0"/>
              <a:t> </a:t>
            </a:r>
            <a:endParaRPr lang="en-IN" sz="900" dirty="0" smtClean="0"/>
          </a:p>
          <a:p>
            <a:pPr>
              <a:buFont typeface="Wingdings" panose="05000000000000000000" pitchFamily="2" charset="2"/>
              <a:buChar char="q"/>
            </a:pPr>
            <a:r>
              <a:rPr lang="en-IN" sz="900" dirty="0"/>
              <a:t>U Anusri, G Dhatchayani, Y Princely Angelinal and S. Kamalraj(2021) “An Early Prediction of Parkinson’s disease using facial emotional Recognition.”, Journal of Physics 2021 J.Conf. Ser. 1937 </a:t>
            </a:r>
            <a:r>
              <a:rPr lang="en-IN" sz="900" dirty="0" smtClean="0"/>
              <a:t>012058</a:t>
            </a:r>
          </a:p>
          <a:p>
            <a:pPr marL="0" indent="0">
              <a:buNone/>
            </a:pPr>
            <a:r>
              <a:rPr lang="en-IN" sz="900" u="sng" dirty="0" smtClean="0">
                <a:hlinkClick r:id="rId11"/>
              </a:rPr>
              <a:t>https</a:t>
            </a:r>
            <a:r>
              <a:rPr lang="en-IN" sz="900" u="sng" dirty="0">
                <a:hlinkClick r:id="rId11"/>
              </a:rPr>
              <a:t>://iopscience.iop.org/article/10.1088/1742-6596/1937/1/012058</a:t>
            </a:r>
            <a:endParaRPr lang="en-IN" sz="900" dirty="0" smtClean="0"/>
          </a:p>
          <a:p>
            <a:pPr marL="0" indent="0">
              <a:buNone/>
            </a:pPr>
            <a:r>
              <a:rPr lang="en-IN" sz="900" dirty="0"/>
              <a:t/>
            </a:r>
            <a:br>
              <a:rPr lang="en-IN" sz="900" dirty="0"/>
            </a:br>
            <a:endParaRPr lang="en-IN" sz="9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900" b="0" dirty="0">
              <a:effectLst/>
              <a:latin typeface="Times New Roman" panose="02020603050405020304" pitchFamily="18" charset="0"/>
              <a:cs typeface="Times New Roman" panose="02020603050405020304" pitchFamily="18" charset="0"/>
            </a:endParaRPr>
          </a:p>
          <a:p>
            <a:pPr marL="0" indent="0">
              <a:buNone/>
            </a:pPr>
            <a:endParaRPr lang="en-US" sz="1400" b="0" dirty="0">
              <a:effectLst/>
              <a:latin typeface="Times New Roman" panose="02020603050405020304" pitchFamily="18" charset="0"/>
              <a:cs typeface="Times New Roman" panose="02020603050405020304" pitchFamily="18" charset="0"/>
            </a:endParaRPr>
          </a:p>
          <a:p>
            <a:pPr marL="0" indent="0" algn="l">
              <a:buNone/>
            </a:pP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a:p>
            <a:pPr marL="0" indent="0" algn="just">
              <a:lnSpc>
                <a:spcPct val="170000"/>
              </a:lnSpc>
              <a:buNone/>
            </a:pPr>
            <a:endParaRPr lang="en-IN" sz="1400" dirty="0"/>
          </a:p>
        </p:txBody>
      </p:sp>
    </p:spTree>
    <p:extLst>
      <p:ext uri="{BB962C8B-B14F-4D97-AF65-F5344CB8AC3E}">
        <p14:creationId xmlns:p14="http://schemas.microsoft.com/office/powerpoint/2010/main" val="1164940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28470"/>
            <a:ext cx="8246070" cy="458115"/>
          </a:xfrm>
        </p:spPr>
        <p:txBody>
          <a:bodyPr>
            <a:normAutofit fontScale="90000"/>
          </a:bodyPr>
          <a:lstStyle/>
          <a:p>
            <a:pPr algn="ctr"/>
            <a:r>
              <a:rPr lang="en-US" b="1" dirty="0"/>
              <a:t>LITERATURE SURVEY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03567"/>
              </p:ext>
            </p:extLst>
          </p:nvPr>
        </p:nvGraphicFramePr>
        <p:xfrm>
          <a:off x="0" y="586584"/>
          <a:ext cx="9143999" cy="4693920"/>
        </p:xfrm>
        <a:graphic>
          <a:graphicData uri="http://schemas.openxmlformats.org/drawingml/2006/table">
            <a:tbl>
              <a:tblPr firstRow="1" bandRow="1">
                <a:tableStyleId>{5C22544A-7EE6-4342-B048-85BDC9FD1C3A}</a:tableStyleId>
              </a:tblPr>
              <a:tblGrid>
                <a:gridCol w="2368300"/>
                <a:gridCol w="2785589"/>
                <a:gridCol w="3990110"/>
              </a:tblGrid>
              <a:tr h="356506">
                <a:tc>
                  <a:txBody>
                    <a:bodyPr/>
                    <a:lstStyle/>
                    <a:p>
                      <a:pPr algn="ctr"/>
                      <a:r>
                        <a:rPr lang="en-US" dirty="0" smtClean="0"/>
                        <a:t>AUTHORS</a:t>
                      </a:r>
                      <a:endParaRPr lang="en-IN" dirty="0"/>
                    </a:p>
                  </a:txBody>
                  <a:tcPr/>
                </a:tc>
                <a:tc>
                  <a:txBody>
                    <a:bodyPr/>
                    <a:lstStyle/>
                    <a:p>
                      <a:pPr algn="ctr"/>
                      <a:r>
                        <a:rPr lang="en-US" dirty="0" smtClean="0"/>
                        <a:t>METHODOLOGY</a:t>
                      </a:r>
                      <a:endParaRPr lang="en-IN" dirty="0"/>
                    </a:p>
                  </a:txBody>
                  <a:tcPr/>
                </a:tc>
                <a:tc>
                  <a:txBody>
                    <a:bodyPr/>
                    <a:lstStyle/>
                    <a:p>
                      <a:pPr algn="ctr"/>
                      <a:r>
                        <a:rPr lang="en-US" dirty="0" smtClean="0"/>
                        <a:t>MAJOR FINDINGS</a:t>
                      </a:r>
                      <a:endParaRPr lang="en-IN" dirty="0"/>
                    </a:p>
                  </a:txBody>
                  <a:tcPr/>
                </a:tc>
              </a:tr>
              <a:tr h="475342">
                <a:tc>
                  <a:txBody>
                    <a:bodyPr/>
                    <a:lstStyle/>
                    <a:p>
                      <a:r>
                        <a:rPr lang="en-IN" sz="1200" b="0" i="0" dirty="0" smtClean="0">
                          <a:solidFill>
                            <a:srgbClr val="202124"/>
                          </a:solidFill>
                          <a:effectLst/>
                          <a:latin typeface="Times New Roman" panose="02020603050405020304" pitchFamily="18" charset="0"/>
                          <a:cs typeface="Times New Roman" panose="02020603050405020304" pitchFamily="18" charset="0"/>
                        </a:rPr>
                        <a:t>Christos Laganas (2021)</a:t>
                      </a:r>
                      <a:endParaRPr lang="en-IN" sz="1200" dirty="0"/>
                    </a:p>
                  </a:txBody>
                  <a:tcPr/>
                </a:tc>
                <a:tc>
                  <a:txBody>
                    <a:bodyPr/>
                    <a:lstStyle/>
                    <a:p>
                      <a:r>
                        <a:rPr lang="en-US" sz="1200" b="0" i="0" dirty="0" smtClean="0">
                          <a:solidFill>
                            <a:srgbClr val="202124"/>
                          </a:solidFill>
                          <a:effectLst/>
                          <a:latin typeface="Times New Roman" panose="02020603050405020304" pitchFamily="18" charset="0"/>
                          <a:cs typeface="Times New Roman" panose="02020603050405020304" pitchFamily="18" charset="0"/>
                        </a:rPr>
                        <a:t>Running speech recordings </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202124"/>
                          </a:solidFill>
                          <a:latin typeface="Times New Roman" panose="02020603050405020304" pitchFamily="18" charset="0"/>
                          <a:cs typeface="Times New Roman" panose="02020603050405020304" pitchFamily="18" charset="0"/>
                        </a:rPr>
                        <a:t>A</a:t>
                      </a:r>
                      <a:r>
                        <a:rPr lang="en-US" sz="1200" b="0" i="0" dirty="0" smtClean="0">
                          <a:solidFill>
                            <a:srgbClr val="202124"/>
                          </a:solidFill>
                          <a:effectLst/>
                          <a:latin typeface="Times New Roman" panose="02020603050405020304" pitchFamily="18" charset="0"/>
                          <a:cs typeface="Times New Roman" panose="02020603050405020304" pitchFamily="18" charset="0"/>
                        </a:rPr>
                        <a:t> machine learning-based approach used for collecting voice based data from</a:t>
                      </a:r>
                      <a:r>
                        <a:rPr lang="en-US" sz="1200" b="0" i="0" baseline="0" dirty="0" smtClean="0">
                          <a:solidFill>
                            <a:srgbClr val="202124"/>
                          </a:solidFill>
                          <a:effectLst/>
                          <a:latin typeface="Times New Roman" panose="02020603050405020304" pitchFamily="18" charset="0"/>
                          <a:cs typeface="Times New Roman" panose="02020603050405020304" pitchFamily="18" charset="0"/>
                        </a:rPr>
                        <a:t> speech</a:t>
                      </a:r>
                      <a:r>
                        <a:rPr lang="en-US" sz="1400" b="0" i="0" baseline="0" dirty="0" smtClean="0">
                          <a:solidFill>
                            <a:srgbClr val="202124"/>
                          </a:solidFill>
                          <a:effectLst/>
                          <a:latin typeface="Times New Roman" panose="02020603050405020304" pitchFamily="18" charset="0"/>
                          <a:cs typeface="Times New Roman" panose="02020603050405020304" pitchFamily="18" charset="0"/>
                        </a:rPr>
                        <a:t>.</a:t>
                      </a:r>
                      <a:endParaRPr lang="en-IN" sz="1400" dirty="0"/>
                    </a:p>
                  </a:txBody>
                  <a:tcPr/>
                </a:tc>
              </a:tr>
              <a:tr h="445633">
                <a:tc>
                  <a:txBody>
                    <a:bodyPr/>
                    <a:lstStyle/>
                    <a:p>
                      <a:r>
                        <a:rPr lang="en-US" sz="1200" dirty="0" smtClean="0">
                          <a:latin typeface="Times New Roman" pitchFamily="18" charset="0"/>
                          <a:cs typeface="Times New Roman" pitchFamily="18" charset="0"/>
                        </a:rPr>
                        <a:t>Shweta Prasad (2022)</a:t>
                      </a:r>
                      <a:endParaRPr lang="en-IN" sz="1200" dirty="0"/>
                    </a:p>
                  </a:txBody>
                  <a:tcPr/>
                </a:tc>
                <a:tc>
                  <a:txBody>
                    <a:bodyPr/>
                    <a:lstStyle/>
                    <a:p>
                      <a:r>
                        <a:rPr lang="en-US" sz="1200" dirty="0" smtClean="0">
                          <a:latin typeface="Times New Roman" pitchFamily="18" charset="0"/>
                          <a:cs typeface="Times New Roman" pitchFamily="18" charset="0"/>
                        </a:rPr>
                        <a:t>GAT</a:t>
                      </a:r>
                      <a:r>
                        <a:rPr lang="en-US" sz="1200" baseline="0" dirty="0" smtClean="0">
                          <a:latin typeface="Times New Roman" pitchFamily="18" charset="0"/>
                          <a:cs typeface="Times New Roman" pitchFamily="18" charset="0"/>
                        </a:rPr>
                        <a:t> (Graph Attention Network)model</a:t>
                      </a:r>
                      <a:endParaRPr lang="en-US" sz="1200" dirty="0" smtClean="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This</a:t>
                      </a:r>
                      <a:r>
                        <a:rPr lang="en-US" sz="1200" baseline="0" dirty="0" smtClean="0">
                          <a:latin typeface="Times New Roman" pitchFamily="18" charset="0"/>
                          <a:cs typeface="Times New Roman" pitchFamily="18" charset="0"/>
                        </a:rPr>
                        <a:t> model </a:t>
                      </a:r>
                      <a:r>
                        <a:rPr lang="en-US" sz="1200" dirty="0" smtClean="0">
                          <a:latin typeface="Times New Roman" pitchFamily="18" charset="0"/>
                          <a:cs typeface="Times New Roman" pitchFamily="18" charset="0"/>
                        </a:rPr>
                        <a:t>is used to generate node embedding's from the structural connectivity matrix.</a:t>
                      </a:r>
                      <a:endParaRPr lang="en-IN" sz="1200" dirty="0"/>
                    </a:p>
                  </a:txBody>
                  <a:tcPr/>
                </a:tc>
              </a:tr>
              <a:tr h="445633">
                <a:tc>
                  <a:txBody>
                    <a:bodyPr/>
                    <a:lstStyle/>
                    <a:p>
                      <a:r>
                        <a:rPr lang="en-US" sz="1200" dirty="0" smtClean="0">
                          <a:latin typeface="Times New Roman" panose="02020603050405020304" pitchFamily="18" charset="0"/>
                          <a:cs typeface="Times New Roman" pitchFamily="18" charset="0"/>
                        </a:rPr>
                        <a:t>Mohammed</a:t>
                      </a:r>
                      <a:r>
                        <a:rPr lang="en-US" sz="1200" baseline="0" dirty="0" smtClean="0">
                          <a:latin typeface="Times New Roman" panose="02020603050405020304" pitchFamily="18" charset="0"/>
                          <a:cs typeface="Times New Roman" pitchFamily="18" charset="0"/>
                        </a:rPr>
                        <a:t> </a:t>
                      </a:r>
                      <a:r>
                        <a:rPr lang="en-US" sz="1200" dirty="0" smtClean="0">
                          <a:latin typeface="Times New Roman" panose="02020603050405020304" pitchFamily="18" charset="0"/>
                          <a:cs typeface="Times New Roman" pitchFamily="18" charset="0"/>
                        </a:rPr>
                        <a:t>Nasim</a:t>
                      </a:r>
                      <a:r>
                        <a:rPr lang="en-US" sz="1200" baseline="0" dirty="0" smtClean="0">
                          <a:latin typeface="Times New Roman" panose="02020603050405020304" pitchFamily="18" charset="0"/>
                          <a:cs typeface="Times New Roman" pitchFamily="18" charset="0"/>
                        </a:rPr>
                        <a:t> </a:t>
                      </a:r>
                      <a:r>
                        <a:rPr lang="en-US" sz="1200" dirty="0" smtClean="0">
                          <a:latin typeface="Times New Roman" panose="02020603050405020304" pitchFamily="18" charset="0"/>
                          <a:cs typeface="Times New Roman" pitchFamily="18" charset="0"/>
                        </a:rPr>
                        <a:t>(2021)</a:t>
                      </a:r>
                      <a:endParaRPr lang="en-IN" sz="1200" dirty="0"/>
                    </a:p>
                  </a:txBody>
                  <a:tcPr/>
                </a:tc>
                <a:tc>
                  <a:txBody>
                    <a:bodyPr/>
                    <a:lstStyle/>
                    <a:p>
                      <a:r>
                        <a:rPr lang="en-US" sz="1200" dirty="0" smtClean="0">
                          <a:latin typeface="Times New Roman" pitchFamily="18" charset="0"/>
                          <a:cs typeface="Times New Roman" pitchFamily="18" charset="0"/>
                        </a:rPr>
                        <a:t>SVM  and sparse auto-encoder</a:t>
                      </a:r>
                      <a:endParaRPr lang="en-IN" sz="1200" dirty="0"/>
                    </a:p>
                  </a:txBody>
                  <a:tcPr/>
                </a:tc>
                <a:tc>
                  <a:txBody>
                    <a:bodyPr/>
                    <a:lstStyle/>
                    <a:p>
                      <a:r>
                        <a:rPr lang="en-US" sz="1200" dirty="0" smtClean="0">
                          <a:latin typeface="Times New Roman" pitchFamily="18" charset="0"/>
                          <a:cs typeface="Times New Roman" pitchFamily="18" charset="0"/>
                        </a:rPr>
                        <a:t>SVM integrating with principle component analysis and sparse</a:t>
                      </a:r>
                      <a:r>
                        <a:rPr lang="en-US" sz="1200" baseline="0" dirty="0" smtClean="0">
                          <a:latin typeface="Times New Roman" pitchFamily="18" charset="0"/>
                          <a:cs typeface="Times New Roman" pitchFamily="18" charset="0"/>
                        </a:rPr>
                        <a:t> auto-encoder detect based on features.</a:t>
                      </a:r>
                      <a:endParaRPr lang="en-IN" sz="1200" dirty="0"/>
                    </a:p>
                  </a:txBody>
                  <a:tcPr/>
                </a:tc>
              </a:tr>
              <a:tr h="273365">
                <a:tc>
                  <a:txBody>
                    <a:bodyPr/>
                    <a:lstStyle/>
                    <a:p>
                      <a:r>
                        <a:rPr lang="en-IN" sz="1200" b="0" i="0" dirty="0" smtClean="0">
                          <a:effectLst/>
                          <a:latin typeface="Times New Roman" panose="02020603050405020304" pitchFamily="18" charset="0"/>
                          <a:cs typeface="Times New Roman" panose="02020603050405020304" pitchFamily="18" charset="0"/>
                        </a:rPr>
                        <a:t>Anusri (2021)</a:t>
                      </a:r>
                      <a:endParaRPr lang="en-IN" sz="1200" dirty="0"/>
                    </a:p>
                  </a:txBody>
                  <a:tcPr/>
                </a:tc>
                <a:tc>
                  <a:txBody>
                    <a:bodyPr/>
                    <a:lstStyle/>
                    <a:p>
                      <a:r>
                        <a:rPr lang="en-US" sz="1200" dirty="0" smtClean="0">
                          <a:latin typeface="Times New Roman" panose="02020603050405020304" pitchFamily="18" charset="0"/>
                          <a:cs typeface="Times New Roman" panose="02020603050405020304" pitchFamily="18" charset="0"/>
                        </a:rPr>
                        <a:t>CNN(Convolutional</a:t>
                      </a:r>
                      <a:r>
                        <a:rPr lang="en-US" sz="1200" baseline="0" dirty="0" smtClean="0">
                          <a:latin typeface="Times New Roman" panose="02020603050405020304" pitchFamily="18" charset="0"/>
                          <a:cs typeface="Times New Roman" panose="02020603050405020304" pitchFamily="18" charset="0"/>
                        </a:rPr>
                        <a:t> Neural Network)</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Classifying facial emotions using CNN architecture.</a:t>
                      </a:r>
                      <a:endParaRPr lang="en-IN" sz="1200" dirty="0" smtClean="0">
                        <a:latin typeface="Times New Roman" panose="02020603050405020304" pitchFamily="18" charset="0"/>
                        <a:cs typeface="Times New Roman" panose="02020603050405020304" pitchFamily="18" charset="0"/>
                      </a:endParaRPr>
                    </a:p>
                  </a:txBody>
                  <a:tcPr/>
                </a:tc>
              </a:tr>
              <a:tr h="445633">
                <a:tc>
                  <a:txBody>
                    <a:bodyPr/>
                    <a:lstStyle/>
                    <a:p>
                      <a:r>
                        <a:rPr lang="en-US" sz="1200" dirty="0" smtClean="0">
                          <a:latin typeface="Times New Roman" pitchFamily="18" charset="0"/>
                          <a:cs typeface="Times New Roman" pitchFamily="18" charset="0"/>
                        </a:rPr>
                        <a:t>Cherif Adnen(2020)</a:t>
                      </a:r>
                      <a:endParaRPr lang="en-IN" sz="1200" dirty="0"/>
                    </a:p>
                  </a:txBody>
                  <a:tcPr/>
                </a:tc>
                <a:tc>
                  <a:txBody>
                    <a:bodyPr/>
                    <a:lstStyle/>
                    <a:p>
                      <a:r>
                        <a:rPr lang="en-US" sz="1200" dirty="0" smtClean="0">
                          <a:latin typeface="Times New Roman" panose="02020603050405020304" pitchFamily="18" charset="0"/>
                          <a:cs typeface="Times New Roman" panose="02020603050405020304" pitchFamily="18" charset="0"/>
                        </a:rPr>
                        <a:t>DNN(Deep Neural Network)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itchFamily="18" charset="0"/>
                          <a:cs typeface="Times New Roman" pitchFamily="18" charset="0"/>
                        </a:rPr>
                        <a:t>PD detection system based on vocal features was proposed using fully</a:t>
                      </a:r>
                      <a:r>
                        <a:rPr lang="en-US" sz="1200" baseline="0" dirty="0" smtClean="0">
                          <a:latin typeface="Times New Roman" pitchFamily="18" charset="0"/>
                          <a:cs typeface="Times New Roman" pitchFamily="18" charset="0"/>
                        </a:rPr>
                        <a:t> DNN </a:t>
                      </a:r>
                      <a:r>
                        <a:rPr lang="en-US" sz="1200" dirty="0" smtClean="0">
                          <a:latin typeface="Times New Roman" pitchFamily="18" charset="0"/>
                          <a:cs typeface="Times New Roman" pitchFamily="18" charset="0"/>
                        </a:rPr>
                        <a:t>as a classifier.</a:t>
                      </a:r>
                      <a:endParaRPr lang="en-IN" sz="1200" dirty="0"/>
                    </a:p>
                  </a:txBody>
                  <a:tcPr/>
                </a:tc>
              </a:tr>
              <a:tr h="445633">
                <a:tc>
                  <a:txBody>
                    <a:bodyPr/>
                    <a:lstStyle/>
                    <a:p>
                      <a:r>
                        <a:rPr lang="en-IN" sz="1200" b="0" i="0" dirty="0" smtClean="0">
                          <a:solidFill>
                            <a:srgbClr val="202124"/>
                          </a:solidFill>
                          <a:effectLst/>
                          <a:latin typeface="Times New Roman" panose="02020603050405020304" pitchFamily="18" charset="0"/>
                          <a:cs typeface="Times New Roman" panose="02020603050405020304" pitchFamily="18" charset="0"/>
                        </a:rPr>
                        <a:t>Srivardhini Veeraragavan(2020)</a:t>
                      </a:r>
                      <a:endParaRPr lang="en-IN" sz="1200" dirty="0"/>
                    </a:p>
                  </a:txBody>
                  <a:tcPr/>
                </a:tc>
                <a:tc>
                  <a:txBody>
                    <a:bodyPr/>
                    <a:lstStyle/>
                    <a:p>
                      <a:r>
                        <a:rPr lang="en-US" sz="1200" b="0" i="0" dirty="0" smtClean="0">
                          <a:effectLst/>
                          <a:latin typeface="Times New Roman" panose="02020603050405020304" pitchFamily="18" charset="0"/>
                          <a:cs typeface="Times New Roman" panose="02020603050405020304" pitchFamily="18" charset="0"/>
                        </a:rPr>
                        <a:t>ANN(Artificial Neural Network )</a:t>
                      </a:r>
                      <a:endParaRPr lang="en-IN" sz="1200" dirty="0"/>
                    </a:p>
                  </a:txBody>
                  <a:tcPr/>
                </a:tc>
                <a:tc>
                  <a:txBody>
                    <a:bodyPr/>
                    <a:lstStyle/>
                    <a:p>
                      <a:r>
                        <a:rPr lang="en-US" sz="1200" dirty="0" smtClean="0">
                          <a:latin typeface="Times New Roman" panose="02020603050405020304" pitchFamily="18" charset="0"/>
                          <a:cs typeface="Times New Roman" panose="02020603050405020304" pitchFamily="18" charset="0"/>
                        </a:rPr>
                        <a:t>G</a:t>
                      </a:r>
                      <a:r>
                        <a:rPr lang="en-US" sz="1200" b="0" i="0" dirty="0" smtClean="0">
                          <a:effectLst/>
                          <a:latin typeface="Times New Roman" panose="02020603050405020304" pitchFamily="18" charset="0"/>
                          <a:cs typeface="Times New Roman" panose="02020603050405020304" pitchFamily="18" charset="0"/>
                        </a:rPr>
                        <a:t>ait features are extracted and ANN model diagnose PD using cross validation.</a:t>
                      </a:r>
                      <a:endParaRPr lang="en-IN" sz="1200" dirty="0"/>
                    </a:p>
                  </a:txBody>
                  <a:tcPr/>
                </a:tc>
              </a:tr>
              <a:tr h="534760">
                <a:tc>
                  <a:txBody>
                    <a:bodyPr/>
                    <a:lstStyle/>
                    <a:p>
                      <a:r>
                        <a:rPr lang="en-IN" sz="1200" b="0" i="0" dirty="0" smtClean="0">
                          <a:solidFill>
                            <a:srgbClr val="202124"/>
                          </a:solidFill>
                          <a:effectLst/>
                          <a:latin typeface="Times New Roman" panose="02020603050405020304" pitchFamily="18" charset="0"/>
                          <a:cs typeface="Times New Roman" panose="02020603050405020304" pitchFamily="18" charset="0"/>
                        </a:rPr>
                        <a:t>F.M. Javed Mehedi Shamrat(2019)</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KNN (</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K-Nearest Neighbor) and LR(Logistic</a:t>
                      </a: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Regression)</a:t>
                      </a:r>
                      <a:endPar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b="0" i="0" dirty="0" smtClean="0">
                          <a:solidFill>
                            <a:srgbClr val="202124"/>
                          </a:solidFill>
                          <a:effectLst/>
                          <a:latin typeface="Times New Roman" panose="02020603050405020304" pitchFamily="18" charset="0"/>
                          <a:cs typeface="Times New Roman" panose="02020603050405020304" pitchFamily="18" charset="0"/>
                        </a:rPr>
                        <a:t>AI methods are used detection of PD</a:t>
                      </a:r>
                      <a:r>
                        <a:rPr lang="en-US" sz="1200" b="0" i="0" baseline="0" dirty="0" smtClean="0">
                          <a:solidFill>
                            <a:srgbClr val="202124"/>
                          </a:solidFill>
                          <a:effectLst/>
                          <a:latin typeface="Times New Roman" panose="02020603050405020304" pitchFamily="18" charset="0"/>
                          <a:cs typeface="Times New Roman" panose="02020603050405020304" pitchFamily="18" charset="0"/>
                        </a:rPr>
                        <a:t> </a:t>
                      </a:r>
                      <a:r>
                        <a:rPr lang="en-US" sz="1200" b="0" i="0" dirty="0" smtClean="0">
                          <a:solidFill>
                            <a:srgbClr val="202124"/>
                          </a:solidFill>
                          <a:effectLst/>
                          <a:latin typeface="Times New Roman" panose="02020603050405020304" pitchFamily="18" charset="0"/>
                          <a:cs typeface="Times New Roman" panose="02020603050405020304" pitchFamily="18" charset="0"/>
                        </a:rPr>
                        <a:t>datasets using KNN, and LR</a:t>
                      </a:r>
                      <a:r>
                        <a:rPr lang="en-US" sz="1800" b="0" i="0" dirty="0" smtClean="0">
                          <a:solidFill>
                            <a:srgbClr val="202124"/>
                          </a:solidFill>
                          <a:effectLst/>
                          <a:latin typeface="Times New Roman" panose="02020603050405020304" pitchFamily="18" charset="0"/>
                          <a:cs typeface="Times New Roman" panose="02020603050405020304" pitchFamily="18" charset="0"/>
                        </a:rPr>
                        <a:t>.</a:t>
                      </a:r>
                      <a:endParaRPr lang="en-IN" dirty="0"/>
                    </a:p>
                  </a:txBody>
                  <a:tcPr/>
                </a:tc>
              </a:tr>
              <a:tr h="445633">
                <a:tc>
                  <a:txBody>
                    <a:bodyPr/>
                    <a:lstStyle/>
                    <a:p>
                      <a:r>
                        <a:rPr lang="en-IN" sz="1200" b="0" i="0" dirty="0" smtClean="0">
                          <a:solidFill>
                            <a:srgbClr val="202124"/>
                          </a:solidFill>
                          <a:effectLst/>
                          <a:latin typeface="Times New Roman" panose="02020603050405020304" pitchFamily="18" charset="0"/>
                          <a:cs typeface="Times New Roman" panose="02020603050405020304" pitchFamily="18" charset="0"/>
                        </a:rPr>
                        <a:t>Ratula Ray (2019)</a:t>
                      </a:r>
                      <a:endParaRPr lang="en-IN" sz="1200" dirty="0"/>
                    </a:p>
                  </a:txBody>
                  <a:tcPr/>
                </a:tc>
                <a:tc>
                  <a:txBody>
                    <a:bodyPr/>
                    <a:lstStyle/>
                    <a:p>
                      <a:r>
                        <a:rPr lang="en-US" sz="1200" dirty="0" smtClean="0">
                          <a:latin typeface="Times New Roman" panose="02020603050405020304" pitchFamily="18" charset="0"/>
                          <a:cs typeface="Times New Roman" panose="02020603050405020304" pitchFamily="18" charset="0"/>
                        </a:rPr>
                        <a:t>Decision Tree and LR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Prediction of PD</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using Ensemble Machine Learning classification using</a:t>
                      </a:r>
                      <a:r>
                        <a:rPr lang="en-US" sz="1200" baseline="0" dirty="0" smtClean="0">
                          <a:latin typeface="Times New Roman" panose="02020603050405020304" pitchFamily="18" charset="0"/>
                          <a:cs typeface="Times New Roman" panose="02020603050405020304" pitchFamily="18" charset="0"/>
                        </a:rPr>
                        <a:t> decision tree and LR.</a:t>
                      </a:r>
                      <a:endParaRPr lang="en-IN" sz="1200" dirty="0"/>
                    </a:p>
                  </a:txBody>
                  <a:tcPr/>
                </a:tc>
              </a:tr>
              <a:tr h="713013">
                <a:tc>
                  <a:txBody>
                    <a:bodyPr/>
                    <a:lstStyle/>
                    <a:p>
                      <a:r>
                        <a:rPr lang="en-US" sz="1200" dirty="0" smtClean="0">
                          <a:latin typeface="Times New Roman" pitchFamily="18" charset="0"/>
                          <a:cs typeface="Times New Roman" pitchFamily="18" charset="0"/>
                        </a:rPr>
                        <a:t>Srishti Grover(2018)</a:t>
                      </a:r>
                      <a:endParaRPr lang="en-IN" sz="1200" dirty="0"/>
                    </a:p>
                  </a:txBody>
                  <a:tcPr/>
                </a:tc>
                <a:tc>
                  <a:txBody>
                    <a:bodyPr/>
                    <a:lstStyle/>
                    <a:p>
                      <a:r>
                        <a:rPr lang="en-US" sz="1200" dirty="0" smtClean="0">
                          <a:latin typeface="Times New Roman" panose="02020603050405020304" pitchFamily="18" charset="0"/>
                          <a:cs typeface="Times New Roman" panose="02020603050405020304" pitchFamily="18" charset="0"/>
                        </a:rPr>
                        <a:t>Min-Max Normalization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The deep neural network is designed with input layer, hidden layers and output layer. </a:t>
                      </a:r>
                    </a:p>
                    <a:p>
                      <a:endParaRPr lang="en-IN" dirty="0"/>
                    </a:p>
                  </a:txBody>
                  <a:tcPr/>
                </a:tc>
              </a:tr>
            </a:tbl>
          </a:graphicData>
        </a:graphic>
      </p:graphicFrame>
    </p:spTree>
    <p:extLst>
      <p:ext uri="{BB962C8B-B14F-4D97-AF65-F5344CB8AC3E}">
        <p14:creationId xmlns:p14="http://schemas.microsoft.com/office/powerpoint/2010/main" val="2850061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885A8-9416-4D6A-A50B-D9B414BC1970}"/>
              </a:ext>
            </a:extLst>
          </p:cNvPr>
          <p:cNvSpPr>
            <a:spLocks noGrp="1"/>
          </p:cNvSpPr>
          <p:nvPr>
            <p:ph type="title"/>
          </p:nvPr>
        </p:nvSpPr>
        <p:spPr/>
        <p:txBody>
          <a:bodyPr/>
          <a:lstStyle/>
          <a:p>
            <a:pPr algn="ctr"/>
            <a:r>
              <a:rPr lang="en-US" b="1" dirty="0"/>
              <a:t>PROBLEM DEFINITION</a:t>
            </a:r>
            <a:endParaRPr lang="en-IN" b="1" dirty="0"/>
          </a:p>
        </p:txBody>
      </p:sp>
      <p:sp>
        <p:nvSpPr>
          <p:cNvPr id="3" name="Content Placeholder 2">
            <a:extLst>
              <a:ext uri="{FF2B5EF4-FFF2-40B4-BE49-F238E27FC236}">
                <a16:creationId xmlns:a16="http://schemas.microsoft.com/office/drawing/2014/main" xmlns="" id="{6365BFA9-D9FE-4709-BD93-57E1BA97FC08}"/>
              </a:ext>
            </a:extLst>
          </p:cNvPr>
          <p:cNvSpPr>
            <a:spLocks noGrp="1"/>
          </p:cNvSpPr>
          <p:nvPr>
            <p:ph idx="1"/>
          </p:nvPr>
        </p:nvSpPr>
        <p:spPr>
          <a:xfrm>
            <a:off x="0" y="1350110"/>
            <a:ext cx="9009595" cy="3793390"/>
          </a:xfrm>
        </p:spPr>
        <p:txBody>
          <a:bodyPr>
            <a:normAutofit fontScale="92500" lnSpcReduction="10000"/>
          </a:bodyPr>
          <a:lstStyle/>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Prompt diagnosis of PD is important in order to provide patients with appropriate treatment and information on prognosis.</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 However, an accurate early diagnosis can be challenging because the movement symptoms can overlap with other conditions.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Doctors make the diagnosis of PD based on clinical evaluation, interpreting information gained predominantly through history-taking and examination of the patient.</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In this paper, we describe the training and selection of the deep learning model. Unlike earlier work in this area.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we focus on developing a model that can diagnose Parkinson’s disease from voice.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Also of importance from a clinical perspective, we show that PD can be diagnosed using an intentionally simple CNN model.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Simple models are more likely to generalize beyond their training data and hence are considered more trustworthy for medical diagnosis.</a:t>
            </a:r>
          </a:p>
          <a:p>
            <a:pPr marL="0" indent="0">
              <a:buNone/>
            </a:pPr>
            <a:endParaRPr lang="en-IN" sz="1200" dirty="0"/>
          </a:p>
        </p:txBody>
      </p:sp>
    </p:spTree>
    <p:extLst>
      <p:ext uri="{BB962C8B-B14F-4D97-AF65-F5344CB8AC3E}">
        <p14:creationId xmlns:p14="http://schemas.microsoft.com/office/powerpoint/2010/main" val="1899341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DEVELOPMENT ENVIRONMENT</a:t>
            </a:r>
            <a:endParaRPr lang="en-IN" b="1" dirty="0"/>
          </a:p>
        </p:txBody>
      </p:sp>
      <p:sp>
        <p:nvSpPr>
          <p:cNvPr id="3" name="Content Placeholder 2"/>
          <p:cNvSpPr>
            <a:spLocks noGrp="1"/>
          </p:cNvSpPr>
          <p:nvPr>
            <p:ph idx="1"/>
          </p:nvPr>
        </p:nvSpPr>
        <p:spPr>
          <a:xfrm>
            <a:off x="440730" y="1502816"/>
            <a:ext cx="8254305" cy="3264446"/>
          </a:xfrm>
        </p:spPr>
        <p:txBody>
          <a:bodyPr>
            <a:normAutofit fontScale="92500" lnSpcReduction="10000"/>
          </a:bodyPr>
          <a:lstStyle/>
          <a:p>
            <a:pPr marL="0" indent="0">
              <a:buNone/>
            </a:pPr>
            <a:r>
              <a:rPr lang="en-US" sz="1600" b="1" u="sng" dirty="0">
                <a:latin typeface="Times New Roman" panose="02020603050405020304" pitchFamily="18" charset="0"/>
                <a:cs typeface="Times New Roman" panose="02020603050405020304" pitchFamily="18" charset="0"/>
              </a:rPr>
              <a:t>HARDWARE </a:t>
            </a:r>
            <a:r>
              <a:rPr lang="en-US" sz="1600" b="1" u="sng" dirty="0" smtClean="0">
                <a:latin typeface="Times New Roman" panose="02020603050405020304" pitchFamily="18" charset="0"/>
                <a:cs typeface="Times New Roman" panose="02020603050405020304" pitchFamily="18" charset="0"/>
              </a:rPr>
              <a:t>ENVIRONMENT</a:t>
            </a:r>
            <a:endParaRPr lang="en-IN" sz="1600" u="sng"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IN" sz="1600" dirty="0" smtClean="0">
                <a:latin typeface="Times New Roman" panose="02020603050405020304" pitchFamily="18" charset="0"/>
                <a:cs typeface="Times New Roman" panose="02020603050405020304" pitchFamily="18" charset="0"/>
              </a:rPr>
              <a:t>Processor  </a:t>
            </a:r>
            <a:r>
              <a:rPr lang="en-IN" sz="1600" dirty="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I5</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Speed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GHz</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RAM  -8 </a:t>
            </a:r>
            <a:r>
              <a:rPr lang="en-US" sz="1600" dirty="0">
                <a:latin typeface="Times New Roman" panose="02020603050405020304" pitchFamily="18" charset="0"/>
                <a:cs typeface="Times New Roman" panose="02020603050405020304" pitchFamily="18" charset="0"/>
              </a:rPr>
              <a:t>GB (min)</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Hard Disk </a:t>
            </a:r>
            <a:r>
              <a:rPr lang="en-US" sz="1600" dirty="0" smtClean="0">
                <a:latin typeface="Times New Roman" panose="02020603050405020304" pitchFamily="18" charset="0"/>
                <a:cs typeface="Times New Roman" panose="02020603050405020304" pitchFamily="18" charset="0"/>
              </a:rPr>
              <a:t> -500 </a:t>
            </a:r>
            <a:r>
              <a:rPr lang="en-US" sz="1600" dirty="0">
                <a:latin typeface="Times New Roman" panose="02020603050405020304" pitchFamily="18" charset="0"/>
                <a:cs typeface="Times New Roman" panose="02020603050405020304" pitchFamily="18" charset="0"/>
              </a:rPr>
              <a:t>GB</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Key </a:t>
            </a:r>
            <a:r>
              <a:rPr lang="en-US" sz="1600" dirty="0" smtClean="0">
                <a:latin typeface="Times New Roman" panose="02020603050405020304" pitchFamily="18" charset="0"/>
                <a:cs typeface="Times New Roman" panose="02020603050405020304" pitchFamily="18" charset="0"/>
              </a:rPr>
              <a:t>Board - Standard </a:t>
            </a:r>
            <a:r>
              <a:rPr lang="en-US" sz="1600" dirty="0">
                <a:latin typeface="Times New Roman" panose="02020603050405020304" pitchFamily="18" charset="0"/>
                <a:cs typeface="Times New Roman" panose="02020603050405020304" pitchFamily="18" charset="0"/>
              </a:rPr>
              <a:t>Windows </a:t>
            </a:r>
            <a:r>
              <a:rPr lang="en-US" sz="1600" dirty="0" smtClean="0">
                <a:latin typeface="Times New Roman" panose="02020603050405020304" pitchFamily="18" charset="0"/>
                <a:cs typeface="Times New Roman" panose="02020603050405020304" pitchFamily="18" charset="0"/>
              </a:rPr>
              <a:t>Keyboard</a:t>
            </a:r>
          </a:p>
          <a:p>
            <a:pPr marL="0" lvl="0" indent="0">
              <a:buNone/>
            </a:pPr>
            <a:endParaRPr lang="en-IN" sz="1700" u="sng" dirty="0">
              <a:latin typeface="Times New Roman" panose="02020603050405020304" pitchFamily="18" charset="0"/>
              <a:cs typeface="Times New Roman" panose="02020603050405020304" pitchFamily="18" charset="0"/>
            </a:endParaRPr>
          </a:p>
          <a:p>
            <a:pPr marL="0" indent="0">
              <a:buNone/>
            </a:pPr>
            <a:r>
              <a:rPr lang="en-US" sz="1600" b="1" u="sng" dirty="0" smtClean="0">
                <a:latin typeface="Times New Roman" panose="02020603050405020304" pitchFamily="18" charset="0"/>
                <a:cs typeface="Times New Roman" panose="02020603050405020304" pitchFamily="18" charset="0"/>
              </a:rPr>
              <a:t>SOFTWARE ENVIRONMENT</a:t>
            </a: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Operating </a:t>
            </a:r>
            <a:r>
              <a:rPr lang="en-US" sz="1600" dirty="0" smtClean="0">
                <a:latin typeface="Times New Roman" panose="02020603050405020304" pitchFamily="18" charset="0"/>
                <a:cs typeface="Times New Roman" panose="02020603050405020304" pitchFamily="18" charset="0"/>
              </a:rPr>
              <a:t>System : </a:t>
            </a:r>
            <a:r>
              <a:rPr lang="en-US" sz="1600" dirty="0">
                <a:latin typeface="Times New Roman" panose="02020603050405020304" pitchFamily="18" charset="0"/>
                <a:cs typeface="Times New Roman" panose="02020603050405020304" pitchFamily="18" charset="0"/>
              </a:rPr>
              <a:t>Linux, Windows/7/10</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Server :  Anaconda</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Jupyter, </a:t>
            </a:r>
            <a:r>
              <a:rPr lang="en-US" sz="1600" dirty="0">
                <a:latin typeface="Times New Roman" panose="02020603050405020304" pitchFamily="18" charset="0"/>
                <a:cs typeface="Times New Roman" panose="02020603050405020304" pitchFamily="18" charset="0"/>
              </a:rPr>
              <a:t>pycharm</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Front </a:t>
            </a:r>
            <a:r>
              <a:rPr lang="en-US" sz="1600" dirty="0" smtClean="0">
                <a:latin typeface="Times New Roman" panose="02020603050405020304" pitchFamily="18" charset="0"/>
                <a:cs typeface="Times New Roman" panose="02020603050405020304" pitchFamily="18" charset="0"/>
              </a:rPr>
              <a:t>End :  tkinter </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Server-side </a:t>
            </a:r>
            <a:r>
              <a:rPr lang="en-US" sz="1600" dirty="0" smtClean="0">
                <a:latin typeface="Times New Roman" panose="02020603050405020304" pitchFamily="18" charset="0"/>
                <a:cs typeface="Times New Roman" panose="02020603050405020304" pitchFamily="18" charset="0"/>
              </a:rPr>
              <a:t>Script : Python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412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C434E-CD4C-4061-8951-19E698BAB9C3}"/>
              </a:ext>
            </a:extLst>
          </p:cNvPr>
          <p:cNvSpPr>
            <a:spLocks noGrp="1"/>
          </p:cNvSpPr>
          <p:nvPr>
            <p:ph type="title"/>
          </p:nvPr>
        </p:nvSpPr>
        <p:spPr/>
        <p:txBody>
          <a:bodyPr/>
          <a:lstStyle/>
          <a:p>
            <a:pPr algn="ctr"/>
            <a:r>
              <a:rPr lang="en-US" b="1" dirty="0" smtClean="0"/>
              <a:t>SYSTEM ARCHITECTURE</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0731" y="1503363"/>
            <a:ext cx="8254304" cy="3263900"/>
          </a:xfrm>
          <a:prstGeom prst="rect">
            <a:avLst/>
          </a:prstGeom>
        </p:spPr>
      </p:pic>
    </p:spTree>
    <p:extLst>
      <p:ext uri="{BB962C8B-B14F-4D97-AF65-F5344CB8AC3E}">
        <p14:creationId xmlns:p14="http://schemas.microsoft.com/office/powerpoint/2010/main" val="370394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SYSTEM DESIGN</a:t>
            </a:r>
            <a:br>
              <a:rPr lang="en-US" b="1" dirty="0" smtClean="0"/>
            </a:br>
            <a:r>
              <a:rPr lang="en-US" sz="3100" b="1" dirty="0" smtClean="0"/>
              <a:t>DATAFLOW DIAGRAM</a:t>
            </a:r>
            <a:endParaRPr lang="en-IN" sz="3100" b="1" dirty="0"/>
          </a:p>
        </p:txBody>
      </p:sp>
      <p:sp>
        <p:nvSpPr>
          <p:cNvPr id="3" name="Content Placeholder 2"/>
          <p:cNvSpPr>
            <a:spLocks noGrp="1"/>
          </p:cNvSpPr>
          <p:nvPr>
            <p:ph idx="1"/>
          </p:nvPr>
        </p:nvSpPr>
        <p:spPr>
          <a:xfrm>
            <a:off x="296260" y="1502816"/>
            <a:ext cx="8704185" cy="3512214"/>
          </a:xfrm>
        </p:spPr>
        <p:txBody>
          <a:bodyPr>
            <a:normAutofit/>
          </a:bodyPr>
          <a:lstStyle/>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586835" y="1448886"/>
            <a:ext cx="4886560" cy="3559746"/>
          </a:xfrm>
          <a:prstGeom prst="rect">
            <a:avLst/>
          </a:prstGeom>
          <a:noFill/>
          <a:ln w="9525">
            <a:noFill/>
            <a:miter lim="800000"/>
            <a:headEnd/>
            <a:tailEnd/>
          </a:ln>
          <a:effectLst/>
        </p:spPr>
      </p:pic>
    </p:spTree>
    <p:extLst>
      <p:ext uri="{BB962C8B-B14F-4D97-AF65-F5344CB8AC3E}">
        <p14:creationId xmlns:p14="http://schemas.microsoft.com/office/powerpoint/2010/main" val="3673880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ER 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5" y="1350110"/>
            <a:ext cx="8704185" cy="3664920"/>
          </a:xfrm>
        </p:spPr>
      </p:pic>
    </p:spTree>
    <p:extLst>
      <p:ext uri="{BB962C8B-B14F-4D97-AF65-F5344CB8AC3E}">
        <p14:creationId xmlns:p14="http://schemas.microsoft.com/office/powerpoint/2010/main" val="162229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USECASE DIAGRAM</a:t>
            </a:r>
            <a:endParaRPr lang="en-IN" b="1" dirty="0"/>
          </a:p>
        </p:txBody>
      </p:sp>
      <p:pic>
        <p:nvPicPr>
          <p:cNvPr id="5" name="Content Placeholder 4"/>
          <p:cNvPicPr>
            <a:picLocks noGrp="1" noChangeAspect="1"/>
          </p:cNvPicPr>
          <p:nvPr>
            <p:ph idx="1"/>
          </p:nvPr>
        </p:nvPicPr>
        <p:blipFill>
          <a:blip r:embed="rId2"/>
          <a:stretch>
            <a:fillRect/>
          </a:stretch>
        </p:blipFill>
        <p:spPr>
          <a:xfrm>
            <a:off x="448965" y="1502815"/>
            <a:ext cx="8551479" cy="3512214"/>
          </a:xfrm>
          <a:prstGeom prst="rect">
            <a:avLst/>
          </a:prstGeom>
        </p:spPr>
      </p:pic>
    </p:spTree>
    <p:extLst>
      <p:ext uri="{BB962C8B-B14F-4D97-AF65-F5344CB8AC3E}">
        <p14:creationId xmlns:p14="http://schemas.microsoft.com/office/powerpoint/2010/main" val="358055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1639</Words>
  <Application>Microsoft Office PowerPoint</Application>
  <PresentationFormat>On-screen Show (16:9)</PresentationFormat>
  <Paragraphs>187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PowerPoint Presentation</vt:lpstr>
      <vt:lpstr>INTRODUCTION</vt:lpstr>
      <vt:lpstr>LITERATURE SURVEY </vt:lpstr>
      <vt:lpstr>PROBLEM DEFINITION</vt:lpstr>
      <vt:lpstr>DEVELOPMENT ENVIRONMENT</vt:lpstr>
      <vt:lpstr>SYSTEM ARCHITECTURE</vt:lpstr>
      <vt:lpstr>SYSTEM DESIGN DATAFLOW DIAGRAM</vt:lpstr>
      <vt:lpstr>ER DIAGRAM</vt:lpstr>
      <vt:lpstr>USECASE DIAGRAM</vt:lpstr>
      <vt:lpstr>SEQUENCE DIAGRAM</vt:lpstr>
      <vt:lpstr>MODULE DESCRIPTION</vt:lpstr>
      <vt:lpstr>DATA PRE-PROCESSING</vt:lpstr>
      <vt:lpstr>DATA PRE-PROCESSING</vt:lpstr>
      <vt:lpstr>FEATURE EXTRACTION</vt:lpstr>
      <vt:lpstr>FEATURE EXTRACTION</vt:lpstr>
      <vt:lpstr>CLASSIFICATION</vt:lpstr>
      <vt:lpstr>TRAINING AND TESTING</vt:lpstr>
      <vt:lpstr>PERFORMANCE EVALUATION</vt:lpstr>
      <vt:lpstr>SREENSHOTS LIVE AUDIO INPUT</vt:lpstr>
      <vt:lpstr>UPLOAD AUDIO INPUT</vt:lpstr>
      <vt:lpstr>LIVE AUDIO VALUES</vt:lpstr>
      <vt:lpstr>UPLOAD AUDIO  VALUES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2022-05-22T16:04:41Z</dcterms:modified>
</cp:coreProperties>
</file>