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516067"/>
            <a:ext cx="6253317" cy="3686015"/>
          </a:xfrm>
        </p:spPr>
        <p:txBody>
          <a:bodyPr>
            <a:noAutofit/>
          </a:bodyPr>
          <a:lstStyle/>
          <a:p>
            <a:r>
              <a:rPr lang="fr-FR" sz="3600" b="0" i="0" dirty="0">
                <a:effectLst/>
                <a:latin typeface="Arial" panose="020B0604020202020204" pitchFamily="34" charset="0"/>
              </a:rPr>
              <a:t>Création et Mise en œuvre d’un Datawarehouse pour l’Analyse des données de vente sur Internet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3409630" cy="1996507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Réalisé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 :		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LHEND Ayman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MOUHIM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Hanane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56AFC4-B42E-4C68-8904-78714ABC6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28"/>
          <a:stretch/>
        </p:blipFill>
        <p:spPr>
          <a:xfrm>
            <a:off x="-1" y="0"/>
            <a:ext cx="5117285" cy="68580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F89B3ED0-F2F2-48F8-8F01-C9284D7100C1}"/>
              </a:ext>
            </a:extLst>
          </p:cNvPr>
          <p:cNvSpPr txBox="1">
            <a:spLocks/>
          </p:cNvSpPr>
          <p:nvPr/>
        </p:nvSpPr>
        <p:spPr>
          <a:xfrm>
            <a:off x="8699383" y="4636383"/>
            <a:ext cx="3409630" cy="1996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encadré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 :		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Pr. B.EL ASRI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7227-E62E-4B29-A52E-0B5653EC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3" y="742384"/>
            <a:ext cx="12013034" cy="83973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2" name="Google Shape;149;p21">
            <a:extLst>
              <a:ext uri="{FF2B5EF4-FFF2-40B4-BE49-F238E27FC236}">
                <a16:creationId xmlns:a16="http://schemas.microsoft.com/office/drawing/2014/main" id="{D01E33A4-F108-4223-8A04-14F235161BEF}"/>
              </a:ext>
            </a:extLst>
          </p:cNvPr>
          <p:cNvSpPr/>
          <p:nvPr/>
        </p:nvSpPr>
        <p:spPr>
          <a:xfrm>
            <a:off x="0" y="-1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Introduction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147;p21">
            <a:extLst>
              <a:ext uri="{FF2B5EF4-FFF2-40B4-BE49-F238E27FC236}">
                <a16:creationId xmlns:a16="http://schemas.microsoft.com/office/drawing/2014/main" id="{54620872-EE3D-4CFA-A03E-98042ABE4065}"/>
              </a:ext>
            </a:extLst>
          </p:cNvPr>
          <p:cNvSpPr/>
          <p:nvPr/>
        </p:nvSpPr>
        <p:spPr>
          <a:xfrm>
            <a:off x="1522800" y="1596"/>
            <a:ext cx="2151578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de la DTWH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147;p21">
            <a:extLst>
              <a:ext uri="{FF2B5EF4-FFF2-40B4-BE49-F238E27FC236}">
                <a16:creationId xmlns:a16="http://schemas.microsoft.com/office/drawing/2014/main" id="{B71B4435-78D4-4811-A7F5-886AD3763C72}"/>
              </a:ext>
            </a:extLst>
          </p:cNvPr>
          <p:cNvSpPr/>
          <p:nvPr/>
        </p:nvSpPr>
        <p:spPr>
          <a:xfrm>
            <a:off x="3674378" y="0"/>
            <a:ext cx="2541864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Chargement des données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" name="Google Shape;147;p21">
            <a:extLst>
              <a:ext uri="{FF2B5EF4-FFF2-40B4-BE49-F238E27FC236}">
                <a16:creationId xmlns:a16="http://schemas.microsoft.com/office/drawing/2014/main" id="{C839A798-D932-49A7-A1DF-70C8CAB371E3}"/>
              </a:ext>
            </a:extLst>
          </p:cNvPr>
          <p:cNvSpPr/>
          <p:nvPr/>
        </p:nvSpPr>
        <p:spPr>
          <a:xfrm>
            <a:off x="6216241" y="0"/>
            <a:ext cx="2407641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du Cube</a:t>
            </a:r>
            <a:r>
              <a:rPr lang="en" sz="12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OLAP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" name="Google Shape;147;p21">
            <a:extLst>
              <a:ext uri="{FF2B5EF4-FFF2-40B4-BE49-F238E27FC236}">
                <a16:creationId xmlns:a16="http://schemas.microsoft.com/office/drawing/2014/main" id="{E32E9A5C-0434-4A44-9DEA-D40EE8433736}"/>
              </a:ext>
            </a:extLst>
          </p:cNvPr>
          <p:cNvSpPr/>
          <p:nvPr/>
        </p:nvSpPr>
        <p:spPr>
          <a:xfrm>
            <a:off x="8623882" y="-1"/>
            <a:ext cx="2045318" cy="5552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Visualisation graphique 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" name="Google Shape;147;p21">
            <a:extLst>
              <a:ext uri="{FF2B5EF4-FFF2-40B4-BE49-F238E27FC236}">
                <a16:creationId xmlns:a16="http://schemas.microsoft.com/office/drawing/2014/main" id="{396383EA-EAC6-44FC-B452-C453D3133BFD}"/>
              </a:ext>
            </a:extLst>
          </p:cNvPr>
          <p:cNvSpPr/>
          <p:nvPr/>
        </p:nvSpPr>
        <p:spPr>
          <a:xfrm>
            <a:off x="10669200" y="0"/>
            <a:ext cx="1522800" cy="5552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Conclusion</a:t>
            </a:r>
            <a:endParaRPr sz="1200" b="0" i="0" u="none" strike="noStrike" cap="none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461E95-1A6F-40BF-8E37-A36BE109C493}"/>
              </a:ext>
            </a:extLst>
          </p:cNvPr>
          <p:cNvSpPr/>
          <p:nvPr/>
        </p:nvSpPr>
        <p:spPr>
          <a:xfrm>
            <a:off x="0" y="6384022"/>
            <a:ext cx="12192000" cy="4739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FB0EA5-247F-42D7-A2B8-9776E28C1641}"/>
              </a:ext>
            </a:extLst>
          </p:cNvPr>
          <p:cNvCxnSpPr>
            <a:cxnSpLocks/>
          </p:cNvCxnSpPr>
          <p:nvPr/>
        </p:nvCxnSpPr>
        <p:spPr>
          <a:xfrm>
            <a:off x="1954635" y="1719743"/>
            <a:ext cx="87916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693A02-046C-49A4-9351-CF8E98D656C0}"/>
              </a:ext>
            </a:extLst>
          </p:cNvPr>
          <p:cNvSpPr txBox="1"/>
          <p:nvPr/>
        </p:nvSpPr>
        <p:spPr>
          <a:xfrm>
            <a:off x="2187930" y="2921168"/>
            <a:ext cx="8481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 Light" panose="020B0502040204020203" pitchFamily="34" charset="0"/>
              </a:rPr>
              <a:t>Le passé et le future du </a:t>
            </a:r>
            <a:r>
              <a:rPr lang="en-US" sz="2000" dirty="0" err="1">
                <a:latin typeface="Bahnschrift Light" panose="020B0502040204020203" pitchFamily="34" charset="0"/>
              </a:rPr>
              <a:t>DataWarehouse</a:t>
            </a:r>
            <a:endParaRPr lang="en-US" sz="2000" dirty="0"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Bahnschrift Light" panose="020B0502040204020203" pitchFamily="34" charset="0"/>
              </a:rPr>
              <a:t>Difficultés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rencontrés</a:t>
            </a:r>
            <a:r>
              <a:rPr lang="en-US" sz="2000" dirty="0">
                <a:latin typeface="Bahnschrift Light" panose="020B0502040204020203" pitchFamily="34" charset="0"/>
              </a:rPr>
              <a:t> avec Excel et le Web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Bahnschrift Light" panose="020B0502040204020203" pitchFamily="34" charset="0"/>
              </a:rPr>
              <a:t>Compétences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requises</a:t>
            </a:r>
            <a:r>
              <a:rPr lang="en-US" sz="2000" dirty="0">
                <a:latin typeface="Bahnschrift Light" panose="020B0502040204020203" pitchFamily="34" charset="0"/>
              </a:rPr>
              <a:t> pendant </a:t>
            </a:r>
            <a:r>
              <a:rPr lang="en-US" sz="2000" dirty="0" err="1">
                <a:latin typeface="Bahnschrift Light" panose="020B0502040204020203" pitchFamily="34" charset="0"/>
              </a:rPr>
              <a:t>ce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projet</a:t>
            </a:r>
            <a:endParaRPr lang="en-US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9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98E4-30B0-48BB-B920-38E46628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58681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Plan</a:t>
            </a:r>
          </a:p>
        </p:txBody>
      </p:sp>
      <p:cxnSp>
        <p:nvCxnSpPr>
          <p:cNvPr id="4" name="Google Shape;78;p15">
            <a:extLst>
              <a:ext uri="{FF2B5EF4-FFF2-40B4-BE49-F238E27FC236}">
                <a16:creationId xmlns:a16="http://schemas.microsoft.com/office/drawing/2014/main" id="{A15CDC3A-5C05-4FF8-A203-EE56C8BC098D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3490793" y="2347456"/>
            <a:ext cx="9330" cy="307922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5" name="Google Shape;80;p15">
            <a:extLst>
              <a:ext uri="{FF2B5EF4-FFF2-40B4-BE49-F238E27FC236}">
                <a16:creationId xmlns:a16="http://schemas.microsoft.com/office/drawing/2014/main" id="{3B694778-EDEE-4D09-B752-FE2D23D1D082}"/>
              </a:ext>
            </a:extLst>
          </p:cNvPr>
          <p:cNvGrpSpPr/>
          <p:nvPr/>
        </p:nvGrpSpPr>
        <p:grpSpPr>
          <a:xfrm rot="5400000">
            <a:off x="3948127" y="1792156"/>
            <a:ext cx="196200" cy="1306800"/>
            <a:chOff x="648675" y="1657471"/>
            <a:chExt cx="196200" cy="1306800"/>
          </a:xfrm>
        </p:grpSpPr>
        <p:sp>
          <p:nvSpPr>
            <p:cNvPr id="6" name="Google Shape;81;p15">
              <a:extLst>
                <a:ext uri="{FF2B5EF4-FFF2-40B4-BE49-F238E27FC236}">
                  <a16:creationId xmlns:a16="http://schemas.microsoft.com/office/drawing/2014/main" id="{D89BFE37-E876-4F3F-8DF2-6F3B9D8C8BB1}"/>
                </a:ext>
              </a:extLst>
            </p:cNvPr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" name="Google Shape;82;p15">
              <a:extLst>
                <a:ext uri="{FF2B5EF4-FFF2-40B4-BE49-F238E27FC236}">
                  <a16:creationId xmlns:a16="http://schemas.microsoft.com/office/drawing/2014/main" id="{DEB56664-D1D0-4DA8-9731-D0E133AC6272}"/>
                </a:ext>
              </a:extLst>
            </p:cNvPr>
            <p:cNvCxnSpPr>
              <a:stCxn id="6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8" name="Google Shape;77;p15">
            <a:extLst>
              <a:ext uri="{FF2B5EF4-FFF2-40B4-BE49-F238E27FC236}">
                <a16:creationId xmlns:a16="http://schemas.microsoft.com/office/drawing/2014/main" id="{A5C0B786-8734-4DD2-BDCA-758921576150}"/>
              </a:ext>
            </a:extLst>
          </p:cNvPr>
          <p:cNvSpPr txBox="1">
            <a:spLocks/>
          </p:cNvSpPr>
          <p:nvPr/>
        </p:nvSpPr>
        <p:spPr>
          <a:xfrm>
            <a:off x="4859289" y="1415980"/>
            <a:ext cx="5293942" cy="3814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Calibri" panose="020F0502020204030204" pitchFamily="34" charset="0"/>
              <a:buNone/>
            </a:pPr>
            <a:b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  <a:t>Introduction</a:t>
            </a:r>
            <a:b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  <a:t>Création de </a:t>
            </a:r>
            <a:r>
              <a:rPr lang="fr-FR" dirty="0" err="1">
                <a:latin typeface="Roboto Medium"/>
                <a:ea typeface="Roboto Medium"/>
                <a:cs typeface="Roboto Medium"/>
                <a:sym typeface="Roboto Medium"/>
              </a:rPr>
              <a:t>LightAdventureWorksDW</a:t>
            </a:r>
            <a:b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  <a:t>Chargement de </a:t>
            </a:r>
            <a:r>
              <a:rPr lang="fr-FR" dirty="0" err="1">
                <a:latin typeface="Roboto Medium"/>
                <a:ea typeface="Roboto Medium"/>
                <a:cs typeface="Roboto Medium"/>
                <a:sym typeface="Roboto Medium"/>
              </a:rPr>
              <a:t>LightAdventureWorksDW</a:t>
            </a:r>
            <a:b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  <a:t>Création du Cube</a:t>
            </a:r>
            <a:b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  <a:t>Exploration des données : SRSS – Excel - Web</a:t>
            </a:r>
            <a:b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fr-FR" dirty="0">
                <a:latin typeface="Roboto Medium"/>
                <a:ea typeface="Roboto Medium"/>
                <a:cs typeface="Roboto Medium"/>
                <a:sym typeface="Roboto Medium"/>
              </a:rPr>
              <a:t>Conclusion</a:t>
            </a:r>
          </a:p>
        </p:txBody>
      </p:sp>
      <p:grpSp>
        <p:nvGrpSpPr>
          <p:cNvPr id="9" name="Google Shape;80;p15">
            <a:extLst>
              <a:ext uri="{FF2B5EF4-FFF2-40B4-BE49-F238E27FC236}">
                <a16:creationId xmlns:a16="http://schemas.microsoft.com/office/drawing/2014/main" id="{8FB7E28F-5ADC-483A-84EF-CAAA254A08F1}"/>
              </a:ext>
            </a:extLst>
          </p:cNvPr>
          <p:cNvGrpSpPr/>
          <p:nvPr/>
        </p:nvGrpSpPr>
        <p:grpSpPr>
          <a:xfrm rot="5400000">
            <a:off x="3948127" y="2372395"/>
            <a:ext cx="196200" cy="1306800"/>
            <a:chOff x="648675" y="1657471"/>
            <a:chExt cx="196200" cy="1306800"/>
          </a:xfrm>
        </p:grpSpPr>
        <p:sp>
          <p:nvSpPr>
            <p:cNvPr id="10" name="Google Shape;81;p15">
              <a:extLst>
                <a:ext uri="{FF2B5EF4-FFF2-40B4-BE49-F238E27FC236}">
                  <a16:creationId xmlns:a16="http://schemas.microsoft.com/office/drawing/2014/main" id="{F6D117F0-BE4B-4A68-A43C-D02C0CAD56AC}"/>
                </a:ext>
              </a:extLst>
            </p:cNvPr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" name="Google Shape;82;p15">
              <a:extLst>
                <a:ext uri="{FF2B5EF4-FFF2-40B4-BE49-F238E27FC236}">
                  <a16:creationId xmlns:a16="http://schemas.microsoft.com/office/drawing/2014/main" id="{3DCA11EF-3F6E-40F4-9D7B-85E42F71CB85}"/>
                </a:ext>
              </a:extLst>
            </p:cNvPr>
            <p:cNvCxnSpPr>
              <a:stCxn id="10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2" name="Google Shape;80;p15">
            <a:extLst>
              <a:ext uri="{FF2B5EF4-FFF2-40B4-BE49-F238E27FC236}">
                <a16:creationId xmlns:a16="http://schemas.microsoft.com/office/drawing/2014/main" id="{642834F9-C5B9-4A34-B142-3A0C7E838B9C}"/>
              </a:ext>
            </a:extLst>
          </p:cNvPr>
          <p:cNvGrpSpPr/>
          <p:nvPr/>
        </p:nvGrpSpPr>
        <p:grpSpPr>
          <a:xfrm rot="5400000">
            <a:off x="3948127" y="2941436"/>
            <a:ext cx="196200" cy="1306800"/>
            <a:chOff x="648675" y="1657471"/>
            <a:chExt cx="196200" cy="1306800"/>
          </a:xfrm>
        </p:grpSpPr>
        <p:sp>
          <p:nvSpPr>
            <p:cNvPr id="13" name="Google Shape;81;p15">
              <a:extLst>
                <a:ext uri="{FF2B5EF4-FFF2-40B4-BE49-F238E27FC236}">
                  <a16:creationId xmlns:a16="http://schemas.microsoft.com/office/drawing/2014/main" id="{9F9F4694-A644-47D9-8FA8-89F9947C2E09}"/>
                </a:ext>
              </a:extLst>
            </p:cNvPr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82;p15">
              <a:extLst>
                <a:ext uri="{FF2B5EF4-FFF2-40B4-BE49-F238E27FC236}">
                  <a16:creationId xmlns:a16="http://schemas.microsoft.com/office/drawing/2014/main" id="{725B0A4B-BC7C-4317-89AA-F596C119A67F}"/>
                </a:ext>
              </a:extLst>
            </p:cNvPr>
            <p:cNvCxnSpPr>
              <a:stCxn id="13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5" name="Google Shape;80;p15">
            <a:extLst>
              <a:ext uri="{FF2B5EF4-FFF2-40B4-BE49-F238E27FC236}">
                <a16:creationId xmlns:a16="http://schemas.microsoft.com/office/drawing/2014/main" id="{3F7404F3-623E-47BB-BA4C-8B01913D636B}"/>
              </a:ext>
            </a:extLst>
          </p:cNvPr>
          <p:cNvGrpSpPr/>
          <p:nvPr/>
        </p:nvGrpSpPr>
        <p:grpSpPr>
          <a:xfrm rot="5400000">
            <a:off x="3948127" y="3510476"/>
            <a:ext cx="196200" cy="1306800"/>
            <a:chOff x="648675" y="1657471"/>
            <a:chExt cx="196200" cy="1306800"/>
          </a:xfrm>
        </p:grpSpPr>
        <p:sp>
          <p:nvSpPr>
            <p:cNvPr id="16" name="Google Shape;81;p15">
              <a:extLst>
                <a:ext uri="{FF2B5EF4-FFF2-40B4-BE49-F238E27FC236}">
                  <a16:creationId xmlns:a16="http://schemas.microsoft.com/office/drawing/2014/main" id="{5740AB47-952D-4266-AD94-1FAAD6EABE1F}"/>
                </a:ext>
              </a:extLst>
            </p:cNvPr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82;p15">
              <a:extLst>
                <a:ext uri="{FF2B5EF4-FFF2-40B4-BE49-F238E27FC236}">
                  <a16:creationId xmlns:a16="http://schemas.microsoft.com/office/drawing/2014/main" id="{7BDAD537-38B9-4D52-8F1A-071C67E76CB1}"/>
                </a:ext>
              </a:extLst>
            </p:cNvPr>
            <p:cNvCxnSpPr>
              <a:stCxn id="16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8" name="Google Shape;80;p15">
            <a:extLst>
              <a:ext uri="{FF2B5EF4-FFF2-40B4-BE49-F238E27FC236}">
                <a16:creationId xmlns:a16="http://schemas.microsoft.com/office/drawing/2014/main" id="{638763F5-7D02-4C1A-9B7E-D4834586FA4A}"/>
              </a:ext>
            </a:extLst>
          </p:cNvPr>
          <p:cNvGrpSpPr/>
          <p:nvPr/>
        </p:nvGrpSpPr>
        <p:grpSpPr>
          <a:xfrm rot="5400000">
            <a:off x="3948127" y="4079515"/>
            <a:ext cx="196200" cy="1306800"/>
            <a:chOff x="648675" y="1657471"/>
            <a:chExt cx="196200" cy="1306800"/>
          </a:xfrm>
        </p:grpSpPr>
        <p:sp>
          <p:nvSpPr>
            <p:cNvPr id="19" name="Google Shape;81;p15">
              <a:extLst>
                <a:ext uri="{FF2B5EF4-FFF2-40B4-BE49-F238E27FC236}">
                  <a16:creationId xmlns:a16="http://schemas.microsoft.com/office/drawing/2014/main" id="{847B84AC-84D0-4961-B29B-03627B9DDED3}"/>
                </a:ext>
              </a:extLst>
            </p:cNvPr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82;p15">
              <a:extLst>
                <a:ext uri="{FF2B5EF4-FFF2-40B4-BE49-F238E27FC236}">
                  <a16:creationId xmlns:a16="http://schemas.microsoft.com/office/drawing/2014/main" id="{5AE641FC-B28D-41B3-9A95-5B75E50FB023}"/>
                </a:ext>
              </a:extLst>
            </p:cNvPr>
            <p:cNvCxnSpPr>
              <a:stCxn id="19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163EFED6-EC2D-4595-BD51-908EDB27B61A}"/>
              </a:ext>
            </a:extLst>
          </p:cNvPr>
          <p:cNvGrpSpPr/>
          <p:nvPr/>
        </p:nvGrpSpPr>
        <p:grpSpPr>
          <a:xfrm rot="5400000">
            <a:off x="3948143" y="4675180"/>
            <a:ext cx="196200" cy="1306800"/>
            <a:chOff x="648675" y="1657471"/>
            <a:chExt cx="196200" cy="1306800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D39E814A-5470-428E-91C5-7959D745954A}"/>
                </a:ext>
              </a:extLst>
            </p:cNvPr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82;p15">
              <a:extLst>
                <a:ext uri="{FF2B5EF4-FFF2-40B4-BE49-F238E27FC236}">
                  <a16:creationId xmlns:a16="http://schemas.microsoft.com/office/drawing/2014/main" id="{54CAAD2E-8AE8-4128-9A52-7DF710AF4DD7}"/>
                </a:ext>
              </a:extLst>
            </p:cNvPr>
            <p:cNvCxnSpPr>
              <a:stCxn id="22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FD225DE-3EF2-4B0C-8549-6D9D38A08FF9}"/>
              </a:ext>
            </a:extLst>
          </p:cNvPr>
          <p:cNvSpPr/>
          <p:nvPr/>
        </p:nvSpPr>
        <p:spPr>
          <a:xfrm>
            <a:off x="0" y="6384022"/>
            <a:ext cx="12192000" cy="4739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86E2BB-1AD2-45F3-9988-AA932EB7C5F2}"/>
              </a:ext>
            </a:extLst>
          </p:cNvPr>
          <p:cNvCxnSpPr>
            <a:cxnSpLocks/>
          </p:cNvCxnSpPr>
          <p:nvPr/>
        </p:nvCxnSpPr>
        <p:spPr>
          <a:xfrm>
            <a:off x="1954635" y="1719743"/>
            <a:ext cx="87916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8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8E9D-E031-4CD2-BF84-452BC864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4313"/>
            <a:ext cx="10058400" cy="934110"/>
          </a:xfrm>
        </p:spPr>
        <p:txBody>
          <a:bodyPr/>
          <a:lstStyle/>
          <a:p>
            <a:pPr algn="ctr"/>
            <a:r>
              <a:rPr lang="en-US" dirty="0"/>
              <a:t>Introduction Générale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627C-31A2-4387-8691-7096F0F3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218" y="2338200"/>
            <a:ext cx="4355564" cy="10041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 Data Warehouse, </a:t>
            </a:r>
            <a:r>
              <a:rPr lang="en-US" dirty="0" err="1"/>
              <a:t>c’est</a:t>
            </a:r>
            <a:r>
              <a:rPr lang="en-US" dirty="0"/>
              <a:t> quoi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 vision et le but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2052" name="Picture 4" descr="Data Warehouse Images, Stock Photos &amp; Vectors | Shutterstock">
            <a:extLst>
              <a:ext uri="{FF2B5EF4-FFF2-40B4-BE49-F238E27FC236}">
                <a16:creationId xmlns:a16="http://schemas.microsoft.com/office/drawing/2014/main" id="{FF09CFCF-CF0B-45F5-9458-6BA52895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7"/>
          <a:stretch/>
        </p:blipFill>
        <p:spPr bwMode="auto">
          <a:xfrm>
            <a:off x="3209925" y="3515686"/>
            <a:ext cx="5772150" cy="24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47;p21">
            <a:extLst>
              <a:ext uri="{FF2B5EF4-FFF2-40B4-BE49-F238E27FC236}">
                <a16:creationId xmlns:a16="http://schemas.microsoft.com/office/drawing/2014/main" id="{366DE76D-E4F1-47E1-A21C-002779248AA7}"/>
              </a:ext>
            </a:extLst>
          </p:cNvPr>
          <p:cNvSpPr/>
          <p:nvPr/>
        </p:nvSpPr>
        <p:spPr>
          <a:xfrm>
            <a:off x="1522800" y="0"/>
            <a:ext cx="2151578" cy="555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de la DTWH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" name="Google Shape;149;p21">
            <a:extLst>
              <a:ext uri="{FF2B5EF4-FFF2-40B4-BE49-F238E27FC236}">
                <a16:creationId xmlns:a16="http://schemas.microsoft.com/office/drawing/2014/main" id="{421F31DF-668D-4697-924B-936715AB94BF}"/>
              </a:ext>
            </a:extLst>
          </p:cNvPr>
          <p:cNvSpPr/>
          <p:nvPr/>
        </p:nvSpPr>
        <p:spPr>
          <a:xfrm>
            <a:off x="0" y="0"/>
            <a:ext cx="1522800" cy="55527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Introduction</a:t>
            </a:r>
            <a:endParaRPr sz="1200" b="0" i="0" u="none" strike="noStrike" cap="none" dirty="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" name="Google Shape;147;p21">
            <a:extLst>
              <a:ext uri="{FF2B5EF4-FFF2-40B4-BE49-F238E27FC236}">
                <a16:creationId xmlns:a16="http://schemas.microsoft.com/office/drawing/2014/main" id="{1EF12A6A-EB10-4FDA-958E-032CBCFCC2E9}"/>
              </a:ext>
            </a:extLst>
          </p:cNvPr>
          <p:cNvSpPr/>
          <p:nvPr/>
        </p:nvSpPr>
        <p:spPr>
          <a:xfrm>
            <a:off x="3674378" y="0"/>
            <a:ext cx="2541864" cy="555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Chargement des données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" name="Google Shape;147;p21">
            <a:extLst>
              <a:ext uri="{FF2B5EF4-FFF2-40B4-BE49-F238E27FC236}">
                <a16:creationId xmlns:a16="http://schemas.microsoft.com/office/drawing/2014/main" id="{FF1F6564-15F1-49C3-9199-4BF59715511B}"/>
              </a:ext>
            </a:extLst>
          </p:cNvPr>
          <p:cNvSpPr/>
          <p:nvPr/>
        </p:nvSpPr>
        <p:spPr>
          <a:xfrm>
            <a:off x="6216241" y="0"/>
            <a:ext cx="2407641" cy="555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du Cube</a:t>
            </a:r>
            <a:r>
              <a:rPr lang="en" sz="12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OLAP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147;p21">
            <a:extLst>
              <a:ext uri="{FF2B5EF4-FFF2-40B4-BE49-F238E27FC236}">
                <a16:creationId xmlns:a16="http://schemas.microsoft.com/office/drawing/2014/main" id="{815A95E6-652B-40D2-A2C0-9DBA94A98ED3}"/>
              </a:ext>
            </a:extLst>
          </p:cNvPr>
          <p:cNvSpPr/>
          <p:nvPr/>
        </p:nvSpPr>
        <p:spPr>
          <a:xfrm>
            <a:off x="8623882" y="-1"/>
            <a:ext cx="2045318" cy="555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Visualisation graphique 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147;p21">
            <a:extLst>
              <a:ext uri="{FF2B5EF4-FFF2-40B4-BE49-F238E27FC236}">
                <a16:creationId xmlns:a16="http://schemas.microsoft.com/office/drawing/2014/main" id="{1A8813BF-A478-4E81-8B2D-5E534D99BDEA}"/>
              </a:ext>
            </a:extLst>
          </p:cNvPr>
          <p:cNvSpPr/>
          <p:nvPr/>
        </p:nvSpPr>
        <p:spPr>
          <a:xfrm>
            <a:off x="10669200" y="0"/>
            <a:ext cx="1522800" cy="555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Conclusion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D8186-7BB0-4048-B1D2-B0D3ABFBED7F}"/>
              </a:ext>
            </a:extLst>
          </p:cNvPr>
          <p:cNvSpPr/>
          <p:nvPr/>
        </p:nvSpPr>
        <p:spPr>
          <a:xfrm>
            <a:off x="0" y="6384022"/>
            <a:ext cx="12192000" cy="4739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6DE8EA-4882-4B48-949C-9519312F0667}"/>
              </a:ext>
            </a:extLst>
          </p:cNvPr>
          <p:cNvCxnSpPr>
            <a:cxnSpLocks/>
          </p:cNvCxnSpPr>
          <p:nvPr/>
        </p:nvCxnSpPr>
        <p:spPr>
          <a:xfrm>
            <a:off x="1954635" y="1719743"/>
            <a:ext cx="87916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4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7227-E62E-4B29-A52E-0B5653EC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3" y="864066"/>
            <a:ext cx="12013034" cy="839738"/>
          </a:xfrm>
        </p:spPr>
        <p:txBody>
          <a:bodyPr/>
          <a:lstStyle/>
          <a:p>
            <a:pPr algn="ctr"/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LightAdventureWorksDW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B0A26-D0A5-4C69-9148-0E173C5E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994986"/>
            <a:ext cx="5829300" cy="3467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49250-06DB-46C5-A6BC-6ABCA79E350B}"/>
              </a:ext>
            </a:extLst>
          </p:cNvPr>
          <p:cNvSpPr txBox="1"/>
          <p:nvPr/>
        </p:nvSpPr>
        <p:spPr>
          <a:xfrm>
            <a:off x="4283978" y="5578679"/>
            <a:ext cx="362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Création</a:t>
            </a:r>
            <a:r>
              <a:rPr lang="en-US" dirty="0"/>
              <a:t> d’un entrepôt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vierge</a:t>
            </a:r>
            <a:r>
              <a:rPr lang="en-US" dirty="0"/>
              <a:t> et bien </a:t>
            </a:r>
            <a:r>
              <a:rPr lang="en-US" dirty="0" err="1"/>
              <a:t>configuré</a:t>
            </a:r>
            <a:endParaRPr lang="en-US" dirty="0"/>
          </a:p>
        </p:txBody>
      </p:sp>
      <p:sp>
        <p:nvSpPr>
          <p:cNvPr id="12" name="Google Shape;149;p21">
            <a:extLst>
              <a:ext uri="{FF2B5EF4-FFF2-40B4-BE49-F238E27FC236}">
                <a16:creationId xmlns:a16="http://schemas.microsoft.com/office/drawing/2014/main" id="{D01E33A4-F108-4223-8A04-14F235161BEF}"/>
              </a:ext>
            </a:extLst>
          </p:cNvPr>
          <p:cNvSpPr/>
          <p:nvPr/>
        </p:nvSpPr>
        <p:spPr>
          <a:xfrm>
            <a:off x="0" y="-1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Introduction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147;p21">
            <a:extLst>
              <a:ext uri="{FF2B5EF4-FFF2-40B4-BE49-F238E27FC236}">
                <a16:creationId xmlns:a16="http://schemas.microsoft.com/office/drawing/2014/main" id="{54620872-EE3D-4CFA-A03E-98042ABE4065}"/>
              </a:ext>
            </a:extLst>
          </p:cNvPr>
          <p:cNvSpPr/>
          <p:nvPr/>
        </p:nvSpPr>
        <p:spPr>
          <a:xfrm>
            <a:off x="1522800" y="0"/>
            <a:ext cx="2151578" cy="5552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Création de la DTWH</a:t>
            </a:r>
            <a:endParaRPr sz="1200" b="0" i="0" u="none" strike="noStrike" cap="none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147;p21">
            <a:extLst>
              <a:ext uri="{FF2B5EF4-FFF2-40B4-BE49-F238E27FC236}">
                <a16:creationId xmlns:a16="http://schemas.microsoft.com/office/drawing/2014/main" id="{B71B4435-78D4-4811-A7F5-886AD3763C72}"/>
              </a:ext>
            </a:extLst>
          </p:cNvPr>
          <p:cNvSpPr/>
          <p:nvPr/>
        </p:nvSpPr>
        <p:spPr>
          <a:xfrm>
            <a:off x="3674378" y="0"/>
            <a:ext cx="2541864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Chargement des données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" name="Google Shape;147;p21">
            <a:extLst>
              <a:ext uri="{FF2B5EF4-FFF2-40B4-BE49-F238E27FC236}">
                <a16:creationId xmlns:a16="http://schemas.microsoft.com/office/drawing/2014/main" id="{C839A798-D932-49A7-A1DF-70C8CAB371E3}"/>
              </a:ext>
            </a:extLst>
          </p:cNvPr>
          <p:cNvSpPr/>
          <p:nvPr/>
        </p:nvSpPr>
        <p:spPr>
          <a:xfrm>
            <a:off x="6216241" y="0"/>
            <a:ext cx="2407641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du Cube</a:t>
            </a:r>
            <a:r>
              <a:rPr lang="en" sz="12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OLAP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" name="Google Shape;147;p21">
            <a:extLst>
              <a:ext uri="{FF2B5EF4-FFF2-40B4-BE49-F238E27FC236}">
                <a16:creationId xmlns:a16="http://schemas.microsoft.com/office/drawing/2014/main" id="{E32E9A5C-0434-4A44-9DEA-D40EE8433736}"/>
              </a:ext>
            </a:extLst>
          </p:cNvPr>
          <p:cNvSpPr/>
          <p:nvPr/>
        </p:nvSpPr>
        <p:spPr>
          <a:xfrm>
            <a:off x="8623882" y="-1"/>
            <a:ext cx="2045318" cy="5552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Visualisation graphique 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" name="Google Shape;147;p21">
            <a:extLst>
              <a:ext uri="{FF2B5EF4-FFF2-40B4-BE49-F238E27FC236}">
                <a16:creationId xmlns:a16="http://schemas.microsoft.com/office/drawing/2014/main" id="{396383EA-EAC6-44FC-B452-C453D3133BFD}"/>
              </a:ext>
            </a:extLst>
          </p:cNvPr>
          <p:cNvSpPr/>
          <p:nvPr/>
        </p:nvSpPr>
        <p:spPr>
          <a:xfrm>
            <a:off x="10669200" y="0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Conclusion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461E95-1A6F-40BF-8E37-A36BE109C493}"/>
              </a:ext>
            </a:extLst>
          </p:cNvPr>
          <p:cNvSpPr/>
          <p:nvPr/>
        </p:nvSpPr>
        <p:spPr>
          <a:xfrm>
            <a:off x="0" y="6384022"/>
            <a:ext cx="12192000" cy="4739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FB0EA5-247F-42D7-A2B8-9776E28C1641}"/>
              </a:ext>
            </a:extLst>
          </p:cNvPr>
          <p:cNvCxnSpPr>
            <a:cxnSpLocks/>
          </p:cNvCxnSpPr>
          <p:nvPr/>
        </p:nvCxnSpPr>
        <p:spPr>
          <a:xfrm>
            <a:off x="1954635" y="1719743"/>
            <a:ext cx="87916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57F59CA-6263-4C68-B31E-BA48A2F38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0" y="1035858"/>
            <a:ext cx="5463013" cy="3111660"/>
          </a:xfrm>
        </p:spPr>
      </p:pic>
      <p:sp>
        <p:nvSpPr>
          <p:cNvPr id="5" name="Google Shape;149;p21">
            <a:extLst>
              <a:ext uri="{FF2B5EF4-FFF2-40B4-BE49-F238E27FC236}">
                <a16:creationId xmlns:a16="http://schemas.microsoft.com/office/drawing/2014/main" id="{5A6B05F5-C025-4354-ABB3-EB7E4C74B6DD}"/>
              </a:ext>
            </a:extLst>
          </p:cNvPr>
          <p:cNvSpPr/>
          <p:nvPr/>
        </p:nvSpPr>
        <p:spPr>
          <a:xfrm>
            <a:off x="0" y="-1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Introduction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" name="Google Shape;147;p21">
            <a:extLst>
              <a:ext uri="{FF2B5EF4-FFF2-40B4-BE49-F238E27FC236}">
                <a16:creationId xmlns:a16="http://schemas.microsoft.com/office/drawing/2014/main" id="{B9D70136-02C9-4159-BDD6-8B6E24A0B2D3}"/>
              </a:ext>
            </a:extLst>
          </p:cNvPr>
          <p:cNvSpPr/>
          <p:nvPr/>
        </p:nvSpPr>
        <p:spPr>
          <a:xfrm>
            <a:off x="1522800" y="0"/>
            <a:ext cx="2151578" cy="5552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Création de la DTWH</a:t>
            </a:r>
            <a:endParaRPr sz="1200" b="0" i="0" u="none" strike="noStrike" cap="none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" name="Google Shape;147;p21">
            <a:extLst>
              <a:ext uri="{FF2B5EF4-FFF2-40B4-BE49-F238E27FC236}">
                <a16:creationId xmlns:a16="http://schemas.microsoft.com/office/drawing/2014/main" id="{4BA8E78A-B6E2-4E17-9EEA-EC61996C8282}"/>
              </a:ext>
            </a:extLst>
          </p:cNvPr>
          <p:cNvSpPr/>
          <p:nvPr/>
        </p:nvSpPr>
        <p:spPr>
          <a:xfrm>
            <a:off x="3674378" y="0"/>
            <a:ext cx="2541864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Chargement des données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" name="Google Shape;147;p21">
            <a:extLst>
              <a:ext uri="{FF2B5EF4-FFF2-40B4-BE49-F238E27FC236}">
                <a16:creationId xmlns:a16="http://schemas.microsoft.com/office/drawing/2014/main" id="{BF46F46C-E9DD-4704-9ACB-8595E6B04B4A}"/>
              </a:ext>
            </a:extLst>
          </p:cNvPr>
          <p:cNvSpPr/>
          <p:nvPr/>
        </p:nvSpPr>
        <p:spPr>
          <a:xfrm>
            <a:off x="6216241" y="0"/>
            <a:ext cx="2407641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du Cube</a:t>
            </a:r>
            <a:r>
              <a:rPr lang="en" sz="12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OLAP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" name="Google Shape;147;p21">
            <a:extLst>
              <a:ext uri="{FF2B5EF4-FFF2-40B4-BE49-F238E27FC236}">
                <a16:creationId xmlns:a16="http://schemas.microsoft.com/office/drawing/2014/main" id="{86F3C451-05E0-4A81-93BD-D0FF056441F2}"/>
              </a:ext>
            </a:extLst>
          </p:cNvPr>
          <p:cNvSpPr/>
          <p:nvPr/>
        </p:nvSpPr>
        <p:spPr>
          <a:xfrm>
            <a:off x="8623882" y="-1"/>
            <a:ext cx="2045318" cy="5552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Visualisation graphique 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" name="Google Shape;147;p21">
            <a:extLst>
              <a:ext uri="{FF2B5EF4-FFF2-40B4-BE49-F238E27FC236}">
                <a16:creationId xmlns:a16="http://schemas.microsoft.com/office/drawing/2014/main" id="{E9176DFC-0D7D-4FA2-A134-44DBF489FBCF}"/>
              </a:ext>
            </a:extLst>
          </p:cNvPr>
          <p:cNvSpPr/>
          <p:nvPr/>
        </p:nvSpPr>
        <p:spPr>
          <a:xfrm>
            <a:off x="10669200" y="0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Conclusion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87421A-88A4-4014-BC73-13541FD3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51" y="1643950"/>
            <a:ext cx="3152775" cy="1895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5920D3-2EAE-401D-BE9E-B43B93745F8C}"/>
              </a:ext>
            </a:extLst>
          </p:cNvPr>
          <p:cNvSpPr txBox="1"/>
          <p:nvPr/>
        </p:nvSpPr>
        <p:spPr>
          <a:xfrm>
            <a:off x="3331827" y="4589319"/>
            <a:ext cx="5528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Spécification</a:t>
            </a:r>
            <a:r>
              <a:rPr lang="en-US" dirty="0"/>
              <a:t> des dimensions et table de fait necessaire pour </a:t>
            </a:r>
            <a:r>
              <a:rPr lang="en-US" dirty="0" err="1"/>
              <a:t>notre</a:t>
            </a:r>
            <a:r>
              <a:rPr lang="en-US" dirty="0"/>
              <a:t>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tables avec des </a:t>
            </a:r>
            <a:r>
              <a:rPr lang="en-US" dirty="0" err="1"/>
              <a:t>requêtes</a:t>
            </a:r>
            <a:r>
              <a:rPr lang="en-US" dirty="0"/>
              <a:t> 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8DCE1F-76CC-4565-B685-832FD77BF53F}"/>
              </a:ext>
            </a:extLst>
          </p:cNvPr>
          <p:cNvSpPr/>
          <p:nvPr/>
        </p:nvSpPr>
        <p:spPr>
          <a:xfrm>
            <a:off x="0" y="6384022"/>
            <a:ext cx="12192000" cy="4739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7227-E62E-4B29-A52E-0B5653EC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3" y="742384"/>
            <a:ext cx="12013034" cy="839738"/>
          </a:xfrm>
        </p:spPr>
        <p:txBody>
          <a:bodyPr/>
          <a:lstStyle/>
          <a:p>
            <a:pPr algn="ctr"/>
            <a:r>
              <a:rPr lang="en-US" dirty="0" err="1"/>
              <a:t>Chargement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49250-06DB-46C5-A6BC-6ABCA79E350B}"/>
              </a:ext>
            </a:extLst>
          </p:cNvPr>
          <p:cNvSpPr txBox="1"/>
          <p:nvPr/>
        </p:nvSpPr>
        <p:spPr>
          <a:xfrm>
            <a:off x="3288484" y="5596671"/>
            <a:ext cx="591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Chargement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dans </a:t>
            </a:r>
            <a:r>
              <a:rPr lang="en-US" dirty="0" err="1"/>
              <a:t>LightAdventureWorksDW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AdventureWorks2019</a:t>
            </a:r>
          </a:p>
        </p:txBody>
      </p:sp>
      <p:sp>
        <p:nvSpPr>
          <p:cNvPr id="12" name="Google Shape;149;p21">
            <a:extLst>
              <a:ext uri="{FF2B5EF4-FFF2-40B4-BE49-F238E27FC236}">
                <a16:creationId xmlns:a16="http://schemas.microsoft.com/office/drawing/2014/main" id="{D01E33A4-F108-4223-8A04-14F235161BEF}"/>
              </a:ext>
            </a:extLst>
          </p:cNvPr>
          <p:cNvSpPr/>
          <p:nvPr/>
        </p:nvSpPr>
        <p:spPr>
          <a:xfrm>
            <a:off x="0" y="-1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Introduction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147;p21">
            <a:extLst>
              <a:ext uri="{FF2B5EF4-FFF2-40B4-BE49-F238E27FC236}">
                <a16:creationId xmlns:a16="http://schemas.microsoft.com/office/drawing/2014/main" id="{54620872-EE3D-4CFA-A03E-98042ABE4065}"/>
              </a:ext>
            </a:extLst>
          </p:cNvPr>
          <p:cNvSpPr/>
          <p:nvPr/>
        </p:nvSpPr>
        <p:spPr>
          <a:xfrm>
            <a:off x="1522800" y="1596"/>
            <a:ext cx="2151578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de la DTWH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147;p21">
            <a:extLst>
              <a:ext uri="{FF2B5EF4-FFF2-40B4-BE49-F238E27FC236}">
                <a16:creationId xmlns:a16="http://schemas.microsoft.com/office/drawing/2014/main" id="{B71B4435-78D4-4811-A7F5-886AD3763C72}"/>
              </a:ext>
            </a:extLst>
          </p:cNvPr>
          <p:cNvSpPr/>
          <p:nvPr/>
        </p:nvSpPr>
        <p:spPr>
          <a:xfrm>
            <a:off x="3674378" y="0"/>
            <a:ext cx="2541864" cy="5552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Chargement des données</a:t>
            </a:r>
            <a:endParaRPr sz="1200" b="0" i="0" u="none" strike="noStrike" cap="none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" name="Google Shape;147;p21">
            <a:extLst>
              <a:ext uri="{FF2B5EF4-FFF2-40B4-BE49-F238E27FC236}">
                <a16:creationId xmlns:a16="http://schemas.microsoft.com/office/drawing/2014/main" id="{C839A798-D932-49A7-A1DF-70C8CAB371E3}"/>
              </a:ext>
            </a:extLst>
          </p:cNvPr>
          <p:cNvSpPr/>
          <p:nvPr/>
        </p:nvSpPr>
        <p:spPr>
          <a:xfrm>
            <a:off x="6216241" y="0"/>
            <a:ext cx="2407641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du Cube</a:t>
            </a:r>
            <a:r>
              <a:rPr lang="en" sz="12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OLAP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" name="Google Shape;147;p21">
            <a:extLst>
              <a:ext uri="{FF2B5EF4-FFF2-40B4-BE49-F238E27FC236}">
                <a16:creationId xmlns:a16="http://schemas.microsoft.com/office/drawing/2014/main" id="{E32E9A5C-0434-4A44-9DEA-D40EE8433736}"/>
              </a:ext>
            </a:extLst>
          </p:cNvPr>
          <p:cNvSpPr/>
          <p:nvPr/>
        </p:nvSpPr>
        <p:spPr>
          <a:xfrm>
            <a:off x="8623882" y="-1"/>
            <a:ext cx="2045318" cy="5552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Visualisation graphique 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" name="Google Shape;147;p21">
            <a:extLst>
              <a:ext uri="{FF2B5EF4-FFF2-40B4-BE49-F238E27FC236}">
                <a16:creationId xmlns:a16="http://schemas.microsoft.com/office/drawing/2014/main" id="{396383EA-EAC6-44FC-B452-C453D3133BFD}"/>
              </a:ext>
            </a:extLst>
          </p:cNvPr>
          <p:cNvSpPr/>
          <p:nvPr/>
        </p:nvSpPr>
        <p:spPr>
          <a:xfrm>
            <a:off x="10669200" y="0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Conclusion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461E95-1A6F-40BF-8E37-A36BE109C493}"/>
              </a:ext>
            </a:extLst>
          </p:cNvPr>
          <p:cNvSpPr/>
          <p:nvPr/>
        </p:nvSpPr>
        <p:spPr>
          <a:xfrm>
            <a:off x="0" y="6384022"/>
            <a:ext cx="12192000" cy="4739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FB0EA5-247F-42D7-A2B8-9776E28C1641}"/>
              </a:ext>
            </a:extLst>
          </p:cNvPr>
          <p:cNvCxnSpPr>
            <a:cxnSpLocks/>
          </p:cNvCxnSpPr>
          <p:nvPr/>
        </p:nvCxnSpPr>
        <p:spPr>
          <a:xfrm>
            <a:off x="1954635" y="1719743"/>
            <a:ext cx="87916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71ED59-C8A3-4FFC-A220-A5912D80D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9" y="2025749"/>
            <a:ext cx="4077993" cy="3407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B6702-3E94-44B1-B55F-7AC748D5B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09" y="2258211"/>
            <a:ext cx="6975447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7227-E62E-4B29-A52E-0B5653EC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3" y="742384"/>
            <a:ext cx="12013034" cy="839738"/>
          </a:xfrm>
        </p:spPr>
        <p:txBody>
          <a:bodyPr/>
          <a:lstStyle/>
          <a:p>
            <a:pPr algn="ctr"/>
            <a:r>
              <a:rPr lang="en-US" dirty="0" err="1"/>
              <a:t>Différentes</a:t>
            </a:r>
            <a:r>
              <a:rPr lang="en-US" dirty="0"/>
              <a:t> Dimensions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49250-06DB-46C5-A6BC-6ABCA79E350B}"/>
              </a:ext>
            </a:extLst>
          </p:cNvPr>
          <p:cNvSpPr txBox="1"/>
          <p:nvPr/>
        </p:nvSpPr>
        <p:spPr>
          <a:xfrm>
            <a:off x="1390972" y="3576801"/>
            <a:ext cx="219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Dimension Products</a:t>
            </a:r>
          </a:p>
        </p:txBody>
      </p:sp>
      <p:sp>
        <p:nvSpPr>
          <p:cNvPr id="12" name="Google Shape;149;p21">
            <a:extLst>
              <a:ext uri="{FF2B5EF4-FFF2-40B4-BE49-F238E27FC236}">
                <a16:creationId xmlns:a16="http://schemas.microsoft.com/office/drawing/2014/main" id="{D01E33A4-F108-4223-8A04-14F235161BEF}"/>
              </a:ext>
            </a:extLst>
          </p:cNvPr>
          <p:cNvSpPr/>
          <p:nvPr/>
        </p:nvSpPr>
        <p:spPr>
          <a:xfrm>
            <a:off x="0" y="-1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Introduction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147;p21">
            <a:extLst>
              <a:ext uri="{FF2B5EF4-FFF2-40B4-BE49-F238E27FC236}">
                <a16:creationId xmlns:a16="http://schemas.microsoft.com/office/drawing/2014/main" id="{54620872-EE3D-4CFA-A03E-98042ABE4065}"/>
              </a:ext>
            </a:extLst>
          </p:cNvPr>
          <p:cNvSpPr/>
          <p:nvPr/>
        </p:nvSpPr>
        <p:spPr>
          <a:xfrm>
            <a:off x="1522800" y="1596"/>
            <a:ext cx="2151578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de la DTWH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147;p21">
            <a:extLst>
              <a:ext uri="{FF2B5EF4-FFF2-40B4-BE49-F238E27FC236}">
                <a16:creationId xmlns:a16="http://schemas.microsoft.com/office/drawing/2014/main" id="{B71B4435-78D4-4811-A7F5-886AD3763C72}"/>
              </a:ext>
            </a:extLst>
          </p:cNvPr>
          <p:cNvSpPr/>
          <p:nvPr/>
        </p:nvSpPr>
        <p:spPr>
          <a:xfrm>
            <a:off x="3674378" y="0"/>
            <a:ext cx="2541864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Chargement des données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" name="Google Shape;147;p21">
            <a:extLst>
              <a:ext uri="{FF2B5EF4-FFF2-40B4-BE49-F238E27FC236}">
                <a16:creationId xmlns:a16="http://schemas.microsoft.com/office/drawing/2014/main" id="{C839A798-D932-49A7-A1DF-70C8CAB371E3}"/>
              </a:ext>
            </a:extLst>
          </p:cNvPr>
          <p:cNvSpPr/>
          <p:nvPr/>
        </p:nvSpPr>
        <p:spPr>
          <a:xfrm>
            <a:off x="6216241" y="0"/>
            <a:ext cx="2407641" cy="5552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Création du Cube</a:t>
            </a:r>
            <a:r>
              <a:rPr lang="en" sz="1200" b="0" i="0" u="none" strike="noStrike" cap="none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sz="1600" b="0" i="0" u="none" strike="noStrike" cap="none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OLAP</a:t>
            </a:r>
            <a:endParaRPr sz="1200" b="0" i="0" u="none" strike="noStrike" cap="none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" name="Google Shape;147;p21">
            <a:extLst>
              <a:ext uri="{FF2B5EF4-FFF2-40B4-BE49-F238E27FC236}">
                <a16:creationId xmlns:a16="http://schemas.microsoft.com/office/drawing/2014/main" id="{E32E9A5C-0434-4A44-9DEA-D40EE8433736}"/>
              </a:ext>
            </a:extLst>
          </p:cNvPr>
          <p:cNvSpPr/>
          <p:nvPr/>
        </p:nvSpPr>
        <p:spPr>
          <a:xfrm>
            <a:off x="8623882" y="-1"/>
            <a:ext cx="2045318" cy="5552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Visualisation graphique 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" name="Google Shape;147;p21">
            <a:extLst>
              <a:ext uri="{FF2B5EF4-FFF2-40B4-BE49-F238E27FC236}">
                <a16:creationId xmlns:a16="http://schemas.microsoft.com/office/drawing/2014/main" id="{396383EA-EAC6-44FC-B452-C453D3133BFD}"/>
              </a:ext>
            </a:extLst>
          </p:cNvPr>
          <p:cNvSpPr/>
          <p:nvPr/>
        </p:nvSpPr>
        <p:spPr>
          <a:xfrm>
            <a:off x="10669200" y="0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Conclusion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461E95-1A6F-40BF-8E37-A36BE109C493}"/>
              </a:ext>
            </a:extLst>
          </p:cNvPr>
          <p:cNvSpPr/>
          <p:nvPr/>
        </p:nvSpPr>
        <p:spPr>
          <a:xfrm>
            <a:off x="0" y="6384022"/>
            <a:ext cx="12192000" cy="4739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FB0EA5-247F-42D7-A2B8-9776E28C1641}"/>
              </a:ext>
            </a:extLst>
          </p:cNvPr>
          <p:cNvCxnSpPr>
            <a:cxnSpLocks/>
          </p:cNvCxnSpPr>
          <p:nvPr/>
        </p:nvCxnSpPr>
        <p:spPr>
          <a:xfrm>
            <a:off x="1954635" y="1719743"/>
            <a:ext cx="87916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03ABB8-6488-4E85-B0A7-373542FE9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459" y="4455597"/>
            <a:ext cx="5843081" cy="1365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81D14-5F7D-452C-A08E-53F871724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02" y="2019637"/>
            <a:ext cx="4870395" cy="1455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DC965-3168-4732-874C-E71DDF952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" y="2049716"/>
            <a:ext cx="5194567" cy="14288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7AC7C9-8405-442D-A0C5-99F91D45EDB6}"/>
              </a:ext>
            </a:extLst>
          </p:cNvPr>
          <p:cNvSpPr txBox="1"/>
          <p:nvPr/>
        </p:nvSpPr>
        <p:spPr>
          <a:xfrm>
            <a:off x="4900267" y="5876412"/>
            <a:ext cx="239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Dimension Customers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7E52C-DEBA-4160-8D19-661BF88F1DE7}"/>
              </a:ext>
            </a:extLst>
          </p:cNvPr>
          <p:cNvSpPr txBox="1"/>
          <p:nvPr/>
        </p:nvSpPr>
        <p:spPr>
          <a:xfrm>
            <a:off x="8436932" y="3613740"/>
            <a:ext cx="18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Dimension Dates</a:t>
            </a:r>
          </a:p>
        </p:txBody>
      </p:sp>
    </p:spTree>
    <p:extLst>
      <p:ext uri="{BB962C8B-B14F-4D97-AF65-F5344CB8AC3E}">
        <p14:creationId xmlns:p14="http://schemas.microsoft.com/office/powerpoint/2010/main" val="79938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7227-E62E-4B29-A52E-0B5653EC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3" y="742384"/>
            <a:ext cx="12013034" cy="839738"/>
          </a:xfrm>
        </p:spPr>
        <p:txBody>
          <a:bodyPr/>
          <a:lstStyle/>
          <a:p>
            <a:pPr algn="ctr"/>
            <a:r>
              <a:rPr lang="en-US" dirty="0" err="1"/>
              <a:t>Résultat</a:t>
            </a:r>
            <a:r>
              <a:rPr lang="en-US" dirty="0"/>
              <a:t> Final</a:t>
            </a:r>
          </a:p>
        </p:txBody>
      </p:sp>
      <p:sp>
        <p:nvSpPr>
          <p:cNvPr id="12" name="Google Shape;149;p21">
            <a:extLst>
              <a:ext uri="{FF2B5EF4-FFF2-40B4-BE49-F238E27FC236}">
                <a16:creationId xmlns:a16="http://schemas.microsoft.com/office/drawing/2014/main" id="{D01E33A4-F108-4223-8A04-14F235161BEF}"/>
              </a:ext>
            </a:extLst>
          </p:cNvPr>
          <p:cNvSpPr/>
          <p:nvPr/>
        </p:nvSpPr>
        <p:spPr>
          <a:xfrm>
            <a:off x="0" y="-1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Introduction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147;p21">
            <a:extLst>
              <a:ext uri="{FF2B5EF4-FFF2-40B4-BE49-F238E27FC236}">
                <a16:creationId xmlns:a16="http://schemas.microsoft.com/office/drawing/2014/main" id="{54620872-EE3D-4CFA-A03E-98042ABE4065}"/>
              </a:ext>
            </a:extLst>
          </p:cNvPr>
          <p:cNvSpPr/>
          <p:nvPr/>
        </p:nvSpPr>
        <p:spPr>
          <a:xfrm>
            <a:off x="1522800" y="1596"/>
            <a:ext cx="2151578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de la DTWH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147;p21">
            <a:extLst>
              <a:ext uri="{FF2B5EF4-FFF2-40B4-BE49-F238E27FC236}">
                <a16:creationId xmlns:a16="http://schemas.microsoft.com/office/drawing/2014/main" id="{B71B4435-78D4-4811-A7F5-886AD3763C72}"/>
              </a:ext>
            </a:extLst>
          </p:cNvPr>
          <p:cNvSpPr/>
          <p:nvPr/>
        </p:nvSpPr>
        <p:spPr>
          <a:xfrm>
            <a:off x="3674378" y="0"/>
            <a:ext cx="2541864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Chargement des données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" name="Google Shape;147;p21">
            <a:extLst>
              <a:ext uri="{FF2B5EF4-FFF2-40B4-BE49-F238E27FC236}">
                <a16:creationId xmlns:a16="http://schemas.microsoft.com/office/drawing/2014/main" id="{C839A798-D932-49A7-A1DF-70C8CAB371E3}"/>
              </a:ext>
            </a:extLst>
          </p:cNvPr>
          <p:cNvSpPr/>
          <p:nvPr/>
        </p:nvSpPr>
        <p:spPr>
          <a:xfrm>
            <a:off x="6216241" y="0"/>
            <a:ext cx="2407641" cy="5552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Création du Cube</a:t>
            </a:r>
            <a:r>
              <a:rPr lang="en" sz="1200" b="0" i="0" u="none" strike="noStrike" cap="none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sz="1600" b="0" i="0" u="none" strike="noStrike" cap="none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OLAP</a:t>
            </a:r>
            <a:endParaRPr sz="1200" b="0" i="0" u="none" strike="noStrike" cap="none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" name="Google Shape;147;p21">
            <a:extLst>
              <a:ext uri="{FF2B5EF4-FFF2-40B4-BE49-F238E27FC236}">
                <a16:creationId xmlns:a16="http://schemas.microsoft.com/office/drawing/2014/main" id="{E32E9A5C-0434-4A44-9DEA-D40EE8433736}"/>
              </a:ext>
            </a:extLst>
          </p:cNvPr>
          <p:cNvSpPr/>
          <p:nvPr/>
        </p:nvSpPr>
        <p:spPr>
          <a:xfrm>
            <a:off x="8623882" y="-1"/>
            <a:ext cx="2045318" cy="5552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Visualisation graphique 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" name="Google Shape;147;p21">
            <a:extLst>
              <a:ext uri="{FF2B5EF4-FFF2-40B4-BE49-F238E27FC236}">
                <a16:creationId xmlns:a16="http://schemas.microsoft.com/office/drawing/2014/main" id="{396383EA-EAC6-44FC-B452-C453D3133BFD}"/>
              </a:ext>
            </a:extLst>
          </p:cNvPr>
          <p:cNvSpPr/>
          <p:nvPr/>
        </p:nvSpPr>
        <p:spPr>
          <a:xfrm>
            <a:off x="10669200" y="0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Conclusion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461E95-1A6F-40BF-8E37-A36BE109C493}"/>
              </a:ext>
            </a:extLst>
          </p:cNvPr>
          <p:cNvSpPr/>
          <p:nvPr/>
        </p:nvSpPr>
        <p:spPr>
          <a:xfrm>
            <a:off x="0" y="6384022"/>
            <a:ext cx="12192000" cy="4739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FB0EA5-247F-42D7-A2B8-9776E28C1641}"/>
              </a:ext>
            </a:extLst>
          </p:cNvPr>
          <p:cNvCxnSpPr>
            <a:cxnSpLocks/>
          </p:cNvCxnSpPr>
          <p:nvPr/>
        </p:nvCxnSpPr>
        <p:spPr>
          <a:xfrm>
            <a:off x="1954635" y="1719743"/>
            <a:ext cx="87916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AC7C9-8405-442D-A0C5-99F91D45EDB6}"/>
              </a:ext>
            </a:extLst>
          </p:cNvPr>
          <p:cNvSpPr txBox="1"/>
          <p:nvPr/>
        </p:nvSpPr>
        <p:spPr>
          <a:xfrm>
            <a:off x="4561363" y="5887354"/>
            <a:ext cx="306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notre</a:t>
            </a:r>
            <a:r>
              <a:rPr lang="en-US" dirty="0"/>
              <a:t> Cube OLAP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6CB10-9894-403F-8D33-7D3EB422A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36" y="1767640"/>
            <a:ext cx="7318928" cy="41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7227-E62E-4B29-A52E-0B5653EC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3" y="742384"/>
            <a:ext cx="12013034" cy="839738"/>
          </a:xfrm>
        </p:spPr>
        <p:txBody>
          <a:bodyPr/>
          <a:lstStyle/>
          <a:p>
            <a:pPr algn="ctr"/>
            <a:r>
              <a:rPr lang="en-US" dirty="0"/>
              <a:t>SSRS - Rapports </a:t>
            </a:r>
            <a:r>
              <a:rPr lang="en-US" dirty="0" err="1"/>
              <a:t>Matriciels</a:t>
            </a:r>
            <a:endParaRPr lang="en-US" dirty="0"/>
          </a:p>
        </p:txBody>
      </p:sp>
      <p:sp>
        <p:nvSpPr>
          <p:cNvPr id="12" name="Google Shape;149;p21">
            <a:extLst>
              <a:ext uri="{FF2B5EF4-FFF2-40B4-BE49-F238E27FC236}">
                <a16:creationId xmlns:a16="http://schemas.microsoft.com/office/drawing/2014/main" id="{D01E33A4-F108-4223-8A04-14F235161BEF}"/>
              </a:ext>
            </a:extLst>
          </p:cNvPr>
          <p:cNvSpPr/>
          <p:nvPr/>
        </p:nvSpPr>
        <p:spPr>
          <a:xfrm>
            <a:off x="0" y="-1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Introduction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147;p21">
            <a:extLst>
              <a:ext uri="{FF2B5EF4-FFF2-40B4-BE49-F238E27FC236}">
                <a16:creationId xmlns:a16="http://schemas.microsoft.com/office/drawing/2014/main" id="{54620872-EE3D-4CFA-A03E-98042ABE4065}"/>
              </a:ext>
            </a:extLst>
          </p:cNvPr>
          <p:cNvSpPr/>
          <p:nvPr/>
        </p:nvSpPr>
        <p:spPr>
          <a:xfrm>
            <a:off x="1522800" y="1596"/>
            <a:ext cx="2151578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de la DTWH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147;p21">
            <a:extLst>
              <a:ext uri="{FF2B5EF4-FFF2-40B4-BE49-F238E27FC236}">
                <a16:creationId xmlns:a16="http://schemas.microsoft.com/office/drawing/2014/main" id="{B71B4435-78D4-4811-A7F5-886AD3763C72}"/>
              </a:ext>
            </a:extLst>
          </p:cNvPr>
          <p:cNvSpPr/>
          <p:nvPr/>
        </p:nvSpPr>
        <p:spPr>
          <a:xfrm>
            <a:off x="3674378" y="0"/>
            <a:ext cx="2541864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Chargement des données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" name="Google Shape;147;p21">
            <a:extLst>
              <a:ext uri="{FF2B5EF4-FFF2-40B4-BE49-F238E27FC236}">
                <a16:creationId xmlns:a16="http://schemas.microsoft.com/office/drawing/2014/main" id="{C839A798-D932-49A7-A1DF-70C8CAB371E3}"/>
              </a:ext>
            </a:extLst>
          </p:cNvPr>
          <p:cNvSpPr/>
          <p:nvPr/>
        </p:nvSpPr>
        <p:spPr>
          <a:xfrm>
            <a:off x="6216241" y="0"/>
            <a:ext cx="2407641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Création du Cube</a:t>
            </a:r>
            <a:r>
              <a:rPr lang="en" sz="12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OLAP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" name="Google Shape;147;p21">
            <a:extLst>
              <a:ext uri="{FF2B5EF4-FFF2-40B4-BE49-F238E27FC236}">
                <a16:creationId xmlns:a16="http://schemas.microsoft.com/office/drawing/2014/main" id="{E32E9A5C-0434-4A44-9DEA-D40EE8433736}"/>
              </a:ext>
            </a:extLst>
          </p:cNvPr>
          <p:cNvSpPr/>
          <p:nvPr/>
        </p:nvSpPr>
        <p:spPr>
          <a:xfrm>
            <a:off x="8623882" y="-1"/>
            <a:ext cx="2045318" cy="55527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Visualisation graphique </a:t>
            </a:r>
            <a:endParaRPr sz="1200" b="0" i="0" u="none" strike="noStrike" cap="none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" name="Google Shape;147;p21">
            <a:extLst>
              <a:ext uri="{FF2B5EF4-FFF2-40B4-BE49-F238E27FC236}">
                <a16:creationId xmlns:a16="http://schemas.microsoft.com/office/drawing/2014/main" id="{396383EA-EAC6-44FC-B452-C453D3133BFD}"/>
              </a:ext>
            </a:extLst>
          </p:cNvPr>
          <p:cNvSpPr/>
          <p:nvPr/>
        </p:nvSpPr>
        <p:spPr>
          <a:xfrm>
            <a:off x="10669200" y="0"/>
            <a:ext cx="1522800" cy="555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latin typeface="Josefin Sans"/>
                <a:ea typeface="Josefin Sans"/>
                <a:cs typeface="Josefin Sans"/>
                <a:sym typeface="Josefin Sans"/>
              </a:rPr>
              <a:t>Conclusion</a:t>
            </a:r>
            <a:endParaRPr sz="1200" b="0" i="0" u="none" strike="noStrike" cap="none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461E95-1A6F-40BF-8E37-A36BE109C493}"/>
              </a:ext>
            </a:extLst>
          </p:cNvPr>
          <p:cNvSpPr/>
          <p:nvPr/>
        </p:nvSpPr>
        <p:spPr>
          <a:xfrm>
            <a:off x="0" y="6384022"/>
            <a:ext cx="12192000" cy="4739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FB0EA5-247F-42D7-A2B8-9776E28C1641}"/>
              </a:ext>
            </a:extLst>
          </p:cNvPr>
          <p:cNvCxnSpPr>
            <a:cxnSpLocks/>
          </p:cNvCxnSpPr>
          <p:nvPr/>
        </p:nvCxnSpPr>
        <p:spPr>
          <a:xfrm>
            <a:off x="1954635" y="1719743"/>
            <a:ext cx="87916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799F0EF-ABA9-4D35-9847-7AC4068C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80" y="1803711"/>
            <a:ext cx="3406214" cy="1927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FDE76-D932-4571-B163-072D5F2A1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48" y="1828925"/>
            <a:ext cx="3272903" cy="1986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6B2E8-2C90-4030-A147-A2F0A3163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46" y="3832684"/>
            <a:ext cx="4234282" cy="2304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C751E1-2EF8-4E93-9534-4AC0738C9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22" y="3657576"/>
            <a:ext cx="4432528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7626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{FFAC04A9-F216-40E7-BDC4-499B060C759B}tf56160789_win32</Template>
  <TotalTime>92</TotalTime>
  <Words>285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Josefin Sans</vt:lpstr>
      <vt:lpstr>Arial</vt:lpstr>
      <vt:lpstr>Bahnschrift Light</vt:lpstr>
      <vt:lpstr>Bookman Old Style</vt:lpstr>
      <vt:lpstr>Calibri</vt:lpstr>
      <vt:lpstr>Franklin Gothic Book</vt:lpstr>
      <vt:lpstr>Roboto Medium</vt:lpstr>
      <vt:lpstr>Wingdings</vt:lpstr>
      <vt:lpstr>1_RetrospectVTI</vt:lpstr>
      <vt:lpstr>Création et Mise en œuvre d’un Datawarehouse pour l’Analyse des données de vente sur Internet</vt:lpstr>
      <vt:lpstr>Plan</vt:lpstr>
      <vt:lpstr>Introduction Générale</vt:lpstr>
      <vt:lpstr>Création de LightAdventureWorksDW</vt:lpstr>
      <vt:lpstr>PowerPoint Presentation</vt:lpstr>
      <vt:lpstr>Chargement des Données</vt:lpstr>
      <vt:lpstr>Différentes Dimensions</vt:lpstr>
      <vt:lpstr>Résultat Final</vt:lpstr>
      <vt:lpstr>SSRS - Rapports Matriciels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Mise en œuvre d’un Datawarehouse pour l’Analyse des données de vente sur Internet</dc:title>
  <dc:creator>LHEND AYMAN</dc:creator>
  <cp:lastModifiedBy>LHEND AYMAN</cp:lastModifiedBy>
  <cp:revision>14</cp:revision>
  <dcterms:created xsi:type="dcterms:W3CDTF">2021-04-25T13:38:42Z</dcterms:created>
  <dcterms:modified xsi:type="dcterms:W3CDTF">2021-06-05T00:04:41Z</dcterms:modified>
</cp:coreProperties>
</file>