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7" r:id="rId4"/>
    <p:sldId id="256" r:id="rId5"/>
    <p:sldId id="258" r:id="rId6"/>
    <p:sldId id="259" r:id="rId7"/>
    <p:sldId id="265" r:id="rId8"/>
    <p:sldId id="266" r:id="rId9"/>
    <p:sldId id="268" r:id="rId10"/>
    <p:sldId id="269" r:id="rId11"/>
    <p:sldId id="261" r:id="rId12"/>
    <p:sldId id="270" r:id="rId13"/>
    <p:sldId id="260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8FE2612-DAC5-4C26-A9E9-318687CAFF5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3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8C2D85-BC6F-433F-80FA-209AB56AAFB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27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8FE2612-DAC5-4C26-A9E9-318687CAFF5B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0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D14C93-09E7-4C24-AA34-F0C45AC77FE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91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466F9F-F66E-4D7A-A2F1-0E02102413B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818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6CB1F-1999-4866-B942-82FCB9761CF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30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05187B-27AB-4237-922A-F9ECB76F103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3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501B72-D352-4CB6-A176-6A508C5B53F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54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12000" y="404640"/>
            <a:ext cx="7911360" cy="1431360"/>
          </a:xfrm>
          <a:prstGeom prst="roundRect">
            <a:avLst>
              <a:gd name="adj" fmla="val 9876"/>
            </a:avLst>
          </a:prstGeom>
          <a:solidFill>
            <a:srgbClr val="0219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612000" y="4582800"/>
            <a:ext cx="791136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DEPARTMENT OF COMPUTER SCIENCE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CECOS University of IT &amp; Emerging Sciences Peshawar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3608280" y="329184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35360" cy="1071360"/>
          </a:xfrm>
          <a:prstGeom prst="rect">
            <a:avLst/>
          </a:prstGeom>
          <a:gradFill rotWithShape="0">
            <a:gsLst>
              <a:gs pos="0">
                <a:srgbClr val="021962"/>
              </a:gs>
              <a:gs pos="100000">
                <a:srgbClr val="010B29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080000"/>
            <a:ext cx="9135360" cy="180360"/>
          </a:xfrm>
          <a:prstGeom prst="rect">
            <a:avLst/>
          </a:prstGeom>
          <a:gradFill rotWithShape="0"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14"/>
          <a:stretch/>
        </p:blipFill>
        <p:spPr>
          <a:xfrm>
            <a:off x="8077680" y="2160"/>
            <a:ext cx="1054440" cy="105444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35360" cy="3447360"/>
          </a:xfrm>
          <a:prstGeom prst="rect">
            <a:avLst/>
          </a:prstGeom>
          <a:gradFill rotWithShape="0">
            <a:gsLst>
              <a:gs pos="0">
                <a:srgbClr val="021962"/>
              </a:gs>
              <a:gs pos="100000">
                <a:srgbClr val="010B29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3456000"/>
            <a:ext cx="9135360" cy="180360"/>
          </a:xfrm>
          <a:prstGeom prst="rect">
            <a:avLst/>
          </a:prstGeom>
          <a:gradFill rotWithShape="0"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186578E-3D55-4E99-B4DE-E745B02685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</a:t>
            </a:fld>
            <a:endParaRPr lang="en-US" sz="1600" b="0" strike="noStrike" spc="-1">
              <a:latin typeface="Arial"/>
            </a:endParaRPr>
          </a:p>
        </p:txBody>
      </p:sp>
      <p:pic>
        <p:nvPicPr>
          <p:cNvPr id="133" name="Content Placeholder 8"/>
          <p:cNvPicPr/>
          <p:nvPr/>
        </p:nvPicPr>
        <p:blipFill>
          <a:blip r:embed="rId3"/>
          <a:srcRect b="8365"/>
          <a:stretch/>
        </p:blipFill>
        <p:spPr>
          <a:xfrm>
            <a:off x="944280" y="1188720"/>
            <a:ext cx="7064640" cy="41803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609840" y="5376960"/>
            <a:ext cx="7763760" cy="8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B050"/>
                </a:solidFill>
                <a:latin typeface="Times New Roman"/>
                <a:ea typeface="DejaVu Sans"/>
              </a:rPr>
              <a:t> </a:t>
            </a:r>
            <a:r>
              <a:rPr lang="en-US" sz="2600" b="1" strike="noStrike" spc="-1">
                <a:solidFill>
                  <a:srgbClr val="00B050"/>
                </a:solidFill>
                <a:latin typeface="Arial"/>
                <a:ea typeface="DejaVu Sans"/>
              </a:rPr>
              <a:t>In the name of Allah (God), the most beneficent 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0B050"/>
                </a:solidFill>
                <a:latin typeface="Arial"/>
                <a:ea typeface="DejaVu Sans"/>
              </a:rPr>
              <a:t>and most merciful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9440" y="199800"/>
            <a:ext cx="912456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82397" y="1447799"/>
            <a:ext cx="8229600" cy="3438525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JavaScript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React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NodeJS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Netlify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Heroku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Visual Studio Code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6927" y="0"/>
            <a:ext cx="8084127" cy="1027919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TOOLS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76" y="3581400"/>
            <a:ext cx="2602073" cy="1012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73580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92" y="4313726"/>
            <a:ext cx="1745308" cy="1745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4800600"/>
            <a:ext cx="2218826" cy="1360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2438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1560E1A-FAFB-49F9-8C66-945B734EBB2F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11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31520" y="22824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TIME LINE</a:t>
            </a:r>
            <a:endParaRPr lang="en-US" sz="2800" b="1" strike="noStrike" spc="-1" dirty="0"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4466"/>
              </p:ext>
            </p:extLst>
          </p:nvPr>
        </p:nvGraphicFramePr>
        <p:xfrm>
          <a:off x="657321" y="1447800"/>
          <a:ext cx="7846277" cy="45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/>
                <a:gridCol w="928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15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06293"/>
              </a:tblGrid>
              <a:tr h="396813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Proposal defense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6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 Gathering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7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86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Report Writing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79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638956-C031-42C8-8DC5-FF8ACEFCC05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12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09600" y="199440"/>
            <a:ext cx="7048779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REFERENCES</a:t>
            </a:r>
            <a:endParaRPr lang="en-US" sz="2800" b="1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pc="-1" dirty="0" smtClean="0"/>
          </a:p>
          <a:p>
            <a:pPr>
              <a:lnSpc>
                <a:spcPct val="100000"/>
              </a:lnSpc>
            </a:pPr>
            <a:endParaRPr lang="en-US" sz="2400" spc="-1" dirty="0"/>
          </a:p>
          <a:p>
            <a:pPr>
              <a:lnSpc>
                <a:spcPct val="100000"/>
              </a:lnSpc>
            </a:pPr>
            <a:endParaRPr lang="en-US" sz="2400" spc="-1" dirty="0" smtClean="0"/>
          </a:p>
        </p:txBody>
      </p:sp>
      <p:sp>
        <p:nvSpPr>
          <p:cNvPr id="162" name="CustomShape 5"/>
          <p:cNvSpPr/>
          <p:nvPr/>
        </p:nvSpPr>
        <p:spPr>
          <a:xfrm>
            <a:off x="258501" y="1600200"/>
            <a:ext cx="8499600" cy="460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638300"/>
            <a:ext cx="84771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/>
              <a:t>[1] https://www.farfetch.com/al/shopping/men/items.aspx </a:t>
            </a:r>
            <a:endParaRPr lang="en-US" sz="2000" spc="-1" dirty="0" smtClean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/>
              <a:t>[2] https://zasimo.pk/ </a:t>
            </a:r>
            <a:endParaRPr lang="en-US" sz="2000" spc="-1" dirty="0" smtClean="0"/>
          </a:p>
          <a:p>
            <a:pPr>
              <a:lnSpc>
                <a:spcPct val="100000"/>
              </a:lnSpc>
            </a:pP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spc="-1" dirty="0"/>
              <a:t>[3] https://www.lyst.com/ </a:t>
            </a:r>
            <a:endParaRPr lang="en-US" sz="2000" spc="-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2160" y="4406760"/>
            <a:ext cx="7763760" cy="13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541800" y="543240"/>
            <a:ext cx="7763760" cy="14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Thank You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8BEF58-B135-4032-B8BC-74AE3A462D54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13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5760" y="173520"/>
            <a:ext cx="8496000" cy="188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Proposal Defense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latin typeface="Calibri"/>
              </a:rPr>
              <a:t>DATABOT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855440" y="2062080"/>
            <a:ext cx="5206680" cy="11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Members</a:t>
            </a:r>
            <a:endParaRPr lang="en-US" sz="1800" b="0" strike="noStrike" spc="-1" dirty="0">
              <a:latin typeface="Arial"/>
            </a:endParaRPr>
          </a:p>
          <a:p>
            <a:pPr algn="ctr"/>
            <a:r>
              <a:rPr lang="en-US" sz="2000" dirty="0" smtClean="0"/>
              <a:t>Muhammad </a:t>
            </a:r>
            <a:r>
              <a:rPr lang="en-US" sz="2000" dirty="0" err="1" smtClean="0"/>
              <a:t>Sanan</a:t>
            </a:r>
            <a:r>
              <a:rPr lang="en-US" sz="2000" dirty="0" smtClean="0"/>
              <a:t> (Cu-481-2018)</a:t>
            </a:r>
          </a:p>
          <a:p>
            <a:pPr algn="ctr"/>
            <a:r>
              <a:rPr lang="en-US" sz="2000" b="0" strike="noStrike" spc="-1" dirty="0" smtClean="0">
                <a:latin typeface="Arial"/>
              </a:rPr>
              <a:t>Mustafa </a:t>
            </a:r>
            <a:r>
              <a:rPr lang="en-US" sz="2000" b="0" strike="noStrike" spc="-1" dirty="0" err="1" smtClean="0">
                <a:latin typeface="Arial"/>
              </a:rPr>
              <a:t>Haider</a:t>
            </a:r>
            <a:r>
              <a:rPr lang="en-US" sz="2000" b="0" strike="noStrike" spc="-1" dirty="0" smtClean="0">
                <a:latin typeface="Arial"/>
              </a:rPr>
              <a:t> (Cu-470-2018)</a:t>
            </a:r>
          </a:p>
          <a:p>
            <a:pPr algn="ctr"/>
            <a:r>
              <a:rPr lang="en-US" sz="2000" spc="-1" dirty="0" err="1" smtClean="0">
                <a:latin typeface="Arial"/>
              </a:rPr>
              <a:t>Hamza</a:t>
            </a:r>
            <a:r>
              <a:rPr lang="en-US" sz="2000" spc="-1" dirty="0" smtClean="0">
                <a:latin typeface="Arial"/>
              </a:rPr>
              <a:t> </a:t>
            </a:r>
            <a:r>
              <a:rPr lang="en-US" sz="2000" spc="-1" dirty="0" err="1" smtClean="0">
                <a:latin typeface="Arial"/>
              </a:rPr>
              <a:t>Ayaz</a:t>
            </a:r>
            <a:r>
              <a:rPr lang="en-US" sz="2000" spc="-1" dirty="0" smtClean="0">
                <a:latin typeface="Arial"/>
              </a:rPr>
              <a:t> (Cu-524-2018)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9440" y="5006880"/>
            <a:ext cx="73098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Supervisor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000000"/>
                </a:solidFill>
                <a:latin typeface="Arial"/>
              </a:rPr>
              <a:t>Ma’am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</a:rPr>
              <a:t>Zainab</a:t>
            </a:r>
            <a:r>
              <a:rPr lang="en-US" sz="20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</a:rPr>
              <a:t>Jamil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5AED03-4E7D-4994-A4F7-6A8437263360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3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9440" y="199440"/>
            <a:ext cx="912456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CONTENTS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82880" y="1280160"/>
            <a:ext cx="8222040" cy="46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b="0" strike="noStrike" spc="-1" dirty="0">
                <a:solidFill>
                  <a:srgbClr val="000000"/>
                </a:solidFill>
                <a:ea typeface="DejaVu Sans"/>
              </a:rPr>
              <a:t>Introduction</a:t>
            </a:r>
            <a:endParaRPr lang="en-US" sz="2400" b="0" strike="noStrike" spc="-1" dirty="0"/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v"/>
            </a:pPr>
            <a:endParaRPr lang="en-US" sz="2400" b="0" strike="noStrike" spc="-1" dirty="0"/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b="0" strike="noStrike" spc="-1" dirty="0">
                <a:solidFill>
                  <a:srgbClr val="000000"/>
                </a:solidFill>
                <a:ea typeface="DejaVu Sans"/>
              </a:rPr>
              <a:t>Literature Review</a:t>
            </a:r>
            <a:endParaRPr lang="en-US" sz="2400" b="0" strike="noStrike" spc="-1" dirty="0"/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v"/>
            </a:pPr>
            <a:endParaRPr lang="en-US" sz="2400" b="0" strike="noStrike" spc="-1" dirty="0"/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b="0" strike="noStrike" spc="-1" dirty="0" smtClean="0">
                <a:solidFill>
                  <a:srgbClr val="000000"/>
                </a:solidFill>
                <a:ea typeface="DejaVu Sans"/>
              </a:rPr>
              <a:t>Block </a:t>
            </a:r>
            <a:r>
              <a:rPr lang="en-US" sz="2400" b="0" strike="noStrike" spc="-1" dirty="0">
                <a:solidFill>
                  <a:srgbClr val="000000"/>
                </a:solidFill>
                <a:ea typeface="DejaVu Sans"/>
              </a:rPr>
              <a:t>Diagram</a:t>
            </a:r>
            <a:endParaRPr lang="en-US" sz="2400" b="0" strike="noStrike" spc="-1" dirty="0"/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v"/>
            </a:pPr>
            <a:endParaRPr lang="en-US" sz="2400" b="0" strike="noStrike" spc="-1" dirty="0"/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b="0" strike="noStrike" spc="-1" dirty="0">
                <a:solidFill>
                  <a:srgbClr val="000000"/>
                </a:solidFill>
                <a:ea typeface="DejaVu Sans"/>
              </a:rPr>
              <a:t>Tools to be </a:t>
            </a:r>
            <a:r>
              <a:rPr lang="en-US" sz="2400" b="0" strike="noStrike" spc="-1" dirty="0" smtClean="0">
                <a:solidFill>
                  <a:srgbClr val="000000"/>
                </a:solidFill>
                <a:ea typeface="DejaVu Sans"/>
              </a:rPr>
              <a:t>Use</a:t>
            </a:r>
            <a:endParaRPr lang="en-US" sz="2400" spc="-1" dirty="0"/>
          </a:p>
          <a:p>
            <a:pPr marL="14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 dirty="0"/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b="0" strike="noStrike" spc="-1" dirty="0">
                <a:solidFill>
                  <a:srgbClr val="000000"/>
                </a:solidFill>
                <a:ea typeface="DejaVu Sans"/>
              </a:rPr>
              <a:t>Time Line</a:t>
            </a:r>
            <a:endParaRPr lang="en-US" sz="2400" b="0" strike="noStrike" spc="-1" dirty="0"/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v"/>
            </a:pPr>
            <a:endParaRPr lang="en-US" sz="2400" b="0" strike="noStrike" spc="-1" dirty="0"/>
          </a:p>
          <a:p>
            <a:pPr marL="34434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US" sz="2400" b="0" strike="noStrike" spc="-1" dirty="0">
                <a:solidFill>
                  <a:srgbClr val="000000"/>
                </a:solidFill>
                <a:ea typeface="DejaVu Sans"/>
              </a:rPr>
              <a:t>References</a:t>
            </a:r>
            <a:endParaRPr lang="en-US" sz="2400" b="0" strike="noStrike" spc="-1" dirty="0"/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C1DF5CB-620F-420C-B89D-004A34FCCE70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4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731520" y="22824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lang="en-US" sz="2800" b="1" strike="noStrike" spc="-1" dirty="0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82880" y="1280160"/>
            <a:ext cx="8961120" cy="516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Just </a:t>
            </a:r>
            <a:r>
              <a:rPr lang="en-US" sz="2000" dirty="0"/>
              <a:t>look the most valuable companies in the world. In 2006 these were the oil and energy companies. In </a:t>
            </a:r>
            <a:r>
              <a:rPr lang="en-US" sz="2000" dirty="0" smtClean="0"/>
              <a:t>2012 </a:t>
            </a:r>
            <a:r>
              <a:rPr lang="en-US" sz="2000" dirty="0"/>
              <a:t>the list included </a:t>
            </a:r>
            <a:r>
              <a:rPr lang="en-US" sz="2000" dirty="0" smtClean="0"/>
              <a:t>Google, Amazon and </a:t>
            </a:r>
            <a:r>
              <a:rPr lang="en-US" sz="2000" dirty="0"/>
              <a:t>Facebook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spc="-1" dirty="0"/>
              <a:t>The world’s most valuable resource is no longer oil, but </a:t>
            </a:r>
            <a:r>
              <a:rPr lang="en-US" sz="2000" spc="-1" dirty="0" smtClean="0"/>
              <a:t>data.</a:t>
            </a:r>
            <a:endParaRPr lang="en-US" sz="2000" dirty="0" smtClean="0"/>
          </a:p>
          <a:p>
            <a:endParaRPr lang="en-US" sz="2000" spc="-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To design </a:t>
            </a:r>
            <a:r>
              <a:rPr lang="en-US" sz="2000" dirty="0"/>
              <a:t>and develop such application that </a:t>
            </a:r>
            <a:r>
              <a:rPr lang="en-US" sz="2000" dirty="0" smtClean="0"/>
              <a:t>extract products </a:t>
            </a:r>
            <a:r>
              <a:rPr lang="en-US" sz="2000" dirty="0"/>
              <a:t>data from </a:t>
            </a:r>
            <a:r>
              <a:rPr lang="en-US" sz="2000" dirty="0" smtClean="0"/>
              <a:t>different e-commerce stores </a:t>
            </a:r>
            <a:r>
              <a:rPr lang="en-US" sz="2000" dirty="0"/>
              <a:t>and show all the </a:t>
            </a:r>
            <a:r>
              <a:rPr lang="en-US" sz="2000" dirty="0" smtClean="0"/>
              <a:t>products </a:t>
            </a:r>
            <a:r>
              <a:rPr lang="en-US" sz="2000" dirty="0"/>
              <a:t>in one place so the user can buy products </a:t>
            </a:r>
            <a:r>
              <a:rPr lang="en-US" sz="2000" dirty="0" smtClean="0"/>
              <a:t>within their range.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24" y="4623257"/>
            <a:ext cx="3120472" cy="1757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" y="4634487"/>
            <a:ext cx="2671763" cy="1546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53" y="4657213"/>
            <a:ext cx="2576014" cy="144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4294967295"/>
          </p:nvPr>
        </p:nvSpPr>
        <p:spPr>
          <a:xfrm>
            <a:off x="228600" y="1219200"/>
            <a:ext cx="8608173" cy="37147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In Pakistan there are to many e-commerce stores and there are also millions of products available in different market place. For a user it is </a:t>
            </a:r>
            <a:r>
              <a:rPr lang="en-US" sz="2000" dirty="0"/>
              <a:t>difficult</a:t>
            </a:r>
            <a:r>
              <a:rPr lang="en-US" sz="2000" dirty="0" smtClean="0">
                <a:latin typeface="+mn-lt"/>
              </a:rPr>
              <a:t> to check all the sites and compare their products.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it is time consuming process for the user to find the products within their range from a different stores.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There is no proper application that gathers all the Local brands products from different stores.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077200" cy="10668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PROBLEM STATEMENTS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923028"/>
            <a:ext cx="2969373" cy="1553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964167"/>
            <a:ext cx="1447800" cy="1360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2975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077200" cy="104470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SOLUTION STATEMENTS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4294967295"/>
          </p:nvPr>
        </p:nvSpPr>
        <p:spPr>
          <a:xfrm>
            <a:off x="330055" y="1219200"/>
            <a:ext cx="8280545" cy="3581400"/>
          </a:xfrm>
        </p:spPr>
        <p:txBody>
          <a:bodyPr>
            <a:normAutofit lnSpcReduction="10000"/>
          </a:bodyPr>
          <a:lstStyle/>
          <a:p>
            <a:endParaRPr lang="en-US" sz="20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As above problems that we discuss. The solution is that we are developing such an application that gathers all the Local brands products from different stores.</a:t>
            </a:r>
            <a:r>
              <a:rPr lang="en-US" sz="2000" dirty="0">
                <a:latin typeface="+mn-lt"/>
              </a:rPr>
              <a:t> </a:t>
            </a:r>
            <a:endParaRPr lang="en-US" sz="2000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As all the local brands are in one place s</a:t>
            </a:r>
            <a:r>
              <a:rPr lang="en-US" sz="2000" dirty="0" smtClean="0"/>
              <a:t>o </a:t>
            </a:r>
            <a:r>
              <a:rPr lang="en-US" sz="2000" dirty="0"/>
              <a:t>the buying process for the user is </a:t>
            </a:r>
            <a:r>
              <a:rPr lang="en-US" sz="2000" dirty="0" smtClean="0"/>
              <a:t>easy.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Our proposed application will be available for Android, and web  users. From where they will check all products of brands and buy within their range.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162824"/>
            <a:ext cx="933176" cy="933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40132"/>
            <a:ext cx="871606" cy="871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48200"/>
            <a:ext cx="1667600" cy="16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855"/>
            <a:ext cx="8077200" cy="1052945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LITERATURE  REVIEW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371600"/>
            <a:ext cx="8382000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n-lt"/>
              </a:rPr>
              <a:t>“ </a:t>
            </a:r>
            <a:r>
              <a:rPr lang="en-US" sz="2000" b="1" dirty="0" smtClean="0">
                <a:latin typeface="+mn-lt"/>
              </a:rPr>
              <a:t>FARFETCH</a:t>
            </a:r>
            <a:r>
              <a:rPr lang="en-US" sz="2000" dirty="0" smtClean="0">
                <a:latin typeface="+mn-lt"/>
              </a:rPr>
              <a:t>” is a British-Portuguese online luxury fashion retail platform that sells products from over 700 boutiques and brands.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“</a:t>
            </a:r>
            <a:r>
              <a:rPr lang="en-US" sz="2000" b="1" dirty="0" smtClean="0"/>
              <a:t>ZASIMO</a:t>
            </a:r>
            <a:r>
              <a:rPr lang="en-US" sz="2000" dirty="0" smtClean="0">
                <a:latin typeface="+mn-lt"/>
              </a:rPr>
              <a:t>” Pakistan’s largest online destination for the latest and best western high street and international fashion, footwear and accessory brands.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“ </a:t>
            </a:r>
            <a:r>
              <a:rPr lang="en-US" sz="2000" b="1" dirty="0" smtClean="0">
                <a:latin typeface="+mn-lt"/>
              </a:rPr>
              <a:t>LYST</a:t>
            </a:r>
            <a:r>
              <a:rPr lang="en-US" sz="2000" dirty="0" smtClean="0">
                <a:latin typeface="+mn-lt"/>
              </a:rPr>
              <a:t> ” Shop and discover the world's most stylish brands, curated for you. With more than 1000 brands and stores in one place.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52491"/>
            <a:ext cx="1552641" cy="1552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04" y="4586494"/>
            <a:ext cx="1518638" cy="1518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68195"/>
            <a:ext cx="2810044" cy="14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077200" cy="10668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LITERATURE REVIEW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63390"/>
              </p:ext>
            </p:extLst>
          </p:nvPr>
        </p:nvGraphicFramePr>
        <p:xfrm>
          <a:off x="228600" y="1447800"/>
          <a:ext cx="8778960" cy="510006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26320">
                  <a:extLst>
                    <a:ext uri="{9D8B030D-6E8A-4147-A177-3AD203B41FA5}">
                      <a16:colId xmlns="" xmlns:a16="http://schemas.microsoft.com/office/drawing/2014/main" val="3675451813"/>
                    </a:ext>
                  </a:extLst>
                </a:gridCol>
                <a:gridCol w="2926320">
                  <a:extLst>
                    <a:ext uri="{9D8B030D-6E8A-4147-A177-3AD203B41FA5}">
                      <a16:colId xmlns="" xmlns:a16="http://schemas.microsoft.com/office/drawing/2014/main" val="4063016571"/>
                    </a:ext>
                  </a:extLst>
                </a:gridCol>
                <a:gridCol w="2926320">
                  <a:extLst>
                    <a:ext uri="{9D8B030D-6E8A-4147-A177-3AD203B41FA5}">
                      <a16:colId xmlns="" xmlns:a16="http://schemas.microsoft.com/office/drawing/2014/main" val="1998645292"/>
                    </a:ext>
                  </a:extLst>
                </a:gridCol>
              </a:tblGrid>
              <a:tr h="768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effectLst/>
                        </a:rPr>
                        <a:t>Applications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effectLst/>
                        </a:rPr>
                        <a:t>Targeted Brands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effectLst/>
                        </a:rPr>
                        <a:t>Platforms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4078640928"/>
                  </a:ext>
                </a:extLst>
              </a:tr>
              <a:tr h="1069034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</a:rPr>
                        <a:t>FARFETCH </a:t>
                      </a:r>
                      <a:r>
                        <a:rPr lang="en-US" sz="1600" b="0" kern="1200" dirty="0" smtClean="0">
                          <a:effectLst/>
                        </a:rPr>
                        <a:t>[1</a:t>
                      </a:r>
                      <a:r>
                        <a:rPr lang="en-US" sz="1600" kern="1200" dirty="0" smtClean="0">
                          <a:effectLst/>
                        </a:rPr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Alexander McQueen, Balenciaga, </a:t>
                      </a:r>
                      <a:r>
                        <a:rPr lang="en-US" sz="1600" b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Bottega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Veneta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Gucci, Givenchy, Prada, Saint Laurent, Versace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</a:rPr>
                        <a:t>Web Application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2659628619"/>
                  </a:ext>
                </a:extLst>
              </a:tr>
              <a:tr h="877638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ZASIMO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kern="1200" dirty="0" smtClean="0">
                          <a:effectLst/>
                        </a:rPr>
                        <a:t>[2]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Look, Burton,  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Jack&amp;Jones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Quizman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Bravl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Soul, Only, Blend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</a:rPr>
                        <a:t>Web Application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746503510"/>
                  </a:ext>
                </a:extLst>
              </a:tr>
              <a:tr h="8306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</a:rPr>
                        <a:t>LYST</a:t>
                      </a:r>
                      <a:r>
                        <a:rPr lang="en-US" sz="1600" kern="1200" dirty="0" smtClean="0">
                          <a:effectLst/>
                        </a:rPr>
                        <a:t> [3]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Nike, Gucci, 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Moncler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Barbour, Diesel, The north face, 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Kenzo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</a:rPr>
                        <a:t>Web Application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2731622209"/>
                  </a:ext>
                </a:extLst>
              </a:tr>
              <a:tr h="129030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DATABOT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J., </a:t>
                      </a:r>
                      <a:r>
                        <a:rPr lang="en-US" sz="1600" b="1" dirty="0" err="1" smtClean="0"/>
                        <a:t>Almirah</a:t>
                      </a:r>
                      <a:r>
                        <a:rPr lang="en-US" sz="1600" b="1" dirty="0" smtClean="0"/>
                        <a:t>, Heels,</a:t>
                      </a:r>
                      <a:r>
                        <a:rPr lang="en-US" sz="1600" b="1" baseline="0" dirty="0" smtClean="0"/>
                        <a:t> Leisure Club, Metro, </a:t>
                      </a:r>
                      <a:r>
                        <a:rPr lang="en-US" sz="1600" b="1" baseline="0" dirty="0" err="1" smtClean="0"/>
                        <a:t>Ndure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Shoeplant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urbansole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Servis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Edenrobe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baseline="0" dirty="0" err="1" smtClean="0"/>
                        <a:t>Bareeze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1" dirty="0" smtClean="0"/>
                        <a:t> Breakout, </a:t>
                      </a:r>
                      <a:r>
                        <a:rPr lang="en-US" sz="1600" b="1" dirty="0" err="1" smtClean="0"/>
                        <a:t>Sanasafinaz</a:t>
                      </a:r>
                      <a:r>
                        <a:rPr lang="en-US" sz="1600" b="1" dirty="0" smtClean="0"/>
                        <a:t>,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err="1" smtClean="0"/>
                        <a:t>Outfitters,</a:t>
                      </a:r>
                      <a:r>
                        <a:rPr lang="en-US" sz="1600" b="1" baseline="0" dirty="0" err="1" smtClean="0"/>
                        <a:t>Alkaram</a:t>
                      </a:r>
                      <a:r>
                        <a:rPr lang="en-US" sz="1600" b="1" baseline="0" dirty="0" smtClean="0"/>
                        <a:t> etc….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Web, Android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448320"/>
            <a:ext cx="1323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218320" y="6448320"/>
            <a:ext cx="472428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7380360" y="6448320"/>
            <a:ext cx="12873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F374B3-4DB6-43A3-9488-17CBA9B63968}" type="slidenum">
              <a:rPr lang="en-US" sz="1600" b="0" strike="noStrike" spc="-1">
                <a:solidFill>
                  <a:srgbClr val="404040"/>
                </a:solidFill>
                <a:latin typeface="Calibri"/>
                <a:ea typeface="DejaVu Sans"/>
              </a:rPr>
              <a:t>9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731520" y="228240"/>
            <a:ext cx="730728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DejaVu Sans"/>
              </a:rPr>
              <a:t>BLOCK DIAGRAM</a:t>
            </a:r>
            <a:endParaRPr lang="en-US" sz="2800" b="1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28178"/>
            <a:ext cx="7072620" cy="5072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484</Words>
  <Application>Microsoft Office PowerPoint</Application>
  <PresentationFormat>On-screen Show (4:3)</PresentationFormat>
  <Paragraphs>112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PROBLEM STATEMENTS</vt:lpstr>
      <vt:lpstr>SOLUTION STATEMENTS</vt:lpstr>
      <vt:lpstr>LITERATURE  REVIEW</vt:lpstr>
      <vt:lpstr>LITERATURE REVIEW</vt:lpstr>
      <vt:lpstr>PowerPoint Presentation</vt:lpstr>
      <vt:lpstr>TOOLS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Databot</dc:title>
  <dc:creator>Team Databot</dc:creator>
  <cp:lastModifiedBy>Sanan</cp:lastModifiedBy>
  <cp:revision>344</cp:revision>
  <dcterms:created xsi:type="dcterms:W3CDTF">2013-09-17T13:37:46Z</dcterms:created>
  <dcterms:modified xsi:type="dcterms:W3CDTF">2022-07-21T16:48:04Z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