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4"/>
  </p:notesMasterIdLst>
  <p:sldIdLst>
    <p:sldId id="257" r:id="rId4"/>
    <p:sldId id="256" r:id="rId5"/>
    <p:sldId id="258" r:id="rId6"/>
    <p:sldId id="276" r:id="rId7"/>
    <p:sldId id="277" r:id="rId8"/>
    <p:sldId id="278" r:id="rId9"/>
    <p:sldId id="290" r:id="rId10"/>
    <p:sldId id="291" r:id="rId11"/>
    <p:sldId id="279" r:id="rId12"/>
    <p:sldId id="280" r:id="rId13"/>
    <p:sldId id="281" r:id="rId14"/>
    <p:sldId id="282" r:id="rId15"/>
    <p:sldId id="283" r:id="rId16"/>
    <p:sldId id="284" r:id="rId17"/>
    <p:sldId id="285" r:id="rId18"/>
    <p:sldId id="286" r:id="rId19"/>
    <p:sldId id="287" r:id="rId20"/>
    <p:sldId id="289" r:id="rId21"/>
    <p:sldId id="262"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EFF"/>
    <a:srgbClr val="575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2705" autoAdjust="0"/>
  </p:normalViewPr>
  <p:slideViewPr>
    <p:cSldViewPr>
      <p:cViewPr varScale="1">
        <p:scale>
          <a:sx n="80" d="100"/>
          <a:sy n="80" d="100"/>
        </p:scale>
        <p:origin x="112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123"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24"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125"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126"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127" name="PlaceHolder 6"/>
          <p:cNvSpPr>
            <a:spLocks noGrp="1"/>
          </p:cNvSpPr>
          <p:nvPr>
            <p:ph type="sldNum"/>
          </p:nvPr>
        </p:nvSpPr>
        <p:spPr>
          <a:xfrm>
            <a:off x="4278960" y="10157400"/>
            <a:ext cx="3280680" cy="534240"/>
          </a:xfrm>
          <a:prstGeom prst="rect">
            <a:avLst/>
          </a:prstGeom>
        </p:spPr>
        <p:txBody>
          <a:bodyPr lIns="0" tIns="0" rIns="0" bIns="0" anchor="b"/>
          <a:lstStyle/>
          <a:p>
            <a:pPr algn="r"/>
            <a:fld id="{E8FE2612-DAC5-4C26-A9E9-318687CAFF5B}"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3173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68"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8C2D85-BC6F-433F-80FA-209AB56AAFBE}" type="slidenum">
              <a:rPr lang="en-US" sz="1200" b="0" strike="noStrike" spc="-1">
                <a:solidFill>
                  <a:srgbClr val="000000"/>
                </a:solidFill>
                <a:latin typeface="+mn-lt"/>
                <a:ea typeface="+mn-ea"/>
              </a:rPr>
              <a:t>1</a:t>
            </a:fld>
            <a:endParaRPr lang="en-US" sz="1200" b="0" strike="noStrike" spc="-1">
              <a:latin typeface="Arial"/>
            </a:endParaRPr>
          </a:p>
        </p:txBody>
      </p:sp>
    </p:spTree>
    <p:extLst>
      <p:ext uri="{BB962C8B-B14F-4D97-AF65-F5344CB8AC3E}">
        <p14:creationId xmlns:p14="http://schemas.microsoft.com/office/powerpoint/2010/main" val="449275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14</a:t>
            </a:fld>
            <a:endParaRPr lang="en-US" sz="1200" b="0" strike="noStrike" spc="-1">
              <a:latin typeface="Arial"/>
            </a:endParaRPr>
          </a:p>
        </p:txBody>
      </p:sp>
    </p:spTree>
    <p:extLst>
      <p:ext uri="{BB962C8B-B14F-4D97-AF65-F5344CB8AC3E}">
        <p14:creationId xmlns:p14="http://schemas.microsoft.com/office/powerpoint/2010/main" val="119692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15</a:t>
            </a:fld>
            <a:endParaRPr lang="en-US" sz="1200" b="0" strike="noStrike" spc="-1">
              <a:latin typeface="Arial"/>
            </a:endParaRPr>
          </a:p>
        </p:txBody>
      </p:sp>
    </p:spTree>
    <p:extLst>
      <p:ext uri="{BB962C8B-B14F-4D97-AF65-F5344CB8AC3E}">
        <p14:creationId xmlns:p14="http://schemas.microsoft.com/office/powerpoint/2010/main" val="3466230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16</a:t>
            </a:fld>
            <a:endParaRPr lang="en-US" sz="1200" b="0" strike="noStrike" spc="-1">
              <a:latin typeface="Arial"/>
            </a:endParaRPr>
          </a:p>
        </p:txBody>
      </p:sp>
    </p:spTree>
    <p:extLst>
      <p:ext uri="{BB962C8B-B14F-4D97-AF65-F5344CB8AC3E}">
        <p14:creationId xmlns:p14="http://schemas.microsoft.com/office/powerpoint/2010/main" val="636737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17</a:t>
            </a:fld>
            <a:endParaRPr lang="en-US" sz="1200" b="0" strike="noStrike" spc="-1">
              <a:latin typeface="Arial"/>
            </a:endParaRPr>
          </a:p>
        </p:txBody>
      </p:sp>
    </p:spTree>
    <p:extLst>
      <p:ext uri="{BB962C8B-B14F-4D97-AF65-F5344CB8AC3E}">
        <p14:creationId xmlns:p14="http://schemas.microsoft.com/office/powerpoint/2010/main" val="3468329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18</a:t>
            </a:fld>
            <a:endParaRPr lang="en-US" sz="1200" b="0" strike="noStrike" spc="-1">
              <a:latin typeface="Arial"/>
            </a:endParaRPr>
          </a:p>
        </p:txBody>
      </p:sp>
    </p:spTree>
    <p:extLst>
      <p:ext uri="{BB962C8B-B14F-4D97-AF65-F5344CB8AC3E}">
        <p14:creationId xmlns:p14="http://schemas.microsoft.com/office/powerpoint/2010/main" val="398019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8"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9501B72-D352-4CB6-A176-6A508C5B53FB}" type="slidenum">
              <a:rPr lang="en-US" sz="1200" b="0" strike="noStrike" spc="-1">
                <a:solidFill>
                  <a:srgbClr val="000000"/>
                </a:solidFill>
                <a:latin typeface="+mn-lt"/>
                <a:ea typeface="+mn-ea"/>
              </a:rPr>
              <a:t>19</a:t>
            </a:fld>
            <a:endParaRPr lang="en-US" sz="1200" b="0" strike="noStrike" spc="-1">
              <a:latin typeface="Arial"/>
            </a:endParaRPr>
          </a:p>
        </p:txBody>
      </p:sp>
    </p:spTree>
    <p:extLst>
      <p:ext uri="{BB962C8B-B14F-4D97-AF65-F5344CB8AC3E}">
        <p14:creationId xmlns:p14="http://schemas.microsoft.com/office/powerpoint/2010/main" val="198254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E8FE2612-DAC5-4C26-A9E9-318687CAFF5B}"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2410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0"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1D14C93-09E7-4C24-AA34-F0C45AC77FE5}" type="slidenum">
              <a:rPr lang="en-US" sz="1200" b="0" strike="noStrike" spc="-1">
                <a:solidFill>
                  <a:srgbClr val="000000"/>
                </a:solidFill>
                <a:latin typeface="+mn-lt"/>
                <a:ea typeface="+mn-ea"/>
              </a:rPr>
              <a:t>3</a:t>
            </a:fld>
            <a:endParaRPr lang="en-US" sz="1200" b="0" strike="noStrike" spc="-1">
              <a:latin typeface="Arial"/>
            </a:endParaRPr>
          </a:p>
        </p:txBody>
      </p:sp>
    </p:spTree>
    <p:extLst>
      <p:ext uri="{BB962C8B-B14F-4D97-AF65-F5344CB8AC3E}">
        <p14:creationId xmlns:p14="http://schemas.microsoft.com/office/powerpoint/2010/main" val="402691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dirty="0">
              <a:latin typeface="Arial"/>
            </a:endParaRPr>
          </a:p>
        </p:txBody>
      </p:sp>
      <p:sp>
        <p:nvSpPr>
          <p:cNvPr id="172"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66F9F-F66E-4D7A-A2F1-0E02102413B0}" type="slidenum">
              <a:rPr lang="en-US" sz="1200" b="0" strike="noStrike" spc="-1">
                <a:solidFill>
                  <a:srgbClr val="000000"/>
                </a:solidFill>
                <a:latin typeface="+mn-lt"/>
                <a:ea typeface="+mn-ea"/>
              </a:rPr>
              <a:t>4</a:t>
            </a:fld>
            <a:endParaRPr lang="en-US" sz="1200" b="0" strike="noStrike" spc="-1">
              <a:latin typeface="Arial"/>
            </a:endParaRPr>
          </a:p>
        </p:txBody>
      </p:sp>
    </p:spTree>
    <p:extLst>
      <p:ext uri="{BB962C8B-B14F-4D97-AF65-F5344CB8AC3E}">
        <p14:creationId xmlns:p14="http://schemas.microsoft.com/office/powerpoint/2010/main" val="87125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9</a:t>
            </a:fld>
            <a:endParaRPr lang="en-US" sz="1200" b="0" strike="noStrike" spc="-1">
              <a:latin typeface="Arial"/>
            </a:endParaRPr>
          </a:p>
        </p:txBody>
      </p:sp>
    </p:spTree>
    <p:extLst>
      <p:ext uri="{BB962C8B-B14F-4D97-AF65-F5344CB8AC3E}">
        <p14:creationId xmlns:p14="http://schemas.microsoft.com/office/powerpoint/2010/main" val="284782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10</a:t>
            </a:fld>
            <a:endParaRPr lang="en-US" sz="1200" b="0" strike="noStrike" spc="-1">
              <a:latin typeface="Arial"/>
            </a:endParaRPr>
          </a:p>
        </p:txBody>
      </p:sp>
    </p:spTree>
    <p:extLst>
      <p:ext uri="{BB962C8B-B14F-4D97-AF65-F5344CB8AC3E}">
        <p14:creationId xmlns:p14="http://schemas.microsoft.com/office/powerpoint/2010/main" val="3865985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11</a:t>
            </a:fld>
            <a:endParaRPr lang="en-US" sz="1200" b="0" strike="noStrike" spc="-1">
              <a:latin typeface="Arial"/>
            </a:endParaRPr>
          </a:p>
        </p:txBody>
      </p:sp>
    </p:spTree>
    <p:extLst>
      <p:ext uri="{BB962C8B-B14F-4D97-AF65-F5344CB8AC3E}">
        <p14:creationId xmlns:p14="http://schemas.microsoft.com/office/powerpoint/2010/main" val="88007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12</a:t>
            </a:fld>
            <a:endParaRPr lang="en-US" sz="1200" b="0" strike="noStrike" spc="-1">
              <a:latin typeface="Arial"/>
            </a:endParaRPr>
          </a:p>
        </p:txBody>
      </p:sp>
    </p:spTree>
    <p:extLst>
      <p:ext uri="{BB962C8B-B14F-4D97-AF65-F5344CB8AC3E}">
        <p14:creationId xmlns:p14="http://schemas.microsoft.com/office/powerpoint/2010/main" val="149302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343400"/>
            <a:ext cx="5477760" cy="4106160"/>
          </a:xfrm>
          <a:prstGeom prst="rect">
            <a:avLst/>
          </a:prstGeom>
        </p:spPr>
        <p:txBody>
          <a:bodyPr lIns="0" tIns="0" rIns="0" bIns="0"/>
          <a:lstStyle/>
          <a:p>
            <a:endParaRPr lang="en-US" sz="2000" b="0" strike="noStrike" spc="-1">
              <a:latin typeface="Arial"/>
            </a:endParaRPr>
          </a:p>
        </p:txBody>
      </p:sp>
      <p:sp>
        <p:nvSpPr>
          <p:cNvPr id="176" name="CustomShape 2"/>
          <p:cNvSpPr/>
          <p:nvPr/>
        </p:nvSpPr>
        <p:spPr>
          <a:xfrm>
            <a:off x="3884760" y="8685360"/>
            <a:ext cx="2963160" cy="4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96CB1F-1999-4866-B942-82FCB9761CFC}" type="slidenum">
              <a:rPr lang="en-US" sz="1200" b="0" strike="noStrike" spc="-1">
                <a:solidFill>
                  <a:srgbClr val="000000"/>
                </a:solidFill>
                <a:latin typeface="+mn-lt"/>
                <a:ea typeface="+mn-ea"/>
              </a:rPr>
              <a:t>13</a:t>
            </a:fld>
            <a:endParaRPr lang="en-US" sz="1200" b="0" strike="noStrike" spc="-1">
              <a:latin typeface="Arial"/>
            </a:endParaRPr>
          </a:p>
        </p:txBody>
      </p:sp>
    </p:spTree>
    <p:extLst>
      <p:ext uri="{BB962C8B-B14F-4D97-AF65-F5344CB8AC3E}">
        <p14:creationId xmlns:p14="http://schemas.microsoft.com/office/powerpoint/2010/main" val="1835070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612000" y="404640"/>
            <a:ext cx="7911360" cy="1431360"/>
          </a:xfrm>
          <a:prstGeom prst="roundRect">
            <a:avLst>
              <a:gd name="adj" fmla="val 9876"/>
            </a:avLst>
          </a:prstGeom>
          <a:solidFill>
            <a:srgbClr val="02196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12000" y="4582800"/>
            <a:ext cx="7911360" cy="69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2000" b="1" strike="noStrike" spc="-1">
                <a:solidFill>
                  <a:srgbClr val="000000"/>
                </a:solidFill>
                <a:latin typeface="Times New Roman"/>
                <a:ea typeface="Calibri"/>
              </a:rPr>
              <a:t>DEPARTMENT OF COMPUTER SCIENCE</a:t>
            </a:r>
            <a:endParaRPr lang="en-US" sz="2000" b="0" strike="noStrike" spc="-1">
              <a:latin typeface="Arial"/>
            </a:endParaRPr>
          </a:p>
          <a:p>
            <a:pPr algn="ctr">
              <a:lnSpc>
                <a:spcPct val="100000"/>
              </a:lnSpc>
            </a:pPr>
            <a:r>
              <a:rPr lang="en-US" sz="2000" b="0" strike="noStrike" spc="-1">
                <a:solidFill>
                  <a:srgbClr val="000000"/>
                </a:solidFill>
                <a:latin typeface="Times New Roman"/>
                <a:ea typeface="Calibri"/>
              </a:rPr>
              <a:t>CECOS University of IT &amp; Emerging Sciences Peshawar</a:t>
            </a:r>
            <a:endParaRPr lang="en-US" sz="2000" b="0" strike="noStrike" spc="-1">
              <a:latin typeface="Arial"/>
            </a:endParaRPr>
          </a:p>
        </p:txBody>
      </p:sp>
      <p:pic>
        <p:nvPicPr>
          <p:cNvPr id="2" name="Picture 1"/>
          <p:cNvPicPr/>
          <p:nvPr/>
        </p:nvPicPr>
        <p:blipFill>
          <a:blip r:embed="rId14"/>
          <a:stretch/>
        </p:blipFill>
        <p:spPr>
          <a:xfrm>
            <a:off x="3608280" y="3291840"/>
            <a:ext cx="1786320" cy="1786320"/>
          </a:xfrm>
          <a:prstGeom prst="rect">
            <a:avLst/>
          </a:prstGeom>
          <a:ln>
            <a:noFill/>
          </a:ln>
        </p:spPr>
      </p:pic>
      <p:sp>
        <p:nvSpPr>
          <p:cNvPr id="3"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0"/>
            <a:ext cx="9135360" cy="1071360"/>
          </a:xfrm>
          <a:prstGeom prst="rect">
            <a:avLst/>
          </a:prstGeom>
          <a:gradFill rotWithShape="0">
            <a:gsLst>
              <a:gs pos="0">
                <a:srgbClr val="021962"/>
              </a:gs>
              <a:gs pos="100000">
                <a:srgbClr val="010B29"/>
              </a:gs>
            </a:gsLst>
            <a:lin ang="0"/>
          </a:gradFill>
          <a:ln>
            <a:noFill/>
          </a:ln>
        </p:spPr>
        <p:style>
          <a:lnRef idx="0">
            <a:scrgbClr r="0" g="0" b="0"/>
          </a:lnRef>
          <a:fillRef idx="0">
            <a:scrgbClr r="0" g="0" b="0"/>
          </a:fillRef>
          <a:effectRef idx="0">
            <a:scrgbClr r="0" g="0" b="0"/>
          </a:effectRef>
          <a:fontRef idx="minor"/>
        </p:style>
      </p:sp>
      <p:sp>
        <p:nvSpPr>
          <p:cNvPr id="42" name="CustomShape 2"/>
          <p:cNvSpPr/>
          <p:nvPr/>
        </p:nvSpPr>
        <p:spPr>
          <a:xfrm>
            <a:off x="0" y="1080000"/>
            <a:ext cx="9135360" cy="180360"/>
          </a:xfrm>
          <a:prstGeom prst="rect">
            <a:avLst/>
          </a:prstGeom>
          <a:gradFill rotWithShape="0">
            <a:gsLst>
              <a:gs pos="0">
                <a:srgbClr val="7F7F7F"/>
              </a:gs>
              <a:gs pos="100000">
                <a:srgbClr val="FFFFFF"/>
              </a:gs>
            </a:gsLst>
            <a:lin ang="5400000"/>
          </a:gradFill>
          <a:ln>
            <a:noFill/>
          </a:ln>
        </p:spPr>
        <p:style>
          <a:lnRef idx="0">
            <a:scrgbClr r="0" g="0" b="0"/>
          </a:lnRef>
          <a:fillRef idx="0">
            <a:scrgbClr r="0" g="0" b="0"/>
          </a:fillRef>
          <a:effectRef idx="0">
            <a:scrgbClr r="0" g="0" b="0"/>
          </a:effectRef>
          <a:fontRef idx="minor"/>
        </p:style>
      </p:sp>
      <p:pic>
        <p:nvPicPr>
          <p:cNvPr id="43" name="Picture 42"/>
          <p:cNvPicPr/>
          <p:nvPr/>
        </p:nvPicPr>
        <p:blipFill>
          <a:blip r:embed="rId14"/>
          <a:stretch/>
        </p:blipFill>
        <p:spPr>
          <a:xfrm>
            <a:off x="8077680" y="2160"/>
            <a:ext cx="1054440" cy="1054440"/>
          </a:xfrm>
          <a:prstGeom prst="rect">
            <a:avLst/>
          </a:prstGeom>
          <a:ln>
            <a:noFill/>
          </a:ln>
        </p:spPr>
      </p:pic>
      <p:sp>
        <p:nvSpPr>
          <p:cNvPr id="4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0"/>
            <a:ext cx="9135360" cy="3447360"/>
          </a:xfrm>
          <a:prstGeom prst="rect">
            <a:avLst/>
          </a:prstGeom>
          <a:gradFill rotWithShape="0">
            <a:gsLst>
              <a:gs pos="0">
                <a:srgbClr val="021962"/>
              </a:gs>
              <a:gs pos="100000">
                <a:srgbClr val="010B29"/>
              </a:gs>
            </a:gsLst>
            <a:lin ang="0"/>
          </a:gradFill>
          <a:ln>
            <a:noFill/>
          </a:ln>
        </p:spPr>
        <p:style>
          <a:lnRef idx="0">
            <a:scrgbClr r="0" g="0" b="0"/>
          </a:lnRef>
          <a:fillRef idx="0">
            <a:scrgbClr r="0" g="0" b="0"/>
          </a:fillRef>
          <a:effectRef idx="0">
            <a:scrgbClr r="0" g="0" b="0"/>
          </a:effectRef>
          <a:fontRef idx="minor"/>
        </p:style>
      </p:sp>
      <p:sp>
        <p:nvSpPr>
          <p:cNvPr id="83" name="CustomShape 2"/>
          <p:cNvSpPr/>
          <p:nvPr/>
        </p:nvSpPr>
        <p:spPr>
          <a:xfrm>
            <a:off x="0" y="3456000"/>
            <a:ext cx="9135360" cy="180360"/>
          </a:xfrm>
          <a:prstGeom prst="rect">
            <a:avLst/>
          </a:prstGeom>
          <a:gradFill rotWithShape="0">
            <a:gsLst>
              <a:gs pos="0">
                <a:srgbClr val="7F7F7F"/>
              </a:gs>
              <a:gs pos="100000">
                <a:srgbClr val="FFFFFF"/>
              </a:gs>
            </a:gsLst>
            <a:lin ang="5400000"/>
          </a:gradFill>
          <a:ln>
            <a:noFill/>
          </a:ln>
        </p:spPr>
        <p:style>
          <a:lnRef idx="0">
            <a:scrgbClr r="0" g="0" b="0"/>
          </a:lnRef>
          <a:fillRef idx="0">
            <a:scrgbClr r="0" g="0" b="0"/>
          </a:fillRef>
          <a:effectRef idx="0">
            <a:scrgbClr r="0" g="0" b="0"/>
          </a:effectRef>
          <a:fontRef idx="minor"/>
        </p:style>
      </p:sp>
      <p:sp>
        <p:nvSpPr>
          <p:cNvPr id="8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farfetch.com/al/shopping/men/items.aspx"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s://zasimo.p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fif"/><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32" name="CustomShape 2"/>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186578E-3D55-4E99-B4DE-E745B0268568}" type="slidenum">
              <a:rPr lang="en-US" sz="1600" b="0" strike="noStrike" spc="-1">
                <a:solidFill>
                  <a:srgbClr val="404040"/>
                </a:solidFill>
                <a:latin typeface="Calibri"/>
                <a:ea typeface="DejaVu Sans"/>
              </a:rPr>
              <a:t>1</a:t>
            </a:fld>
            <a:endParaRPr lang="en-US" sz="1600" b="0" strike="noStrike" spc="-1">
              <a:latin typeface="Arial"/>
            </a:endParaRPr>
          </a:p>
        </p:txBody>
      </p:sp>
      <p:pic>
        <p:nvPicPr>
          <p:cNvPr id="133" name="Content Placeholder 8"/>
          <p:cNvPicPr/>
          <p:nvPr/>
        </p:nvPicPr>
        <p:blipFill>
          <a:blip r:embed="rId3"/>
          <a:srcRect b="8365"/>
          <a:stretch/>
        </p:blipFill>
        <p:spPr>
          <a:xfrm>
            <a:off x="959400" y="1196640"/>
            <a:ext cx="7064640" cy="4180320"/>
          </a:xfrm>
          <a:prstGeom prst="rect">
            <a:avLst/>
          </a:prstGeom>
          <a:ln>
            <a:noFill/>
          </a:ln>
        </p:spPr>
      </p:pic>
      <p:sp>
        <p:nvSpPr>
          <p:cNvPr id="134" name="CustomShape 3"/>
          <p:cNvSpPr/>
          <p:nvPr/>
        </p:nvSpPr>
        <p:spPr>
          <a:xfrm>
            <a:off x="609840" y="5376960"/>
            <a:ext cx="776376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0" strike="noStrike" spc="-1">
                <a:solidFill>
                  <a:srgbClr val="00B050"/>
                </a:solidFill>
                <a:latin typeface="Times New Roman"/>
                <a:ea typeface="DejaVu Sans"/>
              </a:rPr>
              <a:t> </a:t>
            </a:r>
            <a:r>
              <a:rPr lang="en-US" sz="2600" b="1" strike="noStrike" spc="-1">
                <a:solidFill>
                  <a:srgbClr val="00B050"/>
                </a:solidFill>
                <a:latin typeface="Arial"/>
                <a:ea typeface="DejaVu Sans"/>
              </a:rPr>
              <a:t>In the name of Allah (God), the most beneficent </a:t>
            </a:r>
            <a:endParaRPr lang="en-US" sz="2600" b="0" strike="noStrike" spc="-1">
              <a:latin typeface="Arial"/>
            </a:endParaRPr>
          </a:p>
          <a:p>
            <a:pPr algn="ctr">
              <a:lnSpc>
                <a:spcPct val="100000"/>
              </a:lnSpc>
            </a:pPr>
            <a:r>
              <a:rPr lang="en-US" sz="2600" b="1" strike="noStrike" spc="-1">
                <a:solidFill>
                  <a:srgbClr val="00B050"/>
                </a:solidFill>
                <a:latin typeface="Arial"/>
                <a:ea typeface="DejaVu Sans"/>
              </a:rPr>
              <a:t>and most merciful</a:t>
            </a:r>
            <a:endParaRPr lang="en-US" sz="2600" b="0" strike="noStrike" spc="-1">
              <a:latin typeface="Arial"/>
            </a:endParaRPr>
          </a:p>
        </p:txBody>
      </p:sp>
      <p:sp>
        <p:nvSpPr>
          <p:cNvPr id="135" name="CustomShape 4"/>
          <p:cNvSpPr/>
          <p:nvPr/>
        </p:nvSpPr>
        <p:spPr>
          <a:xfrm>
            <a:off x="19440" y="199800"/>
            <a:ext cx="912456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10</a:t>
            </a:fld>
            <a:endParaRPr lang="en-US" sz="1600" b="0" strike="noStrike" spc="-1">
              <a:latin typeface="Arial"/>
            </a:endParaRPr>
          </a:p>
        </p:txBody>
      </p:sp>
      <p:sp>
        <p:nvSpPr>
          <p:cNvPr id="155" name="CustomShape 4"/>
          <p:cNvSpPr/>
          <p:nvPr/>
        </p:nvSpPr>
        <p:spPr>
          <a:xfrm>
            <a:off x="477982" y="22860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dirty="0">
                <a:solidFill>
                  <a:schemeClr val="bg1"/>
                </a:solidFill>
              </a:rPr>
              <a:t>DESIGN (screens)</a:t>
            </a:r>
            <a:endParaRPr lang="en-US" sz="2800" b="1" spc="-1"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50702"/>
            <a:ext cx="8667720" cy="4975818"/>
          </a:xfrm>
          <a:prstGeom prst="rect">
            <a:avLst/>
          </a:prstGeom>
        </p:spPr>
      </p:pic>
    </p:spTree>
    <p:extLst>
      <p:ext uri="{BB962C8B-B14F-4D97-AF65-F5344CB8AC3E}">
        <p14:creationId xmlns:p14="http://schemas.microsoft.com/office/powerpoint/2010/main" val="2235045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11</a:t>
            </a:fld>
            <a:endParaRPr lang="en-US" sz="1600" b="0" strike="noStrike" spc="-1">
              <a:latin typeface="Arial"/>
            </a:endParaRPr>
          </a:p>
        </p:txBody>
      </p:sp>
      <p:sp>
        <p:nvSpPr>
          <p:cNvPr id="155" name="CustomShape 4"/>
          <p:cNvSpPr/>
          <p:nvPr/>
        </p:nvSpPr>
        <p:spPr>
          <a:xfrm>
            <a:off x="477982" y="22860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dirty="0">
                <a:solidFill>
                  <a:schemeClr val="bg1"/>
                </a:solidFill>
              </a:rPr>
              <a:t>DESIGN (screens)</a:t>
            </a:r>
            <a:endParaRPr lang="en-US" sz="2800" b="1" spc="-1"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828800"/>
            <a:ext cx="8832463" cy="4320728"/>
          </a:xfrm>
          <a:prstGeom prst="rect">
            <a:avLst/>
          </a:prstGeom>
        </p:spPr>
      </p:pic>
    </p:spTree>
    <p:extLst>
      <p:ext uri="{BB962C8B-B14F-4D97-AF65-F5344CB8AC3E}">
        <p14:creationId xmlns:p14="http://schemas.microsoft.com/office/powerpoint/2010/main" val="30335560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12</a:t>
            </a:fld>
            <a:endParaRPr lang="en-US" sz="1600" b="0" strike="noStrike" spc="-1">
              <a:latin typeface="Arial"/>
            </a:endParaRPr>
          </a:p>
        </p:txBody>
      </p:sp>
      <p:sp>
        <p:nvSpPr>
          <p:cNvPr id="155" name="CustomShape 4"/>
          <p:cNvSpPr/>
          <p:nvPr/>
        </p:nvSpPr>
        <p:spPr>
          <a:xfrm>
            <a:off x="477982" y="22860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dirty="0">
                <a:solidFill>
                  <a:schemeClr val="bg1"/>
                </a:solidFill>
              </a:rPr>
              <a:t>DESIGN (screens)</a:t>
            </a:r>
            <a:endParaRPr lang="en-US" sz="2800" b="1" spc="-1"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28800"/>
            <a:ext cx="8305800" cy="3982649"/>
          </a:xfrm>
          <a:prstGeom prst="rect">
            <a:avLst/>
          </a:prstGeom>
        </p:spPr>
      </p:pic>
    </p:spTree>
    <p:extLst>
      <p:ext uri="{BB962C8B-B14F-4D97-AF65-F5344CB8AC3E}">
        <p14:creationId xmlns:p14="http://schemas.microsoft.com/office/powerpoint/2010/main" val="32530658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13</a:t>
            </a:fld>
            <a:endParaRPr lang="en-US" sz="1600" b="0" strike="noStrike" spc="-1">
              <a:latin typeface="Arial"/>
            </a:endParaRPr>
          </a:p>
        </p:txBody>
      </p:sp>
      <p:sp>
        <p:nvSpPr>
          <p:cNvPr id="155" name="CustomShape 4"/>
          <p:cNvSpPr/>
          <p:nvPr/>
        </p:nvSpPr>
        <p:spPr>
          <a:xfrm>
            <a:off x="477982" y="22860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dirty="0" smtClean="0">
                <a:solidFill>
                  <a:schemeClr val="bg1"/>
                </a:solidFill>
              </a:rPr>
              <a:t>CODING</a:t>
            </a:r>
            <a:endParaRPr lang="en-US" sz="2800" b="1" spc="-1"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00200"/>
            <a:ext cx="8192491" cy="4495800"/>
          </a:xfrm>
          <a:prstGeom prst="rect">
            <a:avLst/>
          </a:prstGeom>
        </p:spPr>
      </p:pic>
    </p:spTree>
    <p:extLst>
      <p:ext uri="{BB962C8B-B14F-4D97-AF65-F5344CB8AC3E}">
        <p14:creationId xmlns:p14="http://schemas.microsoft.com/office/powerpoint/2010/main" val="36888298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14</a:t>
            </a:fld>
            <a:endParaRPr lang="en-US" sz="1600" b="0" strike="noStrike" spc="-1">
              <a:latin typeface="Arial"/>
            </a:endParaRPr>
          </a:p>
        </p:txBody>
      </p:sp>
      <p:sp>
        <p:nvSpPr>
          <p:cNvPr id="155" name="CustomShape 4"/>
          <p:cNvSpPr/>
          <p:nvPr/>
        </p:nvSpPr>
        <p:spPr>
          <a:xfrm>
            <a:off x="477982" y="22860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dirty="0" smtClean="0">
                <a:solidFill>
                  <a:schemeClr val="bg1"/>
                </a:solidFill>
              </a:rPr>
              <a:t>CODING</a:t>
            </a:r>
            <a:endParaRPr lang="en-US" sz="2800" b="1" spc="-1"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41" y="1508430"/>
            <a:ext cx="8222671" cy="4739969"/>
          </a:xfrm>
          <a:prstGeom prst="rect">
            <a:avLst/>
          </a:prstGeom>
        </p:spPr>
      </p:pic>
    </p:spTree>
    <p:extLst>
      <p:ext uri="{BB962C8B-B14F-4D97-AF65-F5344CB8AC3E}">
        <p14:creationId xmlns:p14="http://schemas.microsoft.com/office/powerpoint/2010/main" val="16397502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15</a:t>
            </a:fld>
            <a:endParaRPr lang="en-US" sz="1600" b="0" strike="noStrike" spc="-1">
              <a:latin typeface="Arial"/>
            </a:endParaRPr>
          </a:p>
        </p:txBody>
      </p:sp>
      <p:sp>
        <p:nvSpPr>
          <p:cNvPr id="155" name="CustomShape 4"/>
          <p:cNvSpPr/>
          <p:nvPr/>
        </p:nvSpPr>
        <p:spPr>
          <a:xfrm>
            <a:off x="477982" y="22860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dirty="0" smtClean="0">
                <a:solidFill>
                  <a:schemeClr val="bg1"/>
                </a:solidFill>
              </a:rPr>
              <a:t>CODING</a:t>
            </a:r>
            <a:endParaRPr lang="en-US" sz="2800" b="1" spc="-1"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82" y="1600200"/>
            <a:ext cx="7924800" cy="4556760"/>
          </a:xfrm>
          <a:prstGeom prst="rect">
            <a:avLst/>
          </a:prstGeom>
        </p:spPr>
      </p:pic>
    </p:spTree>
    <p:extLst>
      <p:ext uri="{BB962C8B-B14F-4D97-AF65-F5344CB8AC3E}">
        <p14:creationId xmlns:p14="http://schemas.microsoft.com/office/powerpoint/2010/main" val="424597977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16</a:t>
            </a:fld>
            <a:endParaRPr lang="en-US" sz="1600" b="0" strike="noStrike" spc="-1">
              <a:latin typeface="Arial"/>
            </a:endParaRPr>
          </a:p>
        </p:txBody>
      </p:sp>
      <p:sp>
        <p:nvSpPr>
          <p:cNvPr id="155" name="CustomShape 4"/>
          <p:cNvSpPr/>
          <p:nvPr/>
        </p:nvSpPr>
        <p:spPr>
          <a:xfrm>
            <a:off x="477982" y="22860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dirty="0" smtClean="0">
                <a:solidFill>
                  <a:schemeClr val="bg1"/>
                </a:solidFill>
              </a:rPr>
              <a:t>TESTING</a:t>
            </a:r>
            <a:endParaRPr lang="en-US" sz="2800" b="1" spc="-1" dirty="0">
              <a:solidFill>
                <a:schemeClr val="bg1"/>
              </a:solidFill>
            </a:endParaRPr>
          </a:p>
        </p:txBody>
      </p:sp>
      <p:sp>
        <p:nvSpPr>
          <p:cNvPr id="7" name="CustomShape 5"/>
          <p:cNvSpPr/>
          <p:nvPr/>
        </p:nvSpPr>
        <p:spPr>
          <a:xfrm>
            <a:off x="182880" y="1280160"/>
            <a:ext cx="8222040" cy="298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fontAlgn="base">
              <a:buFont typeface="Wingdings" panose="05000000000000000000" pitchFamily="2" charset="2"/>
              <a:buChar char="Ø"/>
            </a:pPr>
            <a:r>
              <a:rPr lang="en-US" sz="2400" b="1" dirty="0"/>
              <a:t>Performance </a:t>
            </a:r>
            <a:r>
              <a:rPr lang="en-US" sz="2400" b="1" dirty="0" smtClean="0"/>
              <a:t>Testing</a:t>
            </a:r>
          </a:p>
          <a:p>
            <a:pPr fontAlgn="base"/>
            <a:endParaRPr lang="en-US" sz="2400" b="1" dirty="0" smtClean="0"/>
          </a:p>
          <a:p>
            <a:pPr fontAlgn="base"/>
            <a:r>
              <a:rPr lang="en-US" sz="2400" dirty="0" smtClean="0"/>
              <a:t>According </a:t>
            </a:r>
            <a:r>
              <a:rPr lang="en-US" sz="2400" dirty="0" err="1" smtClean="0"/>
              <a:t>PageSpeed</a:t>
            </a:r>
            <a:r>
              <a:rPr lang="en-US" sz="2400" dirty="0" smtClean="0"/>
              <a:t> </a:t>
            </a:r>
            <a:r>
              <a:rPr lang="en-US" sz="2400" dirty="0"/>
              <a:t>Insights </a:t>
            </a:r>
            <a:r>
              <a:rPr lang="en-US" sz="2400" dirty="0" smtClean="0"/>
              <a:t>application performance score is 97/100.</a:t>
            </a:r>
          </a:p>
          <a:p>
            <a:pPr fontAlgn="base"/>
            <a:endParaRPr lang="en-US" sz="2400" dirty="0" smtClean="0"/>
          </a:p>
          <a:p>
            <a:pPr marL="342900" indent="-342900" fontAlgn="base">
              <a:buFont typeface="Wingdings" panose="05000000000000000000" pitchFamily="2" charset="2"/>
              <a:buChar char="Ø"/>
            </a:pPr>
            <a:r>
              <a:rPr lang="en-US" sz="2400" b="1" dirty="0"/>
              <a:t>Security </a:t>
            </a:r>
            <a:r>
              <a:rPr lang="en-US" sz="2400" b="1" dirty="0" smtClean="0"/>
              <a:t>Testing</a:t>
            </a:r>
          </a:p>
          <a:p>
            <a:pPr fontAlgn="base"/>
            <a:endParaRPr lang="en-US" sz="2400" b="1" dirty="0"/>
          </a:p>
          <a:p>
            <a:pPr fontAlgn="base"/>
            <a:r>
              <a:rPr lang="en-US" sz="2400" dirty="0" smtClean="0"/>
              <a:t>The application is protected </a:t>
            </a:r>
            <a:r>
              <a:rPr lang="en-US" sz="2400"/>
              <a:t>from </a:t>
            </a:r>
            <a:r>
              <a:rPr lang="en-US" sz="2400" smtClean="0"/>
              <a:t>following </a:t>
            </a:r>
            <a:r>
              <a:rPr lang="en-US" sz="2400" dirty="0"/>
              <a:t>vulnerability . </a:t>
            </a:r>
            <a:endParaRPr lang="en-US" sz="2400" dirty="0" smtClean="0"/>
          </a:p>
          <a:p>
            <a:pPr fontAlgn="base"/>
            <a:endParaRPr lang="en-US" sz="2400" dirty="0"/>
          </a:p>
          <a:p>
            <a:pPr fontAlgn="base"/>
            <a:r>
              <a:rPr lang="en-US" sz="2400" b="1" dirty="0"/>
              <a:t>URL </a:t>
            </a:r>
            <a:r>
              <a:rPr lang="en-US" sz="2400" b="1" dirty="0" smtClean="0"/>
              <a:t>Manipulation.</a:t>
            </a:r>
            <a:endParaRPr lang="en-US" sz="2400" b="1" dirty="0"/>
          </a:p>
          <a:p>
            <a:pPr fontAlgn="base"/>
            <a:r>
              <a:rPr lang="en-US" sz="2400" b="1" dirty="0" err="1" smtClean="0"/>
              <a:t>DDoS</a:t>
            </a:r>
            <a:r>
              <a:rPr lang="en-US" sz="2400" b="1" dirty="0" smtClean="0"/>
              <a:t> Attack.</a:t>
            </a:r>
          </a:p>
          <a:p>
            <a:pPr fontAlgn="base"/>
            <a:r>
              <a:rPr lang="en-US" sz="2400" b="1" dirty="0" smtClean="0"/>
              <a:t>XSS </a:t>
            </a:r>
            <a:r>
              <a:rPr lang="en-US" sz="2400" b="1" dirty="0"/>
              <a:t>(Cross-Site Scripting</a:t>
            </a:r>
            <a:r>
              <a:rPr lang="en-US" sz="2400" b="1" dirty="0" smtClean="0"/>
              <a:t>).</a:t>
            </a:r>
            <a:endParaRPr lang="en-US" sz="2400" b="1" dirty="0"/>
          </a:p>
          <a:p>
            <a:pPr fontAlgn="base"/>
            <a:endParaRPr lang="en-US" sz="2400" dirty="0" smtClean="0"/>
          </a:p>
          <a:p>
            <a:pPr fontAlgn="base"/>
            <a:endParaRPr lang="en-US" sz="2400" dirty="0"/>
          </a:p>
          <a:p>
            <a:r>
              <a:rPr lang="en-US" sz="2400" dirty="0"/>
              <a:t/>
            </a:r>
            <a:br>
              <a:rPr lang="en-US" sz="2400" dirty="0"/>
            </a:br>
            <a:endParaRPr lang="en-US" sz="2400" b="0" strike="noStrike" spc="-1" dirty="0" smtClean="0">
              <a:solidFill>
                <a:srgbClr val="000000"/>
              </a:solidFill>
              <a:ea typeface="DejaVu Sans"/>
            </a:endParaRPr>
          </a:p>
        </p:txBody>
      </p:sp>
    </p:spTree>
    <p:extLst>
      <p:ext uri="{BB962C8B-B14F-4D97-AF65-F5344CB8AC3E}">
        <p14:creationId xmlns:p14="http://schemas.microsoft.com/office/powerpoint/2010/main" val="7822158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17</a:t>
            </a:fld>
            <a:endParaRPr lang="en-US" sz="1600" b="0" strike="noStrike" spc="-1">
              <a:latin typeface="Arial"/>
            </a:endParaRPr>
          </a:p>
        </p:txBody>
      </p:sp>
      <p:sp>
        <p:nvSpPr>
          <p:cNvPr id="155" name="CustomShape 4"/>
          <p:cNvSpPr/>
          <p:nvPr/>
        </p:nvSpPr>
        <p:spPr>
          <a:xfrm>
            <a:off x="477982" y="22860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dirty="0" smtClean="0">
                <a:solidFill>
                  <a:schemeClr val="bg1"/>
                </a:solidFill>
              </a:rPr>
              <a:t>TESTING</a:t>
            </a:r>
            <a:endParaRPr lang="en-US" sz="2800" b="1" spc="-1" dirty="0">
              <a:solidFill>
                <a:schemeClr val="bg1"/>
              </a:solidFill>
            </a:endParaRPr>
          </a:p>
        </p:txBody>
      </p:sp>
      <p:sp>
        <p:nvSpPr>
          <p:cNvPr id="7" name="CustomShape 5"/>
          <p:cNvSpPr/>
          <p:nvPr/>
        </p:nvSpPr>
        <p:spPr>
          <a:xfrm>
            <a:off x="182880" y="1280160"/>
            <a:ext cx="8275320" cy="516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endParaRPr lang="en-US" sz="2400" dirty="0" smtClean="0"/>
          </a:p>
          <a:p>
            <a:pPr marL="342900" indent="-342900" fontAlgn="base">
              <a:buFont typeface="Wingdings" panose="05000000000000000000" pitchFamily="2" charset="2"/>
              <a:buChar char="Ø"/>
            </a:pPr>
            <a:r>
              <a:rPr lang="en-US" sz="2400" b="1" dirty="0"/>
              <a:t>Compatibility </a:t>
            </a:r>
            <a:r>
              <a:rPr lang="en-US" sz="2400" b="1" dirty="0" smtClean="0"/>
              <a:t>testing</a:t>
            </a:r>
          </a:p>
          <a:p>
            <a:pPr fontAlgn="base"/>
            <a:endParaRPr lang="en-US" sz="2400" b="1" dirty="0" smtClean="0"/>
          </a:p>
          <a:p>
            <a:pPr fontAlgn="base"/>
            <a:r>
              <a:rPr lang="en-US" sz="2400" dirty="0"/>
              <a:t>Compatibility of application is one of the most crucial things. We have considered while testing the application. During compatibility testing we have checked our application on different Browser and different versions of android operating system</a:t>
            </a:r>
            <a:r>
              <a:rPr lang="en-US" sz="2400" dirty="0" smtClean="0"/>
              <a:t>.</a:t>
            </a:r>
          </a:p>
          <a:p>
            <a:pPr fontAlgn="base"/>
            <a:endParaRPr lang="en-US" sz="2400" dirty="0" smtClean="0"/>
          </a:p>
          <a:p>
            <a:pPr marL="342900" indent="-342900" fontAlgn="base">
              <a:buFont typeface="Wingdings" panose="05000000000000000000" pitchFamily="2" charset="2"/>
              <a:buChar char="Ø"/>
            </a:pPr>
            <a:r>
              <a:rPr lang="en-US" sz="2400" b="1" dirty="0"/>
              <a:t>Usability testing</a:t>
            </a:r>
          </a:p>
          <a:p>
            <a:pPr fontAlgn="base"/>
            <a:endParaRPr lang="en-US" sz="2400" dirty="0"/>
          </a:p>
          <a:p>
            <a:pPr fontAlgn="base"/>
            <a:r>
              <a:rPr lang="en-US" sz="2400" dirty="0" smtClean="0"/>
              <a:t>We done the usability testing to </a:t>
            </a:r>
            <a:r>
              <a:rPr lang="en-US" sz="2400" dirty="0"/>
              <a:t>checks the important aspects like proper navigation</a:t>
            </a:r>
            <a:r>
              <a:rPr lang="en-US" sz="2400" b="1" dirty="0"/>
              <a:t> </a:t>
            </a:r>
            <a:r>
              <a:rPr lang="en-US" sz="2400" dirty="0"/>
              <a:t>and</a:t>
            </a:r>
            <a:r>
              <a:rPr lang="en-US" sz="2400" b="1" dirty="0"/>
              <a:t> </a:t>
            </a:r>
            <a:r>
              <a:rPr lang="en-US" sz="2400" dirty="0" smtClean="0"/>
              <a:t>responsiveness.</a:t>
            </a:r>
            <a:endParaRPr lang="en-US" sz="2400" dirty="0"/>
          </a:p>
          <a:p>
            <a:pPr marL="342900" indent="-342900" fontAlgn="base">
              <a:buFont typeface="Wingdings" panose="05000000000000000000" pitchFamily="2" charset="2"/>
              <a:buChar char="Ø"/>
            </a:pPr>
            <a:endParaRPr lang="en-US" sz="2400" b="1" dirty="0" smtClean="0"/>
          </a:p>
          <a:p>
            <a:pPr fontAlgn="base"/>
            <a:endParaRPr lang="en-US" sz="2400" dirty="0" smtClean="0"/>
          </a:p>
          <a:p>
            <a:pPr fontAlgn="base"/>
            <a:endParaRPr lang="en-US" sz="2400" dirty="0" smtClean="0"/>
          </a:p>
          <a:p>
            <a:pPr fontAlgn="base"/>
            <a:r>
              <a:rPr lang="en-US" sz="2400" dirty="0"/>
              <a:t/>
            </a:r>
            <a:br>
              <a:rPr lang="en-US" sz="2400" dirty="0"/>
            </a:br>
            <a:endParaRPr lang="en-US" sz="2400" b="0" strike="noStrike" spc="-1" dirty="0" smtClean="0">
              <a:solidFill>
                <a:srgbClr val="000000"/>
              </a:solidFill>
              <a:ea typeface="DejaVu Sans"/>
            </a:endParaRPr>
          </a:p>
        </p:txBody>
      </p:sp>
    </p:spTree>
    <p:extLst>
      <p:ext uri="{BB962C8B-B14F-4D97-AF65-F5344CB8AC3E}">
        <p14:creationId xmlns:p14="http://schemas.microsoft.com/office/powerpoint/2010/main" val="868787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18</a:t>
            </a:fld>
            <a:endParaRPr lang="en-US" sz="1600" b="0" strike="noStrike" spc="-1">
              <a:latin typeface="Arial"/>
            </a:endParaRPr>
          </a:p>
        </p:txBody>
      </p:sp>
      <p:sp>
        <p:nvSpPr>
          <p:cNvPr id="155" name="CustomShape 4"/>
          <p:cNvSpPr/>
          <p:nvPr/>
        </p:nvSpPr>
        <p:spPr>
          <a:xfrm>
            <a:off x="477982" y="228600"/>
            <a:ext cx="7599218"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spc="-1" dirty="0" smtClean="0">
                <a:solidFill>
                  <a:srgbClr val="FFFFFF"/>
                </a:solidFill>
              </a:rPr>
              <a:t>DEPLOYMENT AND FUTURE EXTENSIONS</a:t>
            </a:r>
            <a:br>
              <a:rPr lang="en-US" sz="2800" b="1" spc="-1" dirty="0" smtClean="0">
                <a:solidFill>
                  <a:srgbClr val="FFFFFF"/>
                </a:solidFill>
              </a:rPr>
            </a:br>
            <a:endParaRPr lang="en-US" sz="2800" b="1" spc="-1" dirty="0">
              <a:solidFill>
                <a:schemeClr val="bg1"/>
              </a:solidFill>
            </a:endParaRPr>
          </a:p>
        </p:txBody>
      </p:sp>
      <p:sp>
        <p:nvSpPr>
          <p:cNvPr id="7" name="CustomShape 5"/>
          <p:cNvSpPr/>
          <p:nvPr/>
        </p:nvSpPr>
        <p:spPr>
          <a:xfrm>
            <a:off x="182880" y="1280160"/>
            <a:ext cx="8222040" cy="527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fontAlgn="base">
              <a:buFont typeface="Wingdings" panose="05000000000000000000" pitchFamily="2" charset="2"/>
              <a:buChar char="Ø"/>
            </a:pPr>
            <a:r>
              <a:rPr lang="en-US" sz="2000" b="1" spc="-1" dirty="0" smtClean="0"/>
              <a:t>Deployment </a:t>
            </a:r>
          </a:p>
          <a:p>
            <a:pPr fontAlgn="base"/>
            <a:endParaRPr lang="en-US" sz="2000" b="1" spc="-1" dirty="0" smtClean="0"/>
          </a:p>
          <a:p>
            <a:pPr marL="342900" indent="-342900" fontAlgn="base">
              <a:buFont typeface="Arial" panose="020B0604020202020204" pitchFamily="34" charset="0"/>
              <a:buChar char="•"/>
            </a:pPr>
            <a:r>
              <a:rPr lang="en-US" sz="2000" spc="-1" dirty="0" err="1" smtClean="0"/>
              <a:t>Netlify</a:t>
            </a:r>
            <a:r>
              <a:rPr lang="en-US" sz="2000" spc="-1" dirty="0" smtClean="0"/>
              <a:t> (Frontend)</a:t>
            </a:r>
            <a:endParaRPr lang="en-US" sz="2000" spc="-1" dirty="0"/>
          </a:p>
          <a:p>
            <a:pPr marL="342900" indent="-342900" fontAlgn="base">
              <a:buFont typeface="Arial" panose="020B0604020202020204" pitchFamily="34" charset="0"/>
              <a:buChar char="•"/>
            </a:pPr>
            <a:r>
              <a:rPr lang="en-US" sz="2000" spc="-1" dirty="0" err="1" smtClean="0"/>
              <a:t>Heroku</a:t>
            </a:r>
            <a:r>
              <a:rPr lang="en-US" sz="2000" spc="-1" dirty="0" smtClean="0"/>
              <a:t> (Backend)</a:t>
            </a:r>
          </a:p>
          <a:p>
            <a:pPr marL="342900" indent="-342900" fontAlgn="base">
              <a:buFont typeface="Arial" panose="020B0604020202020204" pitchFamily="34" charset="0"/>
              <a:buChar char="•"/>
            </a:pPr>
            <a:r>
              <a:rPr lang="en-US" sz="2000" spc="-1" dirty="0" smtClean="0"/>
              <a:t>Mongo Atlas (Database)</a:t>
            </a:r>
          </a:p>
          <a:p>
            <a:pPr marL="342900" indent="-342900" fontAlgn="base">
              <a:buFont typeface="Arial" panose="020B0604020202020204" pitchFamily="34" charset="0"/>
              <a:buChar char="•"/>
            </a:pPr>
            <a:endParaRPr lang="en-US" sz="2000" b="1" spc="-1" dirty="0" smtClean="0"/>
          </a:p>
          <a:p>
            <a:pPr marL="342900" indent="-342900" fontAlgn="base">
              <a:buFont typeface="Wingdings" panose="05000000000000000000" pitchFamily="2" charset="2"/>
              <a:buChar char="Ø"/>
            </a:pPr>
            <a:r>
              <a:rPr lang="en-US" sz="2000" b="1" spc="-1" dirty="0" smtClean="0"/>
              <a:t>Future extensions</a:t>
            </a:r>
            <a:endParaRPr lang="en-US" sz="2000" dirty="0"/>
          </a:p>
          <a:p>
            <a:pPr marL="342900" indent="-342900" fontAlgn="base">
              <a:buFont typeface="Arial" panose="020B0604020202020204" pitchFamily="34" charset="0"/>
              <a:buChar char="•"/>
            </a:pPr>
            <a:r>
              <a:rPr lang="en-US" sz="2000" dirty="0" smtClean="0"/>
              <a:t>Add more fashion brands and products</a:t>
            </a:r>
            <a:r>
              <a:rPr lang="en-US" sz="2000" dirty="0" smtClean="0"/>
              <a:t>.</a:t>
            </a:r>
            <a:endParaRPr lang="en-US" sz="2000" dirty="0"/>
          </a:p>
          <a:p>
            <a:pPr marL="342900" indent="-342900" fontAlgn="base">
              <a:buFont typeface="Arial" panose="020B0604020202020204" pitchFamily="34" charset="0"/>
              <a:buChar char="•"/>
            </a:pPr>
            <a:r>
              <a:rPr lang="en-US" sz="2000" dirty="0" smtClean="0"/>
              <a:t>E</a:t>
            </a:r>
            <a:r>
              <a:rPr lang="en-US" sz="2000" dirty="0" smtClean="0"/>
              <a:t>nable google ads.</a:t>
            </a:r>
          </a:p>
          <a:p>
            <a:pPr marL="342900" indent="-342900" fontAlgn="base">
              <a:buFont typeface="Arial" panose="020B0604020202020204" pitchFamily="34" charset="0"/>
              <a:buChar char="•"/>
            </a:pPr>
            <a:r>
              <a:rPr lang="en-US" sz="2000" dirty="0" smtClean="0"/>
              <a:t>Deploy </a:t>
            </a:r>
            <a:r>
              <a:rPr lang="en-US" sz="2000" dirty="0" smtClean="0"/>
              <a:t>to Play Store.</a:t>
            </a:r>
          </a:p>
          <a:p>
            <a:pPr marL="342900" indent="-342900" fontAlgn="base">
              <a:buFont typeface="Arial" panose="020B0604020202020204" pitchFamily="34" charset="0"/>
              <a:buChar char="•"/>
            </a:pPr>
            <a:r>
              <a:rPr lang="en-US" sz="2000" dirty="0" smtClean="0"/>
              <a:t>Develop IOS application.</a:t>
            </a:r>
          </a:p>
          <a:p>
            <a:pPr fontAlgn="base"/>
            <a:r>
              <a:rPr lang="en-US" sz="2400" dirty="0"/>
              <a:t/>
            </a:r>
            <a:br>
              <a:rPr lang="en-US" sz="2400" dirty="0"/>
            </a:br>
            <a:endParaRPr lang="en-US" sz="2400" b="0" strike="noStrike" spc="-1" dirty="0" smtClean="0">
              <a:solidFill>
                <a:srgbClr val="000000"/>
              </a:solidFill>
              <a:ea typeface="DejaVu Sans"/>
            </a:endParaRPr>
          </a:p>
        </p:txBody>
      </p:sp>
    </p:spTree>
    <p:extLst>
      <p:ext uri="{BB962C8B-B14F-4D97-AF65-F5344CB8AC3E}">
        <p14:creationId xmlns:p14="http://schemas.microsoft.com/office/powerpoint/2010/main" val="36771235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9"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60"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7638956-C031-42C8-8DC5-FF8ACEFCC058}" type="slidenum">
              <a:rPr lang="en-US" sz="1600" b="0" strike="noStrike" spc="-1">
                <a:solidFill>
                  <a:srgbClr val="404040"/>
                </a:solidFill>
                <a:latin typeface="Calibri"/>
                <a:ea typeface="DejaVu Sans"/>
              </a:rPr>
              <a:t>19</a:t>
            </a:fld>
            <a:endParaRPr lang="en-US" sz="1600" b="0" strike="noStrike" spc="-1">
              <a:latin typeface="Arial"/>
            </a:endParaRPr>
          </a:p>
        </p:txBody>
      </p:sp>
      <p:sp>
        <p:nvSpPr>
          <p:cNvPr id="161" name="CustomShape 4"/>
          <p:cNvSpPr/>
          <p:nvPr/>
        </p:nvSpPr>
        <p:spPr>
          <a:xfrm>
            <a:off x="609600" y="199440"/>
            <a:ext cx="7048779"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strike="noStrike" spc="-1" dirty="0" smtClean="0">
                <a:solidFill>
                  <a:srgbClr val="FFFFFF"/>
                </a:solidFill>
                <a:latin typeface="Arial"/>
                <a:ea typeface="DejaVu Sans"/>
              </a:rPr>
              <a:t>REFERENCES</a:t>
            </a:r>
            <a:endParaRPr lang="en-US" sz="2800" b="1" strike="noStrike" spc="-1" dirty="0" smtClean="0">
              <a:latin typeface="Arial"/>
            </a:endParaRPr>
          </a:p>
          <a:p>
            <a:pPr>
              <a:lnSpc>
                <a:spcPct val="100000"/>
              </a:lnSpc>
            </a:pPr>
            <a:endParaRPr lang="en-US" sz="2400" spc="-1" dirty="0" smtClean="0"/>
          </a:p>
          <a:p>
            <a:pPr>
              <a:lnSpc>
                <a:spcPct val="100000"/>
              </a:lnSpc>
            </a:pPr>
            <a:endParaRPr lang="en-US" sz="2400" spc="-1" dirty="0"/>
          </a:p>
          <a:p>
            <a:pPr>
              <a:lnSpc>
                <a:spcPct val="100000"/>
              </a:lnSpc>
            </a:pPr>
            <a:endParaRPr lang="en-US" sz="2400" spc="-1" dirty="0" smtClean="0"/>
          </a:p>
        </p:txBody>
      </p:sp>
      <p:sp>
        <p:nvSpPr>
          <p:cNvPr id="162" name="CustomShape 5"/>
          <p:cNvSpPr/>
          <p:nvPr/>
        </p:nvSpPr>
        <p:spPr>
          <a:xfrm>
            <a:off x="258501" y="1600200"/>
            <a:ext cx="8499600" cy="460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200" b="0" strike="noStrike" spc="-1" dirty="0">
              <a:latin typeface="Arial"/>
            </a:endParaRPr>
          </a:p>
        </p:txBody>
      </p:sp>
      <p:sp>
        <p:nvSpPr>
          <p:cNvPr id="9" name="TextBox 8"/>
          <p:cNvSpPr txBox="1"/>
          <p:nvPr/>
        </p:nvSpPr>
        <p:spPr>
          <a:xfrm>
            <a:off x="457200" y="1638300"/>
            <a:ext cx="8477165" cy="2554545"/>
          </a:xfrm>
          <a:prstGeom prst="rect">
            <a:avLst/>
          </a:prstGeom>
          <a:noFill/>
        </p:spPr>
        <p:txBody>
          <a:bodyPr wrap="square" rtlCol="0">
            <a:spAutoFit/>
          </a:bodyPr>
          <a:lstStyle/>
          <a:p>
            <a:r>
              <a:rPr lang="en-US" sz="2000" b="1" i="1" dirty="0"/>
              <a:t> [1]</a:t>
            </a:r>
            <a:r>
              <a:rPr lang="en-US" sz="2000" i="1" dirty="0"/>
              <a:t> </a:t>
            </a:r>
            <a:r>
              <a:rPr lang="en-US" sz="2000" i="1" dirty="0" err="1"/>
              <a:t>farfetch</a:t>
            </a:r>
            <a:r>
              <a:rPr lang="en-US" sz="2000" i="1" dirty="0"/>
              <a:t>. (2022). </a:t>
            </a:r>
            <a:r>
              <a:rPr lang="en-US" sz="2000" i="1" dirty="0" err="1"/>
              <a:t>Farfetch</a:t>
            </a:r>
            <a:r>
              <a:rPr lang="en-US" sz="2000" i="1" dirty="0"/>
              <a:t>. Retrieved February 20, 2022, from </a:t>
            </a:r>
            <a:r>
              <a:rPr lang="en-US" sz="2000" i="1" u="sng" dirty="0">
                <a:hlinkClick r:id="rId3"/>
              </a:rPr>
              <a:t>https://www.farfetch.com/al/shopping/men/items.aspx</a:t>
            </a:r>
            <a:endParaRPr lang="en-US" sz="2000" dirty="0"/>
          </a:p>
          <a:p>
            <a:r>
              <a:rPr lang="en-US" sz="2000" i="1" dirty="0"/>
              <a:t> </a:t>
            </a:r>
            <a:endParaRPr lang="en-US" sz="2000" dirty="0"/>
          </a:p>
          <a:p>
            <a:r>
              <a:rPr lang="en-US" sz="2000" b="1" i="1" dirty="0"/>
              <a:t> [2]</a:t>
            </a:r>
            <a:r>
              <a:rPr lang="en-US" sz="2000" i="1" dirty="0"/>
              <a:t> </a:t>
            </a:r>
            <a:r>
              <a:rPr lang="en-US" sz="2000" i="1" dirty="0" err="1"/>
              <a:t>zasimo</a:t>
            </a:r>
            <a:r>
              <a:rPr lang="en-US" sz="2000" i="1" dirty="0"/>
              <a:t>. (2020). </a:t>
            </a:r>
            <a:r>
              <a:rPr lang="en-US" sz="2000" i="1" dirty="0" err="1"/>
              <a:t>Zasimo</a:t>
            </a:r>
            <a:r>
              <a:rPr lang="en-US" sz="2000" i="1" dirty="0"/>
              <a:t>. Retrieved March 14, 2022, from </a:t>
            </a:r>
            <a:endParaRPr lang="en-US" sz="2000" dirty="0"/>
          </a:p>
          <a:p>
            <a:r>
              <a:rPr lang="en-US" sz="2000" i="1" u="sng" dirty="0">
                <a:hlinkClick r:id="rId4"/>
              </a:rPr>
              <a:t>https://</a:t>
            </a:r>
            <a:r>
              <a:rPr lang="en-US" sz="2000" i="1" u="sng" dirty="0" smtClean="0">
                <a:hlinkClick r:id="rId4"/>
              </a:rPr>
              <a:t>zasimo.pk</a:t>
            </a:r>
            <a:endParaRPr lang="en-US" sz="2000" dirty="0"/>
          </a:p>
          <a:p>
            <a:r>
              <a:rPr lang="en-US" sz="2000" i="1" dirty="0"/>
              <a:t> </a:t>
            </a:r>
            <a:endParaRPr lang="en-US" sz="2000" dirty="0"/>
          </a:p>
          <a:p>
            <a:r>
              <a:rPr lang="en-US" sz="2000" b="1" i="1" dirty="0"/>
              <a:t>[3]</a:t>
            </a:r>
            <a:r>
              <a:rPr lang="en-US" sz="2000" i="1" dirty="0"/>
              <a:t> </a:t>
            </a:r>
            <a:r>
              <a:rPr lang="en-US" sz="2000" i="1" dirty="0" err="1"/>
              <a:t>lyst</a:t>
            </a:r>
            <a:r>
              <a:rPr lang="en-US" sz="2000" i="1" dirty="0"/>
              <a:t>. (2019). </a:t>
            </a:r>
            <a:r>
              <a:rPr lang="en-US" sz="2000" i="1" dirty="0" err="1"/>
              <a:t>Lyst</a:t>
            </a:r>
            <a:r>
              <a:rPr lang="en-US" sz="2000" i="1" dirty="0"/>
              <a:t>. Retrieved March 12, 2022, from </a:t>
            </a:r>
            <a:endParaRPr lang="en-US" sz="2000" dirty="0"/>
          </a:p>
          <a:p>
            <a:r>
              <a:rPr lang="en-US" sz="2000" i="1" u="sng" dirty="0">
                <a:solidFill>
                  <a:srgbClr val="0E0EFF"/>
                </a:solidFill>
              </a:rPr>
              <a:t>https://</a:t>
            </a:r>
            <a:r>
              <a:rPr lang="en-US" sz="2000" i="1" u="sng" dirty="0" smtClean="0">
                <a:solidFill>
                  <a:srgbClr val="0E0EFF"/>
                </a:solidFill>
              </a:rPr>
              <a:t>www.lyst.com</a:t>
            </a:r>
            <a:endParaRPr lang="en-US" sz="2000" i="1" u="sng" dirty="0">
              <a:solidFill>
                <a:srgbClr val="0E0EFF"/>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65760" y="173520"/>
            <a:ext cx="8496000" cy="188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pc="-1" dirty="0" smtClean="0">
                <a:solidFill>
                  <a:srgbClr val="FFFFFF"/>
                </a:solidFill>
                <a:latin typeface="Calibri"/>
              </a:rPr>
              <a:t>Final Presentation </a:t>
            </a:r>
            <a:endParaRPr lang="en-US" sz="1800" b="0" strike="noStrike" spc="-1" dirty="0">
              <a:latin typeface="Arial"/>
            </a:endParaRPr>
          </a:p>
          <a:p>
            <a:pPr algn="ctr">
              <a:lnSpc>
                <a:spcPct val="100000"/>
              </a:lnSpc>
            </a:pPr>
            <a:r>
              <a:rPr lang="en-US" sz="2800" b="1" spc="-1" dirty="0" smtClean="0">
                <a:solidFill>
                  <a:srgbClr val="FFFFFF"/>
                </a:solidFill>
                <a:latin typeface="Calibri"/>
              </a:rPr>
              <a:t>DATABOT</a:t>
            </a:r>
            <a:endParaRPr lang="en-US" sz="2800" b="1" strike="noStrike" spc="-1" dirty="0">
              <a:latin typeface="Arial"/>
            </a:endParaRPr>
          </a:p>
        </p:txBody>
      </p:sp>
      <p:sp>
        <p:nvSpPr>
          <p:cNvPr id="129" name="CustomShape 2"/>
          <p:cNvSpPr/>
          <p:nvPr/>
        </p:nvSpPr>
        <p:spPr>
          <a:xfrm>
            <a:off x="1855440" y="2062080"/>
            <a:ext cx="5206680" cy="118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dirty="0">
                <a:solidFill>
                  <a:srgbClr val="000000"/>
                </a:solidFill>
                <a:latin typeface="Arial"/>
                <a:ea typeface="DejaVu Sans"/>
              </a:rPr>
              <a:t>Group Members</a:t>
            </a:r>
            <a:endParaRPr lang="en-US" sz="1800" b="0" strike="noStrike" spc="-1" dirty="0">
              <a:latin typeface="Arial"/>
            </a:endParaRPr>
          </a:p>
          <a:p>
            <a:pPr algn="ctr"/>
            <a:r>
              <a:rPr lang="en-US" sz="2000" dirty="0" smtClean="0"/>
              <a:t>Muhammad </a:t>
            </a:r>
            <a:r>
              <a:rPr lang="en-US" sz="2000" dirty="0" err="1" smtClean="0"/>
              <a:t>Sanan</a:t>
            </a:r>
            <a:r>
              <a:rPr lang="en-US" sz="2000" dirty="0" smtClean="0"/>
              <a:t> (Cu-481-2018)</a:t>
            </a:r>
          </a:p>
          <a:p>
            <a:pPr algn="ctr"/>
            <a:r>
              <a:rPr lang="en-US" sz="2000" b="0" strike="noStrike" spc="-1" dirty="0" smtClean="0">
                <a:latin typeface="Arial"/>
              </a:rPr>
              <a:t>Mustafa </a:t>
            </a:r>
            <a:r>
              <a:rPr lang="en-US" sz="2000" b="0" strike="noStrike" spc="-1" dirty="0" err="1" smtClean="0">
                <a:latin typeface="Arial"/>
              </a:rPr>
              <a:t>Haider</a:t>
            </a:r>
            <a:r>
              <a:rPr lang="en-US" sz="2000" b="0" strike="noStrike" spc="-1" dirty="0" smtClean="0">
                <a:latin typeface="Arial"/>
              </a:rPr>
              <a:t> (Cu-470-2018)</a:t>
            </a:r>
          </a:p>
          <a:p>
            <a:pPr algn="ctr"/>
            <a:r>
              <a:rPr lang="en-US" sz="2000" spc="-1" dirty="0" err="1" smtClean="0">
                <a:latin typeface="Arial"/>
              </a:rPr>
              <a:t>Hamza</a:t>
            </a:r>
            <a:r>
              <a:rPr lang="en-US" sz="2000" spc="-1" dirty="0" smtClean="0">
                <a:latin typeface="Arial"/>
              </a:rPr>
              <a:t> </a:t>
            </a:r>
            <a:r>
              <a:rPr lang="en-US" sz="2000" spc="-1" dirty="0" err="1" smtClean="0">
                <a:latin typeface="Arial"/>
              </a:rPr>
              <a:t>Ayaz</a:t>
            </a:r>
            <a:r>
              <a:rPr lang="en-US" sz="2000" spc="-1" dirty="0" smtClean="0">
                <a:latin typeface="Arial"/>
              </a:rPr>
              <a:t> (Cu-524-2018)</a:t>
            </a:r>
            <a:endParaRPr lang="en-US" sz="2000" b="0" strike="noStrike" spc="-1" dirty="0">
              <a:latin typeface="Arial"/>
            </a:endParaRPr>
          </a:p>
        </p:txBody>
      </p:sp>
      <p:sp>
        <p:nvSpPr>
          <p:cNvPr id="130" name="CustomShape 3"/>
          <p:cNvSpPr/>
          <p:nvPr/>
        </p:nvSpPr>
        <p:spPr>
          <a:xfrm>
            <a:off x="919440" y="5006880"/>
            <a:ext cx="730980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dirty="0">
                <a:solidFill>
                  <a:srgbClr val="000000"/>
                </a:solidFill>
                <a:latin typeface="Arial"/>
                <a:ea typeface="DejaVu Sans"/>
              </a:rPr>
              <a:t>Project Supervisor</a:t>
            </a:r>
            <a:endParaRPr lang="en-US" sz="1800" b="0" strike="noStrike" spc="-1" dirty="0">
              <a:latin typeface="Arial"/>
            </a:endParaRPr>
          </a:p>
          <a:p>
            <a:pPr algn="ctr">
              <a:lnSpc>
                <a:spcPct val="100000"/>
              </a:lnSpc>
            </a:pPr>
            <a:r>
              <a:rPr lang="en-US" sz="2000" spc="-1" dirty="0" smtClean="0">
                <a:solidFill>
                  <a:srgbClr val="000000"/>
                </a:solidFill>
                <a:latin typeface="Arial"/>
              </a:rPr>
              <a:t>Ma’am </a:t>
            </a:r>
            <a:r>
              <a:rPr lang="en-US" sz="2000" spc="-1" dirty="0" err="1" smtClean="0">
                <a:solidFill>
                  <a:srgbClr val="000000"/>
                </a:solidFill>
                <a:latin typeface="Arial"/>
              </a:rPr>
              <a:t>Zainab</a:t>
            </a:r>
            <a:r>
              <a:rPr lang="en-US" sz="2000" spc="-1" dirty="0" smtClean="0">
                <a:solidFill>
                  <a:srgbClr val="000000"/>
                </a:solidFill>
                <a:latin typeface="Arial"/>
              </a:rPr>
              <a:t> </a:t>
            </a:r>
            <a:r>
              <a:rPr lang="en-US" sz="2000" spc="-1" dirty="0" err="1" smtClean="0">
                <a:solidFill>
                  <a:srgbClr val="000000"/>
                </a:solidFill>
                <a:latin typeface="Arial"/>
              </a:rPr>
              <a:t>Jamil</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722160" y="4406760"/>
            <a:ext cx="7763760" cy="1353600"/>
          </a:xfrm>
          <a:prstGeom prst="rect">
            <a:avLst/>
          </a:prstGeom>
          <a:noFill/>
          <a:ln>
            <a:noFill/>
          </a:ln>
        </p:spPr>
        <p:style>
          <a:lnRef idx="0">
            <a:scrgbClr r="0" g="0" b="0"/>
          </a:lnRef>
          <a:fillRef idx="0">
            <a:scrgbClr r="0" g="0" b="0"/>
          </a:fillRef>
          <a:effectRef idx="0">
            <a:scrgbClr r="0" g="0" b="0"/>
          </a:effectRef>
          <a:fontRef idx="minor"/>
        </p:style>
      </p:sp>
      <p:sp>
        <p:nvSpPr>
          <p:cNvPr id="164" name="CustomShape 2"/>
          <p:cNvSpPr/>
          <p:nvPr/>
        </p:nvSpPr>
        <p:spPr>
          <a:xfrm>
            <a:off x="541800" y="543240"/>
            <a:ext cx="7763760" cy="149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7200" b="1" strike="noStrike" spc="-1" dirty="0">
                <a:solidFill>
                  <a:srgbClr val="FFFFFF"/>
                </a:solidFill>
                <a:latin typeface="Calibri"/>
                <a:ea typeface="DejaVu Sans"/>
              </a:rPr>
              <a:t>Thank You</a:t>
            </a:r>
            <a:endParaRPr lang="en-US" sz="7200" b="0" strike="noStrike" spc="-1" dirty="0">
              <a:latin typeface="Arial"/>
            </a:endParaRPr>
          </a:p>
        </p:txBody>
      </p:sp>
      <p:sp>
        <p:nvSpPr>
          <p:cNvPr id="165" name="CustomShape 3"/>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66" name="CustomShape 4"/>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48BEF58-B135-4032-B8BC-74AE3A462D54}" type="slidenum">
              <a:rPr lang="en-US" sz="1600" b="0" strike="noStrike" spc="-1">
                <a:solidFill>
                  <a:srgbClr val="404040"/>
                </a:solidFill>
                <a:latin typeface="Calibri"/>
                <a:ea typeface="DejaVu Sans"/>
              </a:rPr>
              <a:t>20</a:t>
            </a:fld>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37"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38"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45AED03-4E7D-4994-A4F7-6A8437263360}" type="slidenum">
              <a:rPr lang="en-US" sz="1600" b="0" strike="noStrike" spc="-1">
                <a:solidFill>
                  <a:srgbClr val="404040"/>
                </a:solidFill>
                <a:latin typeface="Calibri"/>
                <a:ea typeface="DejaVu Sans"/>
              </a:rPr>
              <a:t>3</a:t>
            </a:fld>
            <a:endParaRPr lang="en-US" sz="1600" b="0" strike="noStrike" spc="-1">
              <a:latin typeface="Arial"/>
            </a:endParaRPr>
          </a:p>
        </p:txBody>
      </p:sp>
      <p:sp>
        <p:nvSpPr>
          <p:cNvPr id="139" name="CustomShape 4"/>
          <p:cNvSpPr/>
          <p:nvPr/>
        </p:nvSpPr>
        <p:spPr>
          <a:xfrm>
            <a:off x="19440" y="199440"/>
            <a:ext cx="912456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strike="noStrike" spc="-1" dirty="0" smtClean="0">
                <a:solidFill>
                  <a:srgbClr val="FFFFFF"/>
                </a:solidFill>
                <a:latin typeface="Arial"/>
                <a:ea typeface="DejaVu Sans"/>
              </a:rPr>
              <a:t>CONTENTS</a:t>
            </a:r>
            <a:endParaRPr lang="en-US" sz="2800" b="1" strike="noStrike" spc="-1" dirty="0">
              <a:latin typeface="Arial"/>
            </a:endParaRPr>
          </a:p>
        </p:txBody>
      </p:sp>
      <p:sp>
        <p:nvSpPr>
          <p:cNvPr id="140" name="CustomShape 5"/>
          <p:cNvSpPr/>
          <p:nvPr/>
        </p:nvSpPr>
        <p:spPr>
          <a:xfrm>
            <a:off x="182880" y="1280160"/>
            <a:ext cx="8222040" cy="465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gn="just">
              <a:lnSpc>
                <a:spcPct val="100000"/>
              </a:lnSpc>
              <a:buClr>
                <a:srgbClr val="000000"/>
              </a:buClr>
              <a:buSzPct val="45000"/>
            </a:pPr>
            <a:endParaRPr lang="en-US" sz="2400" b="0" strike="noStrike" spc="-1" dirty="0" smtClean="0">
              <a:solidFill>
                <a:srgbClr val="000000"/>
              </a:solidFill>
              <a:ea typeface="DejaVu Sans"/>
            </a:endParaRPr>
          </a:p>
          <a:p>
            <a:pPr marL="344340" indent="-342900" algn="just">
              <a:lnSpc>
                <a:spcPct val="100000"/>
              </a:lnSpc>
              <a:buClr>
                <a:srgbClr val="000000"/>
              </a:buClr>
              <a:buSzPct val="45000"/>
              <a:buFont typeface="Wingdings" pitchFamily="2" charset="2"/>
              <a:buChar char="v"/>
            </a:pPr>
            <a:r>
              <a:rPr lang="en-US" sz="2400" dirty="0"/>
              <a:t>Introduction </a:t>
            </a:r>
            <a:endParaRPr lang="en-US" sz="2400" dirty="0" smtClean="0"/>
          </a:p>
          <a:p>
            <a:pPr marL="344340" indent="-342900" algn="just">
              <a:lnSpc>
                <a:spcPct val="100000"/>
              </a:lnSpc>
              <a:buClr>
                <a:srgbClr val="000000"/>
              </a:buClr>
              <a:buSzPct val="45000"/>
              <a:buFont typeface="Wingdings" pitchFamily="2" charset="2"/>
              <a:buChar char="v"/>
            </a:pPr>
            <a:r>
              <a:rPr lang="en-US" sz="2400" dirty="0"/>
              <a:t>Literature Review (Other Similar Systems</a:t>
            </a:r>
            <a:r>
              <a:rPr lang="en-US" sz="2400" dirty="0" smtClean="0"/>
              <a:t>)</a:t>
            </a:r>
          </a:p>
          <a:p>
            <a:pPr marL="344340" indent="-342900" algn="just">
              <a:lnSpc>
                <a:spcPct val="100000"/>
              </a:lnSpc>
              <a:buClr>
                <a:srgbClr val="000000"/>
              </a:buClr>
              <a:buSzPct val="45000"/>
              <a:buFont typeface="Wingdings" pitchFamily="2" charset="2"/>
              <a:buChar char="v"/>
            </a:pPr>
            <a:r>
              <a:rPr lang="en-US" sz="2400" dirty="0" smtClean="0"/>
              <a:t>Suggestion </a:t>
            </a:r>
          </a:p>
          <a:p>
            <a:pPr marL="344340" indent="-342900" algn="just">
              <a:lnSpc>
                <a:spcPct val="100000"/>
              </a:lnSpc>
              <a:buClr>
                <a:srgbClr val="000000"/>
              </a:buClr>
              <a:buSzPct val="45000"/>
              <a:buFont typeface="Wingdings" pitchFamily="2" charset="2"/>
              <a:buChar char="v"/>
            </a:pPr>
            <a:r>
              <a:rPr lang="en-US" sz="2400" dirty="0"/>
              <a:t>Design (</a:t>
            </a:r>
            <a:r>
              <a:rPr lang="en-US" sz="2400" dirty="0" smtClean="0"/>
              <a:t>Screens/Code)</a:t>
            </a:r>
          </a:p>
          <a:p>
            <a:pPr marL="344340" indent="-342900" algn="just">
              <a:lnSpc>
                <a:spcPct val="100000"/>
              </a:lnSpc>
              <a:buClr>
                <a:srgbClr val="000000"/>
              </a:buClr>
              <a:buSzPct val="45000"/>
              <a:buFont typeface="Wingdings" pitchFamily="2" charset="2"/>
              <a:buChar char="v"/>
            </a:pPr>
            <a:r>
              <a:rPr lang="en-US" sz="2400" dirty="0" smtClean="0"/>
              <a:t>Testing</a:t>
            </a:r>
          </a:p>
          <a:p>
            <a:pPr marL="344340" indent="-342900" algn="just">
              <a:lnSpc>
                <a:spcPct val="100000"/>
              </a:lnSpc>
              <a:buClr>
                <a:srgbClr val="000000"/>
              </a:buClr>
              <a:buSzPct val="45000"/>
              <a:buFont typeface="Wingdings" pitchFamily="2" charset="2"/>
              <a:buChar char="v"/>
            </a:pPr>
            <a:r>
              <a:rPr lang="en-US" sz="2400" dirty="0" smtClean="0"/>
              <a:t>Deployment.</a:t>
            </a:r>
          </a:p>
          <a:p>
            <a:pPr marL="344340" indent="-342900" algn="just">
              <a:buClr>
                <a:srgbClr val="000000"/>
              </a:buClr>
              <a:buSzPct val="45000"/>
              <a:buFont typeface="Wingdings" pitchFamily="2" charset="2"/>
              <a:buChar char="v"/>
            </a:pPr>
            <a:r>
              <a:rPr lang="en-US" sz="2400" spc="-1" dirty="0"/>
              <a:t>Future </a:t>
            </a:r>
            <a:r>
              <a:rPr lang="en-US" sz="2400" spc="-1" dirty="0" smtClean="0"/>
              <a:t>extensions</a:t>
            </a:r>
            <a:endParaRPr lang="en-US" sz="2400" dirty="0" smtClean="0"/>
          </a:p>
          <a:p>
            <a:pPr marL="344340" indent="-342900" algn="just">
              <a:buClr>
                <a:srgbClr val="000000"/>
              </a:buClr>
              <a:buSzPct val="45000"/>
              <a:buFont typeface="Wingdings" pitchFamily="2" charset="2"/>
              <a:buChar char="v"/>
            </a:pPr>
            <a:r>
              <a:rPr lang="en-US" sz="2400" spc="-1" dirty="0">
                <a:solidFill>
                  <a:srgbClr val="000000"/>
                </a:solidFill>
              </a:rPr>
              <a:t>References</a:t>
            </a:r>
            <a:endParaRPr lang="en-US" sz="2400" spc="-1" dirty="0"/>
          </a:p>
          <a:p>
            <a:pPr marL="1440" algn="just">
              <a:lnSpc>
                <a:spcPct val="100000"/>
              </a:lnSpc>
              <a:buClr>
                <a:srgbClr val="000000"/>
              </a:buClr>
              <a:buSzPct val="45000"/>
            </a:pPr>
            <a:endParaRPr lang="en-US" sz="2400" b="0" strike="noStrike"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42"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43"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C1DF5CB-620F-420C-B89D-004A34FCCE70}" type="slidenum">
              <a:rPr lang="en-US" sz="1600" b="0" strike="noStrike" spc="-1">
                <a:solidFill>
                  <a:srgbClr val="404040"/>
                </a:solidFill>
                <a:latin typeface="Calibri"/>
                <a:ea typeface="DejaVu Sans"/>
              </a:rPr>
              <a:t>4</a:t>
            </a:fld>
            <a:endParaRPr lang="en-US" sz="1600" b="0" strike="noStrike" spc="-1">
              <a:latin typeface="Arial"/>
            </a:endParaRPr>
          </a:p>
        </p:txBody>
      </p:sp>
      <p:sp>
        <p:nvSpPr>
          <p:cNvPr id="144" name="CustomShape 4"/>
          <p:cNvSpPr/>
          <p:nvPr/>
        </p:nvSpPr>
        <p:spPr>
          <a:xfrm>
            <a:off x="731520" y="22824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strike="noStrike" spc="-1" dirty="0" smtClean="0">
                <a:solidFill>
                  <a:srgbClr val="FFFFFF"/>
                </a:solidFill>
                <a:latin typeface="Arial"/>
                <a:ea typeface="DejaVu Sans"/>
              </a:rPr>
              <a:t>INTRODUCTION</a:t>
            </a:r>
            <a:endParaRPr lang="en-US" sz="2800" b="1" strike="noStrike" spc="-1" dirty="0">
              <a:latin typeface="Arial"/>
            </a:endParaRPr>
          </a:p>
        </p:txBody>
      </p:sp>
      <p:sp>
        <p:nvSpPr>
          <p:cNvPr id="145" name="CustomShape 5"/>
          <p:cNvSpPr/>
          <p:nvPr/>
        </p:nvSpPr>
        <p:spPr>
          <a:xfrm>
            <a:off x="182880" y="1280160"/>
            <a:ext cx="8961120" cy="516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Arial" pitchFamily="34" charset="0"/>
              <a:buChar char="•"/>
            </a:pPr>
            <a:r>
              <a:rPr lang="en-US" sz="2000" dirty="0" smtClean="0"/>
              <a:t>Just </a:t>
            </a:r>
            <a:r>
              <a:rPr lang="en-US" sz="2000" dirty="0"/>
              <a:t>look the most valuable companies in the world. In 2006 these were the oil and energy companies. In </a:t>
            </a:r>
            <a:r>
              <a:rPr lang="en-US" sz="2000" dirty="0" smtClean="0"/>
              <a:t>2012 </a:t>
            </a:r>
            <a:r>
              <a:rPr lang="en-US" sz="2000" dirty="0"/>
              <a:t>the list included </a:t>
            </a:r>
            <a:r>
              <a:rPr lang="en-US" sz="2000" dirty="0" smtClean="0"/>
              <a:t>Google, Amazon and </a:t>
            </a:r>
            <a:r>
              <a:rPr lang="en-US" sz="2000" dirty="0"/>
              <a:t>Facebook</a:t>
            </a:r>
            <a:r>
              <a:rPr lang="en-US" sz="2000" dirty="0" smtClean="0"/>
              <a:t>.</a:t>
            </a:r>
          </a:p>
          <a:p>
            <a:endParaRPr lang="en-US" sz="2000" dirty="0" smtClean="0"/>
          </a:p>
          <a:p>
            <a:pPr marL="342900" indent="-342900">
              <a:buFont typeface="Arial" pitchFamily="34" charset="0"/>
              <a:buChar char="•"/>
            </a:pPr>
            <a:r>
              <a:rPr lang="en-US" sz="2000" spc="-1" dirty="0"/>
              <a:t>The world’s most valuable resource is no longer oil, but </a:t>
            </a:r>
            <a:r>
              <a:rPr lang="en-US" sz="2000" spc="-1" dirty="0" smtClean="0"/>
              <a:t>data.</a:t>
            </a:r>
            <a:endParaRPr lang="en-US" sz="2000" dirty="0" smtClean="0"/>
          </a:p>
          <a:p>
            <a:endParaRPr lang="en-US" sz="2000" spc="-1" dirty="0"/>
          </a:p>
          <a:p>
            <a:pPr marL="342900" indent="-342900">
              <a:buFont typeface="Arial" pitchFamily="34" charset="0"/>
              <a:buChar char="•"/>
            </a:pPr>
            <a:r>
              <a:rPr lang="en-US" sz="2000" dirty="0" smtClean="0"/>
              <a:t>To design </a:t>
            </a:r>
            <a:r>
              <a:rPr lang="en-US" sz="2000" dirty="0"/>
              <a:t>and develop such application that </a:t>
            </a:r>
            <a:r>
              <a:rPr lang="en-US" sz="2000" dirty="0" smtClean="0"/>
              <a:t>extract products </a:t>
            </a:r>
            <a:r>
              <a:rPr lang="en-US" sz="2000" dirty="0"/>
              <a:t>data from </a:t>
            </a:r>
            <a:r>
              <a:rPr lang="en-US" sz="2000" dirty="0" smtClean="0"/>
              <a:t>different e-commerce stores </a:t>
            </a:r>
            <a:r>
              <a:rPr lang="en-US" sz="2000" dirty="0"/>
              <a:t>and show all the </a:t>
            </a:r>
            <a:r>
              <a:rPr lang="en-US" sz="2000" dirty="0" smtClean="0"/>
              <a:t>products </a:t>
            </a:r>
            <a:r>
              <a:rPr lang="en-US" sz="2000" dirty="0"/>
              <a:t>in one place so the user can buy products </a:t>
            </a:r>
            <a:r>
              <a:rPr lang="en-US" sz="2000" dirty="0" smtClean="0"/>
              <a:t>within their range.</a:t>
            </a:r>
            <a:endParaRPr lang="en-US" sz="2000" dirty="0"/>
          </a:p>
          <a:p>
            <a:pPr marL="342900" indent="-342900">
              <a:buFont typeface="Arial" pitchFamily="34" charset="0"/>
              <a:buChar char="•"/>
            </a:pPr>
            <a:endParaRPr lang="en-US" sz="2400" b="0" strike="noStrike" spc="-1" dirty="0">
              <a:latin typeface="Aria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0124" y="4623257"/>
            <a:ext cx="3120472" cy="175731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450" y="4634487"/>
            <a:ext cx="2671763" cy="154607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2453" y="4657213"/>
            <a:ext cx="2576014" cy="1449008"/>
          </a:xfrm>
          <a:prstGeom prst="rect">
            <a:avLst/>
          </a:prstGeom>
        </p:spPr>
      </p:pic>
    </p:spTree>
    <p:extLst>
      <p:ext uri="{BB962C8B-B14F-4D97-AF65-F5344CB8AC3E}">
        <p14:creationId xmlns:p14="http://schemas.microsoft.com/office/powerpoint/2010/main" val="29078276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855"/>
            <a:ext cx="8077200" cy="1052945"/>
          </a:xfrm>
        </p:spPr>
        <p:txBody>
          <a:bodyPr/>
          <a:lstStyle/>
          <a:p>
            <a:pPr algn="ctr"/>
            <a:r>
              <a:rPr lang="en-US" sz="2800" b="1" dirty="0" smtClean="0">
                <a:solidFill>
                  <a:schemeClr val="bg1"/>
                </a:solidFill>
                <a:latin typeface="+mn-lt"/>
              </a:rPr>
              <a:t>LITERATURE  REVIEW</a:t>
            </a:r>
            <a:endParaRPr lang="en-US" sz="2800" b="1" dirty="0">
              <a:solidFill>
                <a:schemeClr val="bg1"/>
              </a:solidFill>
              <a:latin typeface="+mn-lt"/>
            </a:endParaRPr>
          </a:p>
        </p:txBody>
      </p:sp>
      <p:sp>
        <p:nvSpPr>
          <p:cNvPr id="3" name="Subtitle 2"/>
          <p:cNvSpPr>
            <a:spLocks noGrp="1"/>
          </p:cNvSpPr>
          <p:nvPr>
            <p:ph type="subTitle" idx="4294967295"/>
          </p:nvPr>
        </p:nvSpPr>
        <p:spPr>
          <a:xfrm>
            <a:off x="304800" y="1371600"/>
            <a:ext cx="8382000" cy="3200400"/>
          </a:xfrm>
        </p:spPr>
        <p:txBody>
          <a:bodyPr>
            <a:normAutofit/>
          </a:bodyPr>
          <a:lstStyle/>
          <a:p>
            <a:r>
              <a:rPr lang="en-US" sz="2000" dirty="0" smtClean="0">
                <a:latin typeface="+mn-lt"/>
              </a:rPr>
              <a:t>“ </a:t>
            </a:r>
            <a:r>
              <a:rPr lang="en-US" sz="2000" b="1" dirty="0" smtClean="0">
                <a:latin typeface="+mn-lt"/>
              </a:rPr>
              <a:t>FARFETCH</a:t>
            </a:r>
            <a:r>
              <a:rPr lang="en-US" sz="2000" dirty="0" smtClean="0">
                <a:latin typeface="+mn-lt"/>
              </a:rPr>
              <a:t>” is a British-Portuguese online luxury fashion retail platform that sells products from over 700 boutiques and brands. </a:t>
            </a:r>
          </a:p>
          <a:p>
            <a:endParaRPr lang="en-US" sz="2000" dirty="0">
              <a:latin typeface="+mn-lt"/>
            </a:endParaRPr>
          </a:p>
          <a:p>
            <a:r>
              <a:rPr lang="en-US" sz="2000" dirty="0" smtClean="0">
                <a:latin typeface="+mn-lt"/>
              </a:rPr>
              <a:t>“</a:t>
            </a:r>
            <a:r>
              <a:rPr lang="en-US" sz="2000" b="1" dirty="0" smtClean="0"/>
              <a:t>ZASIMO</a:t>
            </a:r>
            <a:r>
              <a:rPr lang="en-US" sz="2000" dirty="0" smtClean="0">
                <a:latin typeface="+mn-lt"/>
              </a:rPr>
              <a:t>” Pakistan’s largest online destination for the latest and best western high street and international fashion, footwear and accessory brands.</a:t>
            </a:r>
          </a:p>
          <a:p>
            <a:endParaRPr lang="en-US" sz="2000" dirty="0">
              <a:latin typeface="+mn-lt"/>
            </a:endParaRPr>
          </a:p>
          <a:p>
            <a:r>
              <a:rPr lang="en-US" sz="2000" dirty="0" smtClean="0">
                <a:latin typeface="+mn-lt"/>
              </a:rPr>
              <a:t>“ </a:t>
            </a:r>
            <a:r>
              <a:rPr lang="en-US" sz="2000" b="1" dirty="0" smtClean="0">
                <a:latin typeface="+mn-lt"/>
              </a:rPr>
              <a:t>LYST</a:t>
            </a:r>
            <a:r>
              <a:rPr lang="en-US" sz="2000" dirty="0" smtClean="0">
                <a:latin typeface="+mn-lt"/>
              </a:rPr>
              <a:t> ” Shop and discover the world's most stylish brands, curated for you. With more than 1000 brands and stores in one place.</a:t>
            </a:r>
            <a:endParaRPr lang="en-US" sz="2000" dirty="0"/>
          </a:p>
          <a:p>
            <a:pPr marL="285750" indent="-285750">
              <a:buFont typeface="Arial"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552491"/>
            <a:ext cx="1552641" cy="15526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8204" y="4586494"/>
            <a:ext cx="1518638" cy="151863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0400" y="4568195"/>
            <a:ext cx="2810044" cy="1468248"/>
          </a:xfrm>
          <a:prstGeom prst="rect">
            <a:avLst/>
          </a:prstGeom>
        </p:spPr>
      </p:pic>
    </p:spTree>
    <p:extLst>
      <p:ext uri="{BB962C8B-B14F-4D97-AF65-F5344CB8AC3E}">
        <p14:creationId xmlns:p14="http://schemas.microsoft.com/office/powerpoint/2010/main" val="802155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077200" cy="1066800"/>
          </a:xfrm>
        </p:spPr>
        <p:txBody>
          <a:bodyPr/>
          <a:lstStyle/>
          <a:p>
            <a:pPr algn="ctr"/>
            <a:r>
              <a:rPr lang="en-US" sz="2800" b="1" dirty="0" smtClean="0">
                <a:solidFill>
                  <a:schemeClr val="bg1"/>
                </a:solidFill>
                <a:latin typeface="+mn-lt"/>
              </a:rPr>
              <a:t>LITERATURE REVIEW</a:t>
            </a:r>
            <a:endParaRPr lang="en-US" sz="2800" b="1" dirty="0">
              <a:solidFill>
                <a:schemeClr val="bg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477292108"/>
              </p:ext>
            </p:extLst>
          </p:nvPr>
        </p:nvGraphicFramePr>
        <p:xfrm>
          <a:off x="228600" y="1447800"/>
          <a:ext cx="8778960" cy="5100063"/>
        </p:xfrm>
        <a:graphic>
          <a:graphicData uri="http://schemas.openxmlformats.org/drawingml/2006/table">
            <a:tbl>
              <a:tblPr firstRow="1" bandRow="1">
                <a:tableStyleId>{3C2FFA5D-87B4-456A-9821-1D502468CF0F}</a:tableStyleId>
              </a:tblPr>
              <a:tblGrid>
                <a:gridCol w="2926320">
                  <a:extLst>
                    <a:ext uri="{9D8B030D-6E8A-4147-A177-3AD203B41FA5}">
                      <a16:colId xmlns="" xmlns:a16="http://schemas.microsoft.com/office/drawing/2014/main" val="3675451813"/>
                    </a:ext>
                  </a:extLst>
                </a:gridCol>
                <a:gridCol w="2926320">
                  <a:extLst>
                    <a:ext uri="{9D8B030D-6E8A-4147-A177-3AD203B41FA5}">
                      <a16:colId xmlns="" xmlns:a16="http://schemas.microsoft.com/office/drawing/2014/main" val="4063016571"/>
                    </a:ext>
                  </a:extLst>
                </a:gridCol>
                <a:gridCol w="2926320">
                  <a:extLst>
                    <a:ext uri="{9D8B030D-6E8A-4147-A177-3AD203B41FA5}">
                      <a16:colId xmlns="" xmlns:a16="http://schemas.microsoft.com/office/drawing/2014/main" val="1998645292"/>
                    </a:ext>
                  </a:extLst>
                </a:gridCol>
              </a:tblGrid>
              <a:tr h="768264">
                <a:tc>
                  <a:txBody>
                    <a:bodyPr/>
                    <a:lstStyle/>
                    <a:p>
                      <a:pPr marL="0" marR="0" algn="ctr">
                        <a:lnSpc>
                          <a:spcPct val="107000"/>
                        </a:lnSpc>
                        <a:spcBef>
                          <a:spcPts val="0"/>
                        </a:spcBef>
                        <a:spcAft>
                          <a:spcPts val="0"/>
                        </a:spcAft>
                      </a:pPr>
                      <a:r>
                        <a:rPr lang="en-US" sz="2000" kern="1200" dirty="0" smtClean="0">
                          <a:effectLst/>
                        </a:rPr>
                        <a:t>Applications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a:tc>
                <a:tc>
                  <a:txBody>
                    <a:bodyPr/>
                    <a:lstStyle/>
                    <a:p>
                      <a:pPr marL="0" marR="0" algn="ctr">
                        <a:lnSpc>
                          <a:spcPct val="107000"/>
                        </a:lnSpc>
                        <a:spcBef>
                          <a:spcPts val="0"/>
                        </a:spcBef>
                        <a:spcAft>
                          <a:spcPts val="0"/>
                        </a:spcAft>
                      </a:pPr>
                      <a:r>
                        <a:rPr lang="en-US" sz="2000" kern="1200" dirty="0" smtClean="0">
                          <a:effectLst/>
                        </a:rPr>
                        <a:t>Targeted Brands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a:tc>
                <a:tc>
                  <a:txBody>
                    <a:bodyPr/>
                    <a:lstStyle/>
                    <a:p>
                      <a:pPr marL="0" marR="0" algn="ctr">
                        <a:lnSpc>
                          <a:spcPct val="107000"/>
                        </a:lnSpc>
                        <a:spcBef>
                          <a:spcPts val="0"/>
                        </a:spcBef>
                        <a:spcAft>
                          <a:spcPts val="0"/>
                        </a:spcAft>
                      </a:pPr>
                      <a:r>
                        <a:rPr lang="en-US" sz="2000" kern="1200" dirty="0" smtClean="0">
                          <a:effectLst/>
                        </a:rPr>
                        <a:t>Platforms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a:tc>
                <a:extLst>
                  <a:ext uri="{0D108BD9-81ED-4DB2-BD59-A6C34878D82A}">
                    <a16:rowId xmlns="" xmlns:a16="http://schemas.microsoft.com/office/drawing/2014/main" val="4078640928"/>
                  </a:ext>
                </a:extLst>
              </a:tr>
              <a:tr h="1069034">
                <a:tc>
                  <a:txBody>
                    <a:bodyPr/>
                    <a:lstStyle/>
                    <a:p>
                      <a:r>
                        <a:rPr lang="en-US" sz="1600" b="0" dirty="0" smtClean="0">
                          <a:latin typeface="+mn-lt"/>
                        </a:rPr>
                        <a:t>FARFETCH </a:t>
                      </a:r>
                      <a:r>
                        <a:rPr lang="en-US" sz="1600" b="0" kern="1200" dirty="0" smtClean="0">
                          <a:effectLst/>
                        </a:rPr>
                        <a:t>[1</a:t>
                      </a:r>
                      <a:r>
                        <a:rPr lang="en-US" sz="1600" kern="1200" dirty="0" smtClean="0">
                          <a:effectLst/>
                        </a:rPr>
                        <a:t>]</a:t>
                      </a:r>
                      <a:endParaRPr lang="en-US" sz="1600" dirty="0"/>
                    </a:p>
                  </a:txBody>
                  <a:tcPr/>
                </a:tc>
                <a:tc>
                  <a:txBody>
                    <a:bodyPr/>
                    <a:lstStyle/>
                    <a:p>
                      <a:r>
                        <a:rPr lang="en-US" sz="1600" b="0" dirty="0" smtClean="0">
                          <a:solidFill>
                            <a:schemeClr val="dk1"/>
                          </a:solidFill>
                          <a:effectLst/>
                          <a:latin typeface="+mn-lt"/>
                          <a:ea typeface="+mn-ea"/>
                          <a:cs typeface="+mn-cs"/>
                        </a:rPr>
                        <a:t>Alexander McQueen, Balenciaga, </a:t>
                      </a:r>
                      <a:r>
                        <a:rPr lang="en-US" sz="1600" b="0" dirty="0" err="1" smtClean="0">
                          <a:solidFill>
                            <a:schemeClr val="dk1"/>
                          </a:solidFill>
                          <a:effectLst/>
                          <a:latin typeface="+mn-lt"/>
                          <a:ea typeface="+mn-ea"/>
                          <a:cs typeface="+mn-cs"/>
                        </a:rPr>
                        <a:t>Bottega</a:t>
                      </a:r>
                      <a:r>
                        <a:rPr lang="en-US" sz="1600" b="0" dirty="0" smtClean="0">
                          <a:solidFill>
                            <a:schemeClr val="dk1"/>
                          </a:solidFill>
                          <a:effectLst/>
                          <a:latin typeface="+mn-lt"/>
                          <a:ea typeface="+mn-ea"/>
                          <a:cs typeface="+mn-cs"/>
                        </a:rPr>
                        <a:t> </a:t>
                      </a:r>
                      <a:r>
                        <a:rPr lang="en-US" sz="1600" b="0" dirty="0" err="1" smtClean="0">
                          <a:solidFill>
                            <a:schemeClr val="dk1"/>
                          </a:solidFill>
                          <a:effectLst/>
                          <a:latin typeface="+mn-lt"/>
                          <a:ea typeface="+mn-ea"/>
                          <a:cs typeface="+mn-cs"/>
                        </a:rPr>
                        <a:t>Veneta</a:t>
                      </a:r>
                      <a:r>
                        <a:rPr lang="en-US" sz="1600" b="0" dirty="0" smtClean="0">
                          <a:solidFill>
                            <a:schemeClr val="dk1"/>
                          </a:solidFill>
                          <a:effectLst/>
                          <a:latin typeface="+mn-lt"/>
                          <a:ea typeface="+mn-ea"/>
                          <a:cs typeface="+mn-cs"/>
                        </a:rPr>
                        <a:t>, Gucci, Givenchy, Prada, Saint Laurent, Versace</a:t>
                      </a:r>
                      <a:endParaRPr lang="en-US" sz="1600" b="0" dirty="0"/>
                    </a:p>
                  </a:txBody>
                  <a:tcPr/>
                </a:tc>
                <a:tc>
                  <a:txBody>
                    <a:bodyPr/>
                    <a:lstStyle/>
                    <a:p>
                      <a:pPr marL="0" marR="0" algn="just">
                        <a:lnSpc>
                          <a:spcPct val="107000"/>
                        </a:lnSpc>
                        <a:spcBef>
                          <a:spcPts val="0"/>
                        </a:spcBef>
                        <a:spcAft>
                          <a:spcPts val="0"/>
                        </a:spcAft>
                      </a:pPr>
                      <a:r>
                        <a:rPr lang="en-US" sz="1600" kern="1200" dirty="0" smtClean="0">
                          <a:effectLst/>
                        </a:rPr>
                        <a:t>Web Application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a:tc>
                <a:extLst>
                  <a:ext uri="{0D108BD9-81ED-4DB2-BD59-A6C34878D82A}">
                    <a16:rowId xmlns="" xmlns:a16="http://schemas.microsoft.com/office/drawing/2014/main" val="2659628619"/>
                  </a:ext>
                </a:extLst>
              </a:tr>
              <a:tr h="877638">
                <a:tc>
                  <a:txBody>
                    <a:bodyPr/>
                    <a:lstStyle/>
                    <a:p>
                      <a:r>
                        <a:rPr lang="en-US" sz="1600" b="0" dirty="0" smtClean="0"/>
                        <a:t>ZASIMO</a:t>
                      </a:r>
                      <a:r>
                        <a:rPr lang="en-US" sz="1600" b="1" dirty="0" smtClean="0"/>
                        <a:t> </a:t>
                      </a:r>
                      <a:r>
                        <a:rPr lang="en-US" sz="1600" kern="1200" dirty="0" smtClean="0">
                          <a:effectLst/>
                        </a:rPr>
                        <a:t>[2]</a:t>
                      </a:r>
                    </a:p>
                    <a:p>
                      <a:endParaRPr lang="en-US" sz="1600" dirty="0"/>
                    </a:p>
                  </a:txBody>
                  <a:tcPr/>
                </a:tc>
                <a:tc>
                  <a:txBody>
                    <a:bodyPr/>
                    <a:lstStyle/>
                    <a:p>
                      <a:r>
                        <a:rPr lang="en-US" sz="1600" dirty="0" smtClean="0">
                          <a:solidFill>
                            <a:schemeClr val="dk1"/>
                          </a:solidFill>
                          <a:effectLst/>
                          <a:latin typeface="+mn-lt"/>
                          <a:ea typeface="+mn-ea"/>
                          <a:cs typeface="+mn-cs"/>
                        </a:rPr>
                        <a:t>New Look, Burton,  </a:t>
                      </a:r>
                      <a:r>
                        <a:rPr lang="en-US" sz="1600" dirty="0" err="1" smtClean="0">
                          <a:solidFill>
                            <a:schemeClr val="dk1"/>
                          </a:solidFill>
                          <a:effectLst/>
                          <a:latin typeface="+mn-lt"/>
                          <a:ea typeface="+mn-ea"/>
                          <a:cs typeface="+mn-cs"/>
                        </a:rPr>
                        <a:t>Jack&amp;Jones</a:t>
                      </a:r>
                      <a:r>
                        <a:rPr lang="en-US" sz="1600" dirty="0" smtClean="0">
                          <a:solidFill>
                            <a:schemeClr val="dk1"/>
                          </a:solidFill>
                          <a:effectLst/>
                          <a:latin typeface="+mn-lt"/>
                          <a:ea typeface="+mn-ea"/>
                          <a:cs typeface="+mn-cs"/>
                        </a:rPr>
                        <a:t>, </a:t>
                      </a:r>
                      <a:r>
                        <a:rPr lang="en-US" sz="1600" dirty="0" err="1" smtClean="0">
                          <a:solidFill>
                            <a:schemeClr val="dk1"/>
                          </a:solidFill>
                          <a:effectLst/>
                          <a:latin typeface="+mn-lt"/>
                          <a:ea typeface="+mn-ea"/>
                          <a:cs typeface="+mn-cs"/>
                        </a:rPr>
                        <a:t>Quizman</a:t>
                      </a:r>
                      <a:r>
                        <a:rPr lang="en-US" sz="1600" dirty="0" smtClean="0">
                          <a:solidFill>
                            <a:schemeClr val="dk1"/>
                          </a:solidFill>
                          <a:effectLst/>
                          <a:latin typeface="+mn-lt"/>
                          <a:ea typeface="+mn-ea"/>
                          <a:cs typeface="+mn-cs"/>
                        </a:rPr>
                        <a:t>, </a:t>
                      </a:r>
                      <a:r>
                        <a:rPr lang="en-US" sz="1600" dirty="0" err="1" smtClean="0">
                          <a:solidFill>
                            <a:schemeClr val="dk1"/>
                          </a:solidFill>
                          <a:effectLst/>
                          <a:latin typeface="+mn-lt"/>
                          <a:ea typeface="+mn-ea"/>
                          <a:cs typeface="+mn-cs"/>
                        </a:rPr>
                        <a:t>Bravl</a:t>
                      </a:r>
                      <a:r>
                        <a:rPr lang="en-US" sz="1600" dirty="0" smtClean="0">
                          <a:solidFill>
                            <a:schemeClr val="dk1"/>
                          </a:solidFill>
                          <a:effectLst/>
                          <a:latin typeface="+mn-lt"/>
                          <a:ea typeface="+mn-ea"/>
                          <a:cs typeface="+mn-cs"/>
                        </a:rPr>
                        <a:t> Soul, Only, Blend</a:t>
                      </a:r>
                      <a:endParaRPr lang="en-US" sz="1600" dirty="0"/>
                    </a:p>
                  </a:txBody>
                  <a:tcPr/>
                </a:tc>
                <a:tc>
                  <a:txBody>
                    <a:bodyPr/>
                    <a:lstStyle/>
                    <a:p>
                      <a:pPr marL="0" marR="0" algn="just">
                        <a:lnSpc>
                          <a:spcPct val="107000"/>
                        </a:lnSpc>
                        <a:spcBef>
                          <a:spcPts val="0"/>
                        </a:spcBef>
                        <a:spcAft>
                          <a:spcPts val="0"/>
                        </a:spcAft>
                      </a:pPr>
                      <a:r>
                        <a:rPr lang="en-US" sz="1600" kern="1200" dirty="0" smtClean="0">
                          <a:effectLst/>
                        </a:rPr>
                        <a:t>Web Application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a:tc>
                <a:extLst>
                  <a:ext uri="{0D108BD9-81ED-4DB2-BD59-A6C34878D82A}">
                    <a16:rowId xmlns="" xmlns:a16="http://schemas.microsoft.com/office/drawing/2014/main" val="3746503510"/>
                  </a:ext>
                </a:extLst>
              </a:tr>
              <a:tr h="830647">
                <a:tc>
                  <a:txBody>
                    <a:bodyPr/>
                    <a:lstStyle/>
                    <a:p>
                      <a:r>
                        <a:rPr lang="en-US" sz="1600" b="0" dirty="0" smtClean="0">
                          <a:latin typeface="+mn-lt"/>
                        </a:rPr>
                        <a:t>LYST</a:t>
                      </a:r>
                      <a:r>
                        <a:rPr lang="en-US" sz="1600" kern="1200" dirty="0" smtClean="0">
                          <a:effectLst/>
                        </a:rPr>
                        <a:t> [3]</a:t>
                      </a:r>
                      <a:endParaRPr lang="en-US" sz="1600" dirty="0"/>
                    </a:p>
                  </a:txBody>
                  <a:tcPr/>
                </a:tc>
                <a:tc>
                  <a:txBody>
                    <a:bodyPr/>
                    <a:lstStyle/>
                    <a:p>
                      <a:r>
                        <a:rPr lang="en-US" sz="1600" dirty="0" smtClean="0">
                          <a:solidFill>
                            <a:schemeClr val="dk1"/>
                          </a:solidFill>
                          <a:effectLst/>
                          <a:latin typeface="+mn-lt"/>
                          <a:ea typeface="+mn-ea"/>
                          <a:cs typeface="+mn-cs"/>
                        </a:rPr>
                        <a:t>Nike, Gucci, </a:t>
                      </a:r>
                      <a:r>
                        <a:rPr lang="en-US" sz="1600" dirty="0" err="1" smtClean="0">
                          <a:solidFill>
                            <a:schemeClr val="dk1"/>
                          </a:solidFill>
                          <a:effectLst/>
                          <a:latin typeface="+mn-lt"/>
                          <a:ea typeface="+mn-ea"/>
                          <a:cs typeface="+mn-cs"/>
                        </a:rPr>
                        <a:t>Moncler</a:t>
                      </a:r>
                      <a:r>
                        <a:rPr lang="en-US" sz="1600" dirty="0" smtClean="0">
                          <a:solidFill>
                            <a:schemeClr val="dk1"/>
                          </a:solidFill>
                          <a:effectLst/>
                          <a:latin typeface="+mn-lt"/>
                          <a:ea typeface="+mn-ea"/>
                          <a:cs typeface="+mn-cs"/>
                        </a:rPr>
                        <a:t>, Barbour, Diesel, The north face, </a:t>
                      </a:r>
                      <a:r>
                        <a:rPr lang="en-US" sz="1600" dirty="0" err="1" smtClean="0">
                          <a:solidFill>
                            <a:schemeClr val="dk1"/>
                          </a:solidFill>
                          <a:effectLst/>
                          <a:latin typeface="+mn-lt"/>
                          <a:ea typeface="+mn-ea"/>
                          <a:cs typeface="+mn-cs"/>
                        </a:rPr>
                        <a:t>Kenzo</a:t>
                      </a:r>
                      <a:r>
                        <a:rPr lang="en-US" sz="1600" dirty="0" smtClean="0">
                          <a:solidFill>
                            <a:schemeClr val="dk1"/>
                          </a:solidFill>
                          <a:effectLst/>
                          <a:latin typeface="+mn-lt"/>
                          <a:ea typeface="+mn-ea"/>
                          <a:cs typeface="+mn-cs"/>
                        </a:rPr>
                        <a:t>, </a:t>
                      </a:r>
                      <a:r>
                        <a:rPr lang="en-US" sz="1600" dirty="0" err="1" smtClean="0">
                          <a:solidFill>
                            <a:schemeClr val="dk1"/>
                          </a:solidFill>
                          <a:effectLst/>
                          <a:latin typeface="+mn-lt"/>
                          <a:ea typeface="+mn-ea"/>
                          <a:cs typeface="+mn-cs"/>
                        </a:rPr>
                        <a:t>Balmain</a:t>
                      </a:r>
                      <a:endParaRPr lang="en-US" sz="1600" dirty="0"/>
                    </a:p>
                  </a:txBody>
                  <a:tcPr/>
                </a:tc>
                <a:tc>
                  <a:txBody>
                    <a:bodyPr/>
                    <a:lstStyle/>
                    <a:p>
                      <a:pPr marL="0" marR="0" algn="just">
                        <a:lnSpc>
                          <a:spcPct val="107000"/>
                        </a:lnSpc>
                        <a:spcBef>
                          <a:spcPts val="0"/>
                        </a:spcBef>
                        <a:spcAft>
                          <a:spcPts val="0"/>
                        </a:spcAft>
                      </a:pPr>
                      <a:r>
                        <a:rPr lang="en-US" sz="1600" kern="1200" dirty="0" smtClean="0">
                          <a:effectLst/>
                        </a:rPr>
                        <a:t>Web Application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a:tc>
                <a:extLst>
                  <a:ext uri="{0D108BD9-81ED-4DB2-BD59-A6C34878D82A}">
                    <a16:rowId xmlns="" xmlns:a16="http://schemas.microsoft.com/office/drawing/2014/main" val="2731622209"/>
                  </a:ext>
                </a:extLst>
              </a:tr>
              <a:tr h="1290308">
                <a:tc>
                  <a:txBody>
                    <a:bodyPr/>
                    <a:lstStyle/>
                    <a:p>
                      <a:r>
                        <a:rPr lang="en-US" sz="1600" b="1" dirty="0" smtClean="0"/>
                        <a:t>DATABOT</a:t>
                      </a:r>
                      <a:endParaRPr lang="en-US" sz="1600" b="1" dirty="0"/>
                    </a:p>
                  </a:txBody>
                  <a:tcPr/>
                </a:tc>
                <a:tc>
                  <a:txBody>
                    <a:bodyPr/>
                    <a:lstStyle/>
                    <a:p>
                      <a:r>
                        <a:rPr lang="en-US" sz="1600" b="1" dirty="0" smtClean="0"/>
                        <a:t>J., </a:t>
                      </a:r>
                      <a:r>
                        <a:rPr lang="en-US" sz="1600" b="1" dirty="0" err="1" smtClean="0"/>
                        <a:t>Almirah</a:t>
                      </a:r>
                      <a:r>
                        <a:rPr lang="en-US" sz="1600" b="1" dirty="0" smtClean="0"/>
                        <a:t>, Heels,</a:t>
                      </a:r>
                      <a:r>
                        <a:rPr lang="en-US" sz="1600" b="1" baseline="0" dirty="0" smtClean="0"/>
                        <a:t> Leisure Club, Metro, </a:t>
                      </a:r>
                      <a:r>
                        <a:rPr lang="en-US" sz="1600" b="1" baseline="0" dirty="0" err="1" smtClean="0"/>
                        <a:t>Ndure</a:t>
                      </a:r>
                      <a:r>
                        <a:rPr lang="en-US" sz="1600" b="1" baseline="0" dirty="0" smtClean="0"/>
                        <a:t>, </a:t>
                      </a:r>
                      <a:r>
                        <a:rPr lang="en-US" sz="1600" b="1" baseline="0" dirty="0" err="1" smtClean="0"/>
                        <a:t>Shoeplant</a:t>
                      </a:r>
                      <a:r>
                        <a:rPr lang="en-US" sz="1600" b="1" baseline="0" dirty="0" smtClean="0"/>
                        <a:t>, </a:t>
                      </a:r>
                      <a:r>
                        <a:rPr lang="en-US" sz="1600" b="1" baseline="0" dirty="0" err="1" smtClean="0"/>
                        <a:t>urbansole</a:t>
                      </a:r>
                      <a:r>
                        <a:rPr lang="en-US" sz="1600" b="1" baseline="0" dirty="0" smtClean="0"/>
                        <a:t>, </a:t>
                      </a:r>
                      <a:r>
                        <a:rPr lang="en-US" sz="1600" b="1" baseline="0" dirty="0" err="1" smtClean="0"/>
                        <a:t>Servis</a:t>
                      </a:r>
                      <a:r>
                        <a:rPr lang="en-US" sz="1600" b="1" baseline="0" dirty="0" smtClean="0"/>
                        <a:t>, </a:t>
                      </a:r>
                      <a:r>
                        <a:rPr lang="en-US" sz="1600" b="1" baseline="0" dirty="0" err="1" smtClean="0"/>
                        <a:t>Edenrobe</a:t>
                      </a:r>
                      <a:r>
                        <a:rPr lang="en-US" sz="1600" b="1" baseline="0" dirty="0" smtClean="0"/>
                        <a:t>, </a:t>
                      </a:r>
                      <a:r>
                        <a:rPr lang="en-US" sz="1600" b="1" baseline="0" dirty="0" err="1" smtClean="0"/>
                        <a:t>Bareeze</a:t>
                      </a:r>
                      <a:r>
                        <a:rPr lang="en-US" sz="1600" b="1" baseline="0" dirty="0" smtClean="0"/>
                        <a:t>, </a:t>
                      </a:r>
                      <a:r>
                        <a:rPr lang="en-US" sz="1600" b="1" dirty="0" smtClean="0"/>
                        <a:t> Breakout, </a:t>
                      </a:r>
                      <a:r>
                        <a:rPr lang="en-US" sz="1600" b="1" dirty="0" err="1" smtClean="0"/>
                        <a:t>Sanasafinaz</a:t>
                      </a:r>
                      <a:r>
                        <a:rPr lang="en-US" sz="1600" b="1" dirty="0" smtClean="0"/>
                        <a:t>,</a:t>
                      </a:r>
                      <a:r>
                        <a:rPr lang="en-US" sz="1600" b="1" baseline="0" dirty="0" smtClean="0"/>
                        <a:t> </a:t>
                      </a:r>
                      <a:r>
                        <a:rPr lang="en-US" sz="1600" b="1" dirty="0" err="1" smtClean="0"/>
                        <a:t>Outfitters,</a:t>
                      </a:r>
                      <a:r>
                        <a:rPr lang="en-US" sz="1600" b="1" baseline="0" dirty="0" err="1" smtClean="0"/>
                        <a:t>Alkaram</a:t>
                      </a:r>
                      <a:r>
                        <a:rPr lang="en-US" sz="1600" b="1" baseline="0" dirty="0" smtClean="0"/>
                        <a:t> etc….</a:t>
                      </a:r>
                      <a:endParaRPr lang="en-US" sz="1600" b="1" dirty="0"/>
                    </a:p>
                  </a:txBody>
                  <a:tcPr/>
                </a:tc>
                <a:tc>
                  <a:txBody>
                    <a:bodyPr/>
                    <a:lstStyle/>
                    <a:p>
                      <a:pPr marL="0" marR="0" algn="just">
                        <a:lnSpc>
                          <a:spcPct val="107000"/>
                        </a:lnSpc>
                        <a:spcBef>
                          <a:spcPts val="0"/>
                        </a:spcBef>
                        <a:spcAft>
                          <a:spcPts val="0"/>
                        </a:spcAft>
                      </a:pPr>
                      <a:r>
                        <a:rPr lang="en-US" sz="1600" b="1" dirty="0" smtClean="0">
                          <a:effectLst/>
                          <a:latin typeface="+mn-lt"/>
                          <a:ea typeface="Calibri" panose="020F0502020204030204" pitchFamily="34" charset="0"/>
                          <a:cs typeface="Times New Roman" panose="02020603050405020304" pitchFamily="18" charset="0"/>
                        </a:rPr>
                        <a:t>Web, Android</a:t>
                      </a:r>
                      <a:r>
                        <a:rPr lang="en-US" sz="1600" b="1" baseline="0" dirty="0" smtClean="0">
                          <a:effectLst/>
                          <a:latin typeface="+mn-lt"/>
                          <a:ea typeface="Calibri" panose="020F0502020204030204" pitchFamily="34" charset="0"/>
                          <a:cs typeface="Times New Roman" panose="02020603050405020304" pitchFamily="18" charset="0"/>
                        </a:rPr>
                        <a:t> </a:t>
                      </a:r>
                      <a:endParaRPr lang="en-US" sz="1600" b="1" dirty="0">
                        <a:effectLst/>
                        <a:latin typeface="+mn-lt"/>
                        <a:ea typeface="Calibri" panose="020F0502020204030204" pitchFamily="34" charset="0"/>
                        <a:cs typeface="Times New Roman" panose="02020603050405020304" pitchFamily="18" charset="0"/>
                      </a:endParaRPr>
                    </a:p>
                  </a:txBody>
                  <a:tcPr marL="90170" marR="90170"/>
                </a:tc>
              </a:tr>
            </a:tbl>
          </a:graphicData>
        </a:graphic>
      </p:graphicFrame>
    </p:spTree>
    <p:extLst>
      <p:ext uri="{BB962C8B-B14F-4D97-AF65-F5344CB8AC3E}">
        <p14:creationId xmlns:p14="http://schemas.microsoft.com/office/powerpoint/2010/main" val="3172654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855"/>
            <a:ext cx="8077200" cy="1052945"/>
          </a:xfrm>
        </p:spPr>
        <p:txBody>
          <a:bodyPr/>
          <a:lstStyle/>
          <a:p>
            <a:pPr algn="ctr"/>
            <a:r>
              <a:rPr lang="en-US" sz="2800" b="1" dirty="0" smtClean="0">
                <a:solidFill>
                  <a:schemeClr val="bg1"/>
                </a:solidFill>
              </a:rPr>
              <a:t>DETAILED </a:t>
            </a:r>
            <a:r>
              <a:rPr lang="en-US" sz="2800" b="1" spc="-1" dirty="0" smtClean="0">
                <a:solidFill>
                  <a:schemeClr val="bg1"/>
                </a:solidFill>
              </a:rPr>
              <a:t>FLOW CHART</a:t>
            </a:r>
            <a:endParaRPr lang="en-US" sz="3200" b="1" strike="noStrike" spc="-1" dirty="0">
              <a:latin typeface="Aria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24000"/>
            <a:ext cx="6686550" cy="5067300"/>
          </a:xfrm>
          <a:prstGeom prst="rect">
            <a:avLst/>
          </a:prstGeom>
        </p:spPr>
      </p:pic>
    </p:spTree>
    <p:extLst>
      <p:ext uri="{BB962C8B-B14F-4D97-AF65-F5344CB8AC3E}">
        <p14:creationId xmlns:p14="http://schemas.microsoft.com/office/powerpoint/2010/main" val="1259829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855"/>
            <a:ext cx="8077200" cy="1052945"/>
          </a:xfrm>
        </p:spPr>
        <p:txBody>
          <a:bodyPr/>
          <a:lstStyle/>
          <a:p>
            <a:pPr algn="ctr"/>
            <a:r>
              <a:rPr lang="en-US" sz="2800" b="1" dirty="0" smtClean="0">
                <a:solidFill>
                  <a:schemeClr val="bg1"/>
                </a:solidFill>
              </a:rPr>
              <a:t>DETAILED </a:t>
            </a:r>
            <a:r>
              <a:rPr lang="en-US" sz="2800" b="1" spc="-1" dirty="0" smtClean="0">
                <a:solidFill>
                  <a:schemeClr val="bg1"/>
                </a:solidFill>
              </a:rPr>
              <a:t>FLOW CHART( </a:t>
            </a:r>
            <a:r>
              <a:rPr lang="en-US" sz="2800" dirty="0" smtClean="0">
                <a:solidFill>
                  <a:schemeClr val="bg1"/>
                </a:solidFill>
              </a:rPr>
              <a:t>Suggestion </a:t>
            </a:r>
            <a:r>
              <a:rPr lang="en-US" sz="2800" b="1" spc="-1" dirty="0" smtClean="0">
                <a:solidFill>
                  <a:schemeClr val="bg1"/>
                </a:solidFill>
              </a:rPr>
              <a:t>)</a:t>
            </a:r>
            <a:endParaRPr lang="en-US" sz="3200" b="1" strike="noStrike" spc="-1" dirty="0">
              <a:latin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95400"/>
            <a:ext cx="5810250" cy="5276850"/>
          </a:xfrm>
          <a:prstGeom prst="rect">
            <a:avLst/>
          </a:prstGeom>
        </p:spPr>
      </p:pic>
    </p:spTree>
    <p:extLst>
      <p:ext uri="{BB962C8B-B14F-4D97-AF65-F5344CB8AC3E}">
        <p14:creationId xmlns:p14="http://schemas.microsoft.com/office/powerpoint/2010/main" val="3891949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6448320"/>
            <a:ext cx="1323360" cy="3564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2218320" y="6448320"/>
            <a:ext cx="4724280" cy="356400"/>
          </a:xfrm>
          <a:prstGeom prst="rect">
            <a:avLst/>
          </a:prstGeom>
          <a:noFill/>
          <a:ln>
            <a:noFill/>
          </a:ln>
        </p:spPr>
        <p:style>
          <a:lnRef idx="0">
            <a:scrgbClr r="0" g="0" b="0"/>
          </a:lnRef>
          <a:fillRef idx="0">
            <a:scrgbClr r="0" g="0" b="0"/>
          </a:fillRef>
          <a:effectRef idx="0">
            <a:scrgbClr r="0" g="0" b="0"/>
          </a:effectRef>
          <a:fontRef idx="minor"/>
        </p:style>
      </p:sp>
      <p:sp>
        <p:nvSpPr>
          <p:cNvPr id="154" name="CustomShape 3"/>
          <p:cNvSpPr/>
          <p:nvPr/>
        </p:nvSpPr>
        <p:spPr>
          <a:xfrm>
            <a:off x="7380360" y="6448320"/>
            <a:ext cx="128736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5F374B3-4DB6-43A3-9488-17CBA9B63968}" type="slidenum">
              <a:rPr lang="en-US" sz="1600" b="0" strike="noStrike" spc="-1">
                <a:solidFill>
                  <a:srgbClr val="404040"/>
                </a:solidFill>
                <a:latin typeface="Calibri"/>
                <a:ea typeface="DejaVu Sans"/>
              </a:rPr>
              <a:t>9</a:t>
            </a:fld>
            <a:endParaRPr lang="en-US" sz="1600" b="0" strike="noStrike" spc="-1">
              <a:latin typeface="Arial"/>
            </a:endParaRPr>
          </a:p>
        </p:txBody>
      </p:sp>
      <p:sp>
        <p:nvSpPr>
          <p:cNvPr id="155" name="CustomShape 4"/>
          <p:cNvSpPr/>
          <p:nvPr/>
        </p:nvSpPr>
        <p:spPr>
          <a:xfrm>
            <a:off x="477982" y="228600"/>
            <a:ext cx="7307280"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dirty="0" smtClean="0">
                <a:solidFill>
                  <a:schemeClr val="bg1"/>
                </a:solidFill>
              </a:rPr>
              <a:t>DESIGN (screens)</a:t>
            </a:r>
            <a:endParaRPr lang="en-US" sz="2800" b="1" strike="noStrike" spc="-1" dirty="0">
              <a:solidFill>
                <a:schemeClr val="bg1"/>
              </a:solidFill>
              <a:latin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84" y="1447800"/>
            <a:ext cx="3622496" cy="47053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800" y="2743200"/>
            <a:ext cx="4747702" cy="2440236"/>
          </a:xfrm>
          <a:prstGeom prst="rect">
            <a:avLst/>
          </a:prstGeom>
        </p:spPr>
      </p:pic>
      <p:sp>
        <p:nvSpPr>
          <p:cNvPr id="8" name="CustomShape 4"/>
          <p:cNvSpPr/>
          <p:nvPr/>
        </p:nvSpPr>
        <p:spPr>
          <a:xfrm>
            <a:off x="500356" y="1420091"/>
            <a:ext cx="3007686"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dirty="0" smtClean="0"/>
              <a:t>Mobile app</a:t>
            </a:r>
            <a:endParaRPr lang="en-US" sz="2400" strike="noStrike" spc="-1" dirty="0">
              <a:latin typeface="Arial"/>
            </a:endParaRPr>
          </a:p>
        </p:txBody>
      </p:sp>
      <p:sp>
        <p:nvSpPr>
          <p:cNvPr id="9" name="CustomShape 4"/>
          <p:cNvSpPr/>
          <p:nvPr/>
        </p:nvSpPr>
        <p:spPr>
          <a:xfrm>
            <a:off x="4984808" y="2148840"/>
            <a:ext cx="3007686" cy="5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dirty="0" smtClean="0"/>
              <a:t>Web app</a:t>
            </a:r>
            <a:endParaRPr lang="en-US" sz="2400" strike="noStrike" spc="-1" dirty="0">
              <a:latin typeface="Arial"/>
            </a:endParaRPr>
          </a:p>
        </p:txBody>
      </p:sp>
    </p:spTree>
    <p:extLst>
      <p:ext uri="{BB962C8B-B14F-4D97-AF65-F5344CB8AC3E}">
        <p14:creationId xmlns:p14="http://schemas.microsoft.com/office/powerpoint/2010/main" val="21216053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6049</TotalTime>
  <Words>537</Words>
  <Application>Microsoft Office PowerPoint</Application>
  <PresentationFormat>On-screen Show (4:3)</PresentationFormat>
  <Paragraphs>140</Paragraphs>
  <Slides>20</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DejaVu Sans</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LITERATURE  REVIEW</vt:lpstr>
      <vt:lpstr>LITERATURE REVIEW</vt:lpstr>
      <vt:lpstr>DETAILED FLOW CHART</vt:lpstr>
      <vt:lpstr>DETAILED FLOW CHART( Suggestion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Databot</dc:title>
  <dc:creator>Team Databot</dc:creator>
  <cp:lastModifiedBy>Sanan</cp:lastModifiedBy>
  <cp:revision>484</cp:revision>
  <dcterms:created xsi:type="dcterms:W3CDTF">2013-09-17T13:37:46Z</dcterms:created>
  <dcterms:modified xsi:type="dcterms:W3CDTF">2022-07-21T16:41:25Z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