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722" r:id="rId3"/>
    <p:sldMasterId id="2147483743" r:id="rId4"/>
  </p:sldMasterIdLst>
  <p:notesMasterIdLst>
    <p:notesMasterId r:id="rId8"/>
  </p:notesMasterIdLst>
  <p:sldIdLst>
    <p:sldId id="273" r:id="rId5"/>
    <p:sldId id="314" r:id="rId6"/>
    <p:sldId id="31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58B0B"/>
    <a:srgbClr val="FFFF99"/>
    <a:srgbClr val="FF9966"/>
    <a:srgbClr val="FFCC66"/>
    <a:srgbClr val="C0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8314" autoAdjust="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2F2DA-CBF1-43B0-8CEB-6A49F8B3EB53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7EDC-F137-4B5A-9F9C-98151C0E28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72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3964548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  <a:endParaRPr lang="fr-FR" sz="14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84D0CF11-A508-4AFE-9257-D7247176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26482"/>
              </p:ext>
            </p:extLst>
          </p:nvPr>
        </p:nvGraphicFramePr>
        <p:xfrm>
          <a:off x="4632873" y="5298653"/>
          <a:ext cx="2970790" cy="1473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24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smtClean="0">
                          <a:latin typeface="Calibri" pitchFamily="34" charset="0"/>
                          <a:cs typeface="Calibri" pitchFamily="34" charset="0"/>
                        </a:rPr>
                        <a:t>Reference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Revision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Prepared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Checked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r>
                        <a:rPr lang="fr-FR" sz="1300" b="1" noProof="0" dirty="0" err="1" smtClean="0">
                          <a:latin typeface="Calibri" pitchFamily="34" charset="0"/>
                          <a:cs typeface="Calibri" pitchFamily="34" charset="0"/>
                        </a:rPr>
                        <a:t>Approved</a:t>
                      </a:r>
                      <a:endParaRPr lang="fr-FR" sz="13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1" marR="91441" marT="45721" marB="4572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noProof="0" dirty="0" err="1" smtClean="0">
                          <a:latin typeface="Calibri" pitchFamily="34" charset="0"/>
                          <a:cs typeface="Calibri" pitchFamily="34" charset="0"/>
                        </a:rPr>
                        <a:t>lorem</a:t>
                      </a:r>
                      <a:endParaRPr lang="fr-FR" sz="1200" noProof="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3" marR="91453" marT="45721" marB="4572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501298" y="5373533"/>
            <a:ext cx="1954715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0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Contenu à modifier</a:t>
            </a:r>
            <a:r>
              <a:rPr lang="fr-FR" sz="2000" b="1" cap="none" spc="0" baseline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dans le masque des diapositives</a:t>
            </a:r>
            <a:endParaRPr lang="fr-FR" sz="2000" b="1" cap="none" spc="0" dirty="0">
              <a:ln w="95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258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11909" y="1563977"/>
            <a:ext cx="11152709" cy="445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2672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4" y="1563976"/>
            <a:ext cx="5480696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2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1" name="Connecteur droit 10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72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oubl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6183924" y="1563976"/>
            <a:ext cx="5480695" cy="4450774"/>
          </a:xfrm>
        </p:spPr>
        <p:txBody>
          <a:bodyPr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80645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81075" indent="-2413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18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5" name="Connecteur droit 24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5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5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xte Enjeux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11908" y="16272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657842" y="1433141"/>
            <a:ext cx="1311182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Contexte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57842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6342085" y="1823586"/>
            <a:ext cx="5176600" cy="270269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511908" y="188641"/>
            <a:ext cx="11152710" cy="8651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36000" bIns="36000" rtlCol="0" anchor="b" anchorCtr="0"/>
          <a:lstStyle/>
          <a:p>
            <a:pPr algn="l"/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3" name="Connecteur droit 5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à coins arrondis 16"/>
          <p:cNvSpPr/>
          <p:nvPr/>
        </p:nvSpPr>
        <p:spPr>
          <a:xfrm>
            <a:off x="6196151" y="1627120"/>
            <a:ext cx="5468468" cy="3095625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6342085" y="1430854"/>
            <a:ext cx="1309038" cy="3927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+mn-lt"/>
              </a:rPr>
              <a:t>Enjeux</a:t>
            </a:r>
            <a:endParaRPr lang="fr-FR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511910" y="188640"/>
            <a:ext cx="11153041" cy="86518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511907" y="4919011"/>
            <a:ext cx="11160331" cy="1150863"/>
            <a:chOff x="511907" y="4919011"/>
            <a:chExt cx="11160331" cy="1150863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511907" y="4919011"/>
              <a:ext cx="11160331" cy="11508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48" y="5059699"/>
              <a:ext cx="868123" cy="868123"/>
            </a:xfrm>
            <a:prstGeom prst="rect">
              <a:avLst/>
            </a:prstGeom>
          </p:spPr>
        </p:pic>
      </p:grpSp>
      <p:sp>
        <p:nvSpPr>
          <p:cNvPr id="26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2108312" y="4919011"/>
            <a:ext cx="9556306" cy="115086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917891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grpSp>
        <p:nvGrpSpPr>
          <p:cNvPr id="5" name="Groupe 4"/>
          <p:cNvGrpSpPr/>
          <p:nvPr>
            <p:custDataLst>
              <p:tags r:id="rId1"/>
            </p:custDataLst>
          </p:nvPr>
        </p:nvGrpSpPr>
        <p:grpSpPr>
          <a:xfrm>
            <a:off x="192885" y="1269323"/>
            <a:ext cx="7198638" cy="4895981"/>
            <a:chOff x="191345" y="1326323"/>
            <a:chExt cx="7200513" cy="4999629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206153" y="1495358"/>
              <a:ext cx="7185705" cy="4830594"/>
            </a:xfrm>
            <a:prstGeom prst="roundRect">
              <a:avLst>
                <a:gd name="adj" fmla="val 2331"/>
              </a:avLst>
            </a:prstGeom>
            <a:noFill/>
            <a:ln w="28575">
              <a:solidFill>
                <a:srgbClr val="2734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fr-FR" sz="1100" dirty="0">
                <a:solidFill>
                  <a:srgbClr val="00305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91345" y="1326323"/>
              <a:ext cx="129535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273457"/>
                  </a:solidFill>
                  <a:latin typeface="Franklin Gothic Book"/>
                </a:rPr>
                <a:t>EXPERTISES</a:t>
              </a:r>
            </a:p>
          </p:txBody>
        </p:sp>
      </p:grpSp>
      <p:grpSp>
        <p:nvGrpSpPr>
          <p:cNvPr id="9" name="Groupe 8"/>
          <p:cNvGrpSpPr/>
          <p:nvPr>
            <p:custDataLst>
              <p:tags r:id="rId2"/>
            </p:custDataLst>
          </p:nvPr>
        </p:nvGrpSpPr>
        <p:grpSpPr>
          <a:xfrm>
            <a:off x="7534808" y="1224184"/>
            <a:ext cx="4499225" cy="1496381"/>
            <a:chOff x="191345" y="1255421"/>
            <a:chExt cx="4500397" cy="2350388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206153" y="1495356"/>
              <a:ext cx="4485589" cy="2110453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marL="177764" lvl="1" indent="-177764" defTabSz="914309" eaLnBrk="0" hangingPunct="0">
                <a:buClr>
                  <a:srgbClr val="008C32"/>
                </a:buClr>
                <a:buFont typeface="Wingdings" panose="05000000000000000000" pitchFamily="2" charset="2"/>
                <a:buChar char="§"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1345" y="1255421"/>
              <a:ext cx="1368338" cy="5316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008C32"/>
                  </a:solidFill>
                  <a:latin typeface="Franklin Gothic Book"/>
                </a:rPr>
                <a:t>SOFT SKILLS</a:t>
              </a:r>
            </a:p>
          </p:txBody>
        </p:sp>
      </p:grpSp>
      <p:grpSp>
        <p:nvGrpSpPr>
          <p:cNvPr id="12" name="Groupe 11"/>
          <p:cNvGrpSpPr/>
          <p:nvPr>
            <p:custDataLst>
              <p:tags r:id="rId3"/>
            </p:custDataLst>
          </p:nvPr>
        </p:nvGrpSpPr>
        <p:grpSpPr>
          <a:xfrm>
            <a:off x="7542206" y="2853154"/>
            <a:ext cx="4499226" cy="1780697"/>
            <a:chOff x="191344" y="1326324"/>
            <a:chExt cx="4500398" cy="1781161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206153" y="1495359"/>
              <a:ext cx="4485589" cy="1612126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indent="0" defTabSz="914309" eaLnBrk="0" hangingPunct="0">
                <a:buClr>
                  <a:srgbClr val="960000"/>
                </a:buClr>
                <a:buFont typeface="Wingdings" panose="05000000000000000000" pitchFamily="2" charset="2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91344" y="1326324"/>
              <a:ext cx="23690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rgbClr val="960000"/>
                  </a:solidFill>
                  <a:latin typeface="Franklin Gothic Book"/>
                </a:rPr>
                <a:t>EXEMPLES DE MISSIONS</a:t>
              </a:r>
            </a:p>
          </p:txBody>
        </p:sp>
      </p:grpSp>
      <p:grpSp>
        <p:nvGrpSpPr>
          <p:cNvPr id="15" name="Groupe 14"/>
          <p:cNvGrpSpPr/>
          <p:nvPr>
            <p:custDataLst>
              <p:tags r:id="rId4"/>
            </p:custDataLst>
          </p:nvPr>
        </p:nvGrpSpPr>
        <p:grpSpPr>
          <a:xfrm>
            <a:off x="7536495" y="4766440"/>
            <a:ext cx="4499225" cy="1398864"/>
            <a:chOff x="191345" y="1326324"/>
            <a:chExt cx="4500397" cy="1912478"/>
          </a:xfrm>
        </p:grpSpPr>
        <p:sp>
          <p:nvSpPr>
            <p:cNvPr id="16" name="Rectangle à coins arrondis 15"/>
            <p:cNvSpPr/>
            <p:nvPr/>
          </p:nvSpPr>
          <p:spPr>
            <a:xfrm>
              <a:off x="206153" y="1495358"/>
              <a:ext cx="4485589" cy="1743444"/>
            </a:xfrm>
            <a:prstGeom prst="roundRect">
              <a:avLst>
                <a:gd name="adj" fmla="val 7984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marL="0" lvl="1" indent="0" defTabSz="914309" eaLnBrk="0" hangingPunct="0">
                <a:buClr>
                  <a:srgbClr val="FA6432"/>
                </a:buClr>
                <a:buFont typeface="Arial" panose="020B0604020202020204" pitchFamily="34" charset="0"/>
                <a:buNone/>
                <a:tabLst>
                  <a:tab pos="171416" algn="l"/>
                  <a:tab pos="619001" algn="l"/>
                  <a:tab pos="1068174" algn="l"/>
                  <a:tab pos="1517346" algn="l"/>
                  <a:tab pos="1966519" algn="l"/>
                  <a:tab pos="2415691" algn="l"/>
                  <a:tab pos="2864864" algn="l"/>
                  <a:tab pos="3314038" algn="l"/>
                  <a:tab pos="3763211" algn="l"/>
                  <a:tab pos="4212383" algn="l"/>
                  <a:tab pos="4661556" algn="l"/>
                  <a:tab pos="5110728" algn="l"/>
                  <a:tab pos="5559901" algn="l"/>
                  <a:tab pos="6009073" algn="l"/>
                  <a:tab pos="6458246" algn="l"/>
                  <a:tab pos="6907418" algn="l"/>
                  <a:tab pos="7356591" algn="l"/>
                  <a:tab pos="7805763" algn="l"/>
                  <a:tab pos="8254936" algn="l"/>
                  <a:tab pos="8704109" algn="l"/>
                  <a:tab pos="9153282" algn="l"/>
                </a:tabLst>
                <a:defRPr/>
              </a:pPr>
              <a:endParaRPr lang="fr-FR" sz="1000" dirty="0">
                <a:solidFill>
                  <a:srgbClr val="000000"/>
                </a:solidFill>
                <a:latin typeface="Segoe UI"/>
                <a:cs typeface="Lucida Sans Unicode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91345" y="1326324"/>
              <a:ext cx="2302756" cy="4627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914309"/>
              <a:r>
                <a:rPr lang="fr-FR" sz="1600" dirty="0">
                  <a:solidFill>
                    <a:schemeClr val="accent2"/>
                  </a:solidFill>
                  <a:latin typeface="Franklin Gothic Book"/>
                </a:rPr>
                <a:t>EXEMPLES DE CLIENTS</a:t>
              </a:r>
            </a:p>
          </p:txBody>
        </p:sp>
      </p:grpSp>
      <p:cxnSp>
        <p:nvCxnSpPr>
          <p:cNvPr id="18" name="Connecteur droit 17"/>
          <p:cNvCxnSpPr/>
          <p:nvPr>
            <p:custDataLst>
              <p:tags r:id="rId5"/>
            </p:custDataLst>
          </p:nvPr>
        </p:nvCxnSpPr>
        <p:spPr>
          <a:xfrm>
            <a:off x="5465370" y="621054"/>
            <a:ext cx="12596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8685" y="44233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4"/>
          </p:nvPr>
        </p:nvSpPr>
        <p:spPr>
          <a:xfrm>
            <a:off x="7557011" y="3191619"/>
            <a:ext cx="4484422" cy="1442231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15"/>
          </p:nvPr>
        </p:nvSpPr>
        <p:spPr>
          <a:xfrm>
            <a:off x="7549612" y="1562650"/>
            <a:ext cx="4484421" cy="1157915"/>
          </a:xfrm>
          <a:ln w="19050"/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6"/>
          <p:cNvSpPr>
            <a:spLocks noGrp="1"/>
          </p:cNvSpPr>
          <p:nvPr>
            <p:ph type="body" sz="quarter" idx="16"/>
          </p:nvPr>
        </p:nvSpPr>
        <p:spPr>
          <a:xfrm>
            <a:off x="7549612" y="5104906"/>
            <a:ext cx="4484421" cy="1060397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2" name="Espace réservé du tableau 31"/>
          <p:cNvSpPr>
            <a:spLocks noGrp="1"/>
          </p:cNvSpPr>
          <p:nvPr>
            <p:ph type="tbl" sz="quarter" idx="17"/>
          </p:nvPr>
        </p:nvSpPr>
        <p:spPr>
          <a:xfrm>
            <a:off x="207688" y="1562649"/>
            <a:ext cx="7183835" cy="4602653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71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1012730" cy="1541055"/>
          </a:xfrm>
          <a:solidFill>
            <a:schemeClr val="tx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1" y="2966807"/>
            <a:ext cx="1012731" cy="1541055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1012732" cy="1541055"/>
          </a:xfrm>
          <a:solidFill>
            <a:schemeClr val="accent2"/>
          </a:solidFill>
          <a:ln>
            <a:noFill/>
          </a:ln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8912"/>
            <a:ext cx="621667" cy="83572"/>
          </a:xfrm>
          <a:prstGeom prst="triangl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3" name="Triangle isocèle 21"/>
          <p:cNvSpPr/>
          <p:nvPr/>
        </p:nvSpPr>
        <p:spPr>
          <a:xfrm flipV="1">
            <a:off x="1827803" y="4502436"/>
            <a:ext cx="621667" cy="835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2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619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619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619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58307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42701"/>
            <a:ext cx="720000" cy="628738"/>
          </a:xfrm>
          <a:prstGeom prst="rect">
            <a:avLst/>
          </a:prstGeom>
        </p:spPr>
      </p:pic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1" y="188640"/>
            <a:ext cx="11152708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sp>
        <p:nvSpPr>
          <p:cNvPr id="24" name="Rectangle à coins arrondis 23"/>
          <p:cNvSpPr/>
          <p:nvPr/>
        </p:nvSpPr>
        <p:spPr>
          <a:xfrm>
            <a:off x="2203269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texte 24"/>
          <p:cNvSpPr>
            <a:spLocks noGrp="1"/>
          </p:cNvSpPr>
          <p:nvPr>
            <p:ph type="body" sz="quarter" idx="18"/>
          </p:nvPr>
        </p:nvSpPr>
        <p:spPr>
          <a:xfrm>
            <a:off x="7391340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7" name="Espace réservé du texte 28"/>
          <p:cNvSpPr>
            <a:spLocks noGrp="1"/>
          </p:cNvSpPr>
          <p:nvPr>
            <p:ph type="body" sz="quarter" idx="19"/>
          </p:nvPr>
        </p:nvSpPr>
        <p:spPr>
          <a:xfrm>
            <a:off x="7391340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8" name="Espace réservé du texte 32"/>
          <p:cNvSpPr>
            <a:spLocks noGrp="1"/>
          </p:cNvSpPr>
          <p:nvPr>
            <p:ph type="body" sz="quarter" idx="20"/>
          </p:nvPr>
        </p:nvSpPr>
        <p:spPr>
          <a:xfrm>
            <a:off x="7391340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7188412" y="1633354"/>
            <a:ext cx="4476206" cy="4488771"/>
          </a:xfrm>
          <a:prstGeom prst="roundRect">
            <a:avLst>
              <a:gd name="adj" fmla="val 5297"/>
            </a:avLst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21"/>
          </p:nvPr>
        </p:nvSpPr>
        <p:spPr>
          <a:xfrm>
            <a:off x="2406198" y="1481355"/>
            <a:ext cx="4070349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2" name="Espace réservé du texte 2"/>
          <p:cNvSpPr>
            <a:spLocks noGrp="1"/>
          </p:cNvSpPr>
          <p:nvPr>
            <p:ph type="body" sz="quarter" idx="22"/>
          </p:nvPr>
        </p:nvSpPr>
        <p:spPr>
          <a:xfrm>
            <a:off x="7391341" y="1477298"/>
            <a:ext cx="4070350" cy="345574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latin typeface="+mj-lt"/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98145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H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>
            <a:off x="1374588" y="180291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1366132" y="279570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1365278" y="3761336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1345589" y="5706024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1366133" y="4725497"/>
            <a:ext cx="1047273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FR" dirty="0" smtClean="0"/>
          </a:p>
        </p:txBody>
      </p:sp>
      <p:cxnSp>
        <p:nvCxnSpPr>
          <p:cNvPr id="23" name="Connecteur droit 22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08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ntroduction/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5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nifesto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itre 8">
            <a:extLst>
              <a:ext uri="{FF2B5EF4-FFF2-40B4-BE49-F238E27FC236}">
                <a16:creationId xmlns:a16="http://schemas.microsoft.com/office/drawing/2014/main" id="{84C899FF-869A-4315-A506-197107D1CE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21" name="Espace réservé du texte 12">
            <a:extLst>
              <a:ext uri="{FF2B5EF4-FFF2-40B4-BE49-F238E27FC236}">
                <a16:creationId xmlns:a16="http://schemas.microsoft.com/office/drawing/2014/main" id="{FAD613FF-7307-4886-9872-D6432E7238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70643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2" name="Espace réservé pour une image  4">
            <a:extLst>
              <a:ext uri="{FF2B5EF4-FFF2-40B4-BE49-F238E27FC236}">
                <a16:creationId xmlns:a16="http://schemas.microsoft.com/office/drawing/2014/main" id="{E04FBDC5-3108-4A68-A848-7297022E59E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93391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65206111-FFE9-4901-8740-8E14962A9E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0643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4" name="Espace réservé pour une image  4">
            <a:extLst>
              <a:ext uri="{FF2B5EF4-FFF2-40B4-BE49-F238E27FC236}">
                <a16:creationId xmlns:a16="http://schemas.microsoft.com/office/drawing/2014/main" id="{2D4D7D07-8C50-4205-A0DF-AA07878540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93391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7E901A14-6F2F-4A63-8A5A-8118F393B7A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0643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6" name="Espace réservé pour une image  4">
            <a:extLst>
              <a:ext uri="{FF2B5EF4-FFF2-40B4-BE49-F238E27FC236}">
                <a16:creationId xmlns:a16="http://schemas.microsoft.com/office/drawing/2014/main" id="{CFF50F26-9839-4EB6-BAE0-3268B322758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93391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37F48A97-1394-48B3-AD87-9B86580D438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076118" y="210769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3708297E-6991-47C6-B127-04AA494045A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8866" y="210630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9" name="Espace réservé du texte 12">
            <a:extLst>
              <a:ext uri="{FF2B5EF4-FFF2-40B4-BE49-F238E27FC236}">
                <a16:creationId xmlns:a16="http://schemas.microsoft.com/office/drawing/2014/main" id="{47F434D1-3CE9-4493-AE36-958D114A8AE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076118" y="3513332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0" name="Espace réservé pour une image  4">
            <a:extLst>
              <a:ext uri="{FF2B5EF4-FFF2-40B4-BE49-F238E27FC236}">
                <a16:creationId xmlns:a16="http://schemas.microsoft.com/office/drawing/2014/main" id="{242916BF-A5B6-4C87-8B0C-2DB0BA6F021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98866" y="3511938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1" name="Espace réservé du texte 12">
            <a:extLst>
              <a:ext uri="{FF2B5EF4-FFF2-40B4-BE49-F238E27FC236}">
                <a16:creationId xmlns:a16="http://schemas.microsoft.com/office/drawing/2014/main" id="{1D360D50-3AC4-400E-8957-E8D2D923FFD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76118" y="4935228"/>
            <a:ext cx="4303825" cy="623248"/>
          </a:xfrm>
        </p:spPr>
        <p:txBody>
          <a:bodyPr/>
          <a:lstStyle>
            <a:lvl1pPr>
              <a:defRPr sz="1500"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fr-FR" err="1"/>
              <a:t>Tation</a:t>
            </a:r>
            <a:r>
              <a:rPr lang="fr-FR"/>
              <a:t> </a:t>
            </a:r>
            <a:r>
              <a:rPr lang="fr-FR" err="1"/>
              <a:t>ullamcorper</a:t>
            </a:r>
            <a:r>
              <a:rPr lang="fr-FR"/>
              <a:t> </a:t>
            </a:r>
            <a:r>
              <a:rPr lang="fr-FR" err="1"/>
              <a:t>suscipit</a:t>
            </a:r>
            <a:r>
              <a:rPr lang="fr-FR"/>
              <a:t> </a:t>
            </a:r>
            <a:r>
              <a:rPr lang="fr-FR" err="1"/>
              <a:t>lobortis</a:t>
            </a:r>
            <a:r>
              <a:rPr lang="fr-FR"/>
              <a:t> </a:t>
            </a:r>
            <a:r>
              <a:rPr lang="fr-FR" err="1"/>
              <a:t>nisl</a:t>
            </a:r>
            <a:r>
              <a:rPr lang="fr-FR"/>
              <a:t> ut</a:t>
            </a:r>
          </a:p>
          <a:p>
            <a:pPr lvl="0"/>
            <a:r>
              <a:rPr lang="fr-FR" err="1"/>
              <a:t>aliquip</a:t>
            </a:r>
            <a:r>
              <a:rPr lang="fr-FR"/>
              <a:t> ex </a:t>
            </a:r>
            <a:r>
              <a:rPr lang="fr-FR" err="1"/>
              <a:t>dolor</a:t>
            </a:r>
            <a:r>
              <a:rPr lang="fr-FR"/>
              <a:t> in </a:t>
            </a:r>
            <a:r>
              <a:rPr lang="fr-FR" err="1"/>
              <a:t>hendrerit</a:t>
            </a:r>
            <a:r>
              <a:rPr lang="fr-FR"/>
              <a:t> in </a:t>
            </a:r>
            <a:r>
              <a:rPr lang="fr-FR" err="1"/>
              <a:t>vulputate</a:t>
            </a:r>
            <a:r>
              <a:rPr lang="fr-FR"/>
              <a:t> </a:t>
            </a:r>
            <a:r>
              <a:rPr lang="fr-FR" err="1"/>
              <a:t>velit</a:t>
            </a:r>
            <a:endParaRPr lang="fr-FR"/>
          </a:p>
          <a:p>
            <a:pPr lvl="0"/>
            <a:r>
              <a:rPr lang="fr-FR"/>
              <a:t>esse </a:t>
            </a:r>
            <a:r>
              <a:rPr lang="fr-FR" err="1"/>
              <a:t>molestie</a:t>
            </a:r>
            <a:r>
              <a:rPr lang="fr-FR"/>
              <a:t> </a:t>
            </a:r>
            <a:r>
              <a:rPr lang="fr-FR" err="1"/>
              <a:t>consequat</a:t>
            </a:r>
            <a:r>
              <a:rPr lang="fr-FR"/>
              <a:t>, </a:t>
            </a:r>
            <a:r>
              <a:rPr lang="fr-FR" err="1"/>
              <a:t>vel</a:t>
            </a:r>
            <a:r>
              <a:rPr lang="fr-FR"/>
              <a:t> </a:t>
            </a:r>
            <a:r>
              <a:rPr lang="fr-FR" err="1"/>
              <a:t>illum</a:t>
            </a:r>
            <a:r>
              <a:rPr lang="fr-FR"/>
              <a:t> </a:t>
            </a:r>
            <a:r>
              <a:rPr lang="fr-FR" err="1"/>
              <a:t>dolore</a:t>
            </a:r>
            <a:r>
              <a:rPr lang="fr-FR"/>
              <a:t> eu</a:t>
            </a:r>
          </a:p>
        </p:txBody>
      </p:sp>
      <p:sp>
        <p:nvSpPr>
          <p:cNvPr id="32" name="Espace réservé pour une image  4">
            <a:extLst>
              <a:ext uri="{FF2B5EF4-FFF2-40B4-BE49-F238E27FC236}">
                <a16:creationId xmlns:a16="http://schemas.microsoft.com/office/drawing/2014/main" id="{754F8632-5B54-4370-A3B5-0B945F38AB07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98866" y="4933834"/>
            <a:ext cx="641350" cy="621854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532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99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506D7A77-3261-4789-90AF-4391ECC68EB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05070C08-0C4F-480C-A4AD-38AC3DBE4A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20B3F73-B7A3-4D47-82E4-C5AA9E80D66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54B0F7-55DD-40D6-B7F4-70B586885C0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Titre 8">
            <a:extLst>
              <a:ext uri="{FF2B5EF4-FFF2-40B4-BE49-F238E27FC236}">
                <a16:creationId xmlns:a16="http://schemas.microsoft.com/office/drawing/2014/main" id="{EC6C1856-89A9-40CF-B4C0-D16A188E2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1" y="488357"/>
            <a:ext cx="11175540" cy="891911"/>
          </a:xfrm>
        </p:spPr>
        <p:txBody>
          <a:bodyPr/>
          <a:lstStyle>
            <a:lvl1pPr>
              <a:lnSpc>
                <a:spcPct val="84000"/>
              </a:lnSpc>
              <a:defRPr sz="3450"/>
            </a:lvl1pPr>
          </a:lstStyle>
          <a:p>
            <a:r>
              <a:rPr lang="fr-FR"/>
              <a:t>Lorem ipsum </a:t>
            </a:r>
            <a:r>
              <a:rPr lang="fr-FR" err="1"/>
              <a:t>dolor</a:t>
            </a:r>
            <a:r>
              <a:rPr lang="fr-FR"/>
              <a:t> </a:t>
            </a:r>
            <a:r>
              <a:rPr lang="fr-FR" err="1"/>
              <a:t>sit</a:t>
            </a:r>
            <a:r>
              <a:rPr lang="fr-FR"/>
              <a:t> </a:t>
            </a:r>
            <a:r>
              <a:rPr lang="fr-FR" err="1"/>
              <a:t>amet</a:t>
            </a:r>
            <a:r>
              <a:rPr lang="fr-FR"/>
              <a:t>, </a:t>
            </a:r>
            <a:r>
              <a:rPr lang="fr-FR" err="1"/>
              <a:t>consectetuer</a:t>
            </a:r>
            <a:r>
              <a:rPr lang="fr-FR"/>
              <a:t/>
            </a:r>
            <a:br>
              <a:rPr lang="fr-FR"/>
            </a:br>
            <a:r>
              <a:rPr lang="fr-FR" err="1"/>
              <a:t>adipiscing</a:t>
            </a:r>
            <a:r>
              <a:rPr lang="fr-FR"/>
              <a:t> </a:t>
            </a:r>
            <a:r>
              <a:rPr lang="fr-FR" err="1"/>
              <a:t>elit</a:t>
            </a:r>
            <a:r>
              <a:rPr lang="fr-FR"/>
              <a:t>, </a:t>
            </a:r>
            <a:r>
              <a:rPr lang="fr-FR" err="1"/>
              <a:t>sed</a:t>
            </a:r>
            <a:r>
              <a:rPr lang="fr-FR"/>
              <a:t> diam </a:t>
            </a:r>
            <a:r>
              <a:rPr lang="fr-FR" err="1"/>
              <a:t>nonummy</a:t>
            </a:r>
            <a:r>
              <a:rPr lang="fr-FR"/>
              <a:t> </a:t>
            </a:r>
            <a:r>
              <a:rPr lang="fr-FR" err="1"/>
              <a:t>nibh</a:t>
            </a:r>
            <a:r>
              <a:rPr lang="fr-FR"/>
              <a:t> </a:t>
            </a:r>
            <a:r>
              <a:rPr lang="fr-FR" err="1"/>
              <a:t>euismod</a:t>
            </a:r>
            <a:endParaRPr lang="fr-FR"/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DCE6F3B6-60EE-44F2-BA84-2C199F1096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91" y="1620838"/>
            <a:ext cx="7298059" cy="87254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1548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  <p15:guide id="2" orient="horz" pos="1275">
          <p15:clr>
            <a:srgbClr val="FBAE40"/>
          </p15:clr>
        </p15:guide>
        <p15:guide id="3" orient="horz" pos="33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ibliothèqu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B4ABD2-FBF6-4BF2-B3F2-0D44186C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5ECD5B-8E6C-45A0-8A31-A0C07D63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CC44EE-C463-4925-8804-D118C68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956E9-B128-4610-A2F0-C1B955F95D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9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5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3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omma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1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2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3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51264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5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6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35" name="Espace réservé du texte 14"/>
          <p:cNvSpPr>
            <a:spLocks noGrp="1"/>
          </p:cNvSpPr>
          <p:nvPr>
            <p:ph type="body" sz="quarter" idx="36" hasCustomPrompt="1"/>
          </p:nvPr>
        </p:nvSpPr>
        <p:spPr>
          <a:xfrm>
            <a:off x="7737189" y="1525835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Partie 4</a:t>
            </a: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37" hasCustomPrompt="1"/>
          </p:nvPr>
        </p:nvSpPr>
        <p:spPr>
          <a:xfrm>
            <a:off x="7737189" y="225086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8" hasCustomPrompt="1"/>
          </p:nvPr>
        </p:nvSpPr>
        <p:spPr>
          <a:xfrm>
            <a:off x="6534807" y="4586804"/>
            <a:ext cx="1202382" cy="717274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8" name="Espace réservé du texte 13"/>
          <p:cNvSpPr>
            <a:spLocks noGrp="1"/>
          </p:cNvSpPr>
          <p:nvPr>
            <p:ph type="body" sz="quarter" idx="39" hasCustomPrompt="1"/>
          </p:nvPr>
        </p:nvSpPr>
        <p:spPr>
          <a:xfrm>
            <a:off x="511908" y="3053389"/>
            <a:ext cx="1193774" cy="71899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9" name="Espace réservé du texte 13"/>
          <p:cNvSpPr>
            <a:spLocks noGrp="1"/>
          </p:cNvSpPr>
          <p:nvPr>
            <p:ph type="body" sz="quarter" idx="40" hasCustomPrompt="1"/>
          </p:nvPr>
        </p:nvSpPr>
        <p:spPr>
          <a:xfrm>
            <a:off x="511908" y="4581732"/>
            <a:ext cx="1193774" cy="722346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0" name="Espace réservé du texte 13"/>
          <p:cNvSpPr>
            <a:spLocks noGrp="1"/>
          </p:cNvSpPr>
          <p:nvPr>
            <p:ph type="body" sz="quarter" idx="41" hasCustomPrompt="1"/>
          </p:nvPr>
        </p:nvSpPr>
        <p:spPr>
          <a:xfrm>
            <a:off x="6534807" y="1532252"/>
            <a:ext cx="1202382" cy="715929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1" name="Espace réservé du texte 13"/>
          <p:cNvSpPr>
            <a:spLocks noGrp="1"/>
          </p:cNvSpPr>
          <p:nvPr>
            <p:ph type="body" sz="quarter" idx="42" hasCustomPrompt="1"/>
          </p:nvPr>
        </p:nvSpPr>
        <p:spPr>
          <a:xfrm>
            <a:off x="6534807" y="3051860"/>
            <a:ext cx="1202382" cy="706870"/>
          </a:xfrm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42" name="Espace réservé du texte 13"/>
          <p:cNvSpPr>
            <a:spLocks noGrp="1"/>
          </p:cNvSpPr>
          <p:nvPr>
            <p:ph type="body" sz="quarter" idx="43" hasCustomPrompt="1"/>
          </p:nvPr>
        </p:nvSpPr>
        <p:spPr>
          <a:xfrm>
            <a:off x="511907" y="1528409"/>
            <a:ext cx="1193775" cy="706870"/>
          </a:xfrm>
          <a:noFill/>
          <a:ln>
            <a:noFill/>
          </a:ln>
        </p:spPr>
        <p:txBody>
          <a:bodyPr anchor="ctr"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 smtClean="0"/>
              <a:t>Numéro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11908" y="534888"/>
            <a:ext cx="11152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tx1"/>
                </a:solidFill>
                <a:latin typeface="+mj-lt"/>
              </a:rPr>
              <a:t>SOMMAIRE</a:t>
            </a:r>
            <a:endParaRPr lang="fr-FR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Connecteur droit 26"/>
          <p:cNvCxnSpPr/>
          <p:nvPr/>
        </p:nvCxnSpPr>
        <p:spPr>
          <a:xfrm>
            <a:off x="511908" y="1196752"/>
            <a:ext cx="1115271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6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2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4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0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2127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06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291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5048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512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0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16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97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1849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9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0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32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7" y="0"/>
            <a:ext cx="3429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20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46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4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84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3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01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92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2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078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69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703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956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380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22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8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0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5" name="ZoneTexte 14"/>
          <p:cNvSpPr txBox="1"/>
          <p:nvPr userDrawn="1"/>
        </p:nvSpPr>
        <p:spPr>
          <a:xfrm>
            <a:off x="7732201" y="4942099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0"/>
              </a:spcAft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CYBER RISK &amp; SECURITY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315" y="5688431"/>
            <a:ext cx="744860" cy="7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63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2602825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8343762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7258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260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62974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5295152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1345023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2848429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997697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485440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403578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20525856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859269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165874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0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522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38496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pic>
        <p:nvPicPr>
          <p:cNvPr id="18" name="Imag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848196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  <p:cxnSp>
        <p:nvCxnSpPr>
          <p:cNvPr id="45" name="Connecteur droit 44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7" y="248739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9" y="4462117"/>
            <a:ext cx="576000" cy="562094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6" y="1493288"/>
            <a:ext cx="720000" cy="68821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7" y="3388997"/>
            <a:ext cx="720000" cy="66899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52" y="5421983"/>
            <a:ext cx="490747" cy="4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4450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 </a:t>
            </a:r>
          </a:p>
        </p:txBody>
      </p:sp>
    </p:spTree>
    <p:extLst>
      <p:ext uri="{BB962C8B-B14F-4D97-AF65-F5344CB8AC3E}">
        <p14:creationId xmlns:p14="http://schemas.microsoft.com/office/powerpoint/2010/main" val="334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608"/>
            <a:ext cx="12192000" cy="2755392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Titre 1"/>
          <p:cNvSpPr>
            <a:spLocks noGrp="1"/>
          </p:cNvSpPr>
          <p:nvPr>
            <p:ph type="title" hasCustomPrompt="1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037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6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endParaRPr lang="fr-FR" dirty="0" smtClean="0"/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endParaRPr 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7" r:id="rId20"/>
    <p:sldLayoutId id="2147483696" r:id="rId21"/>
    <p:sldLayoutId id="2147483697" r:id="rId22"/>
    <p:sldLayoutId id="2147483698" r:id="rId23"/>
    <p:sldLayoutId id="2147483699" r:id="rId24"/>
    <p:sldLayoutId id="2147483700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0" kern="1200" baseline="0">
          <a:solidFill>
            <a:schemeClr val="tx1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7A69F57E-7D44-44A2-91E4-4BFC1619727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8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12192000" cy="585216"/>
          </a:xfrm>
          <a:prstGeom prst="rect">
            <a:avLst/>
          </a:prstGeom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2024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Cyber </a:t>
            </a:r>
            <a:r>
              <a:rPr lang="fr-FR" dirty="0" err="1"/>
              <a:t>Risk</a:t>
            </a:r>
            <a:r>
              <a:rPr lang="fr-FR" dirty="0"/>
              <a:t>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686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TP2 - </a:t>
            </a:r>
            <a:r>
              <a:rPr lang="fr-FR" dirty="0" err="1" smtClean="0"/>
              <a:t>DevSecOps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1/2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714" y="1389775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Inspecter le fichier </a:t>
            </a:r>
            <a:r>
              <a:rPr lang="fr-FR" dirty="0" err="1" smtClean="0"/>
              <a:t>payload.yml</a:t>
            </a:r>
            <a:r>
              <a:rPr lang="fr-FR" dirty="0" smtClean="0"/>
              <a:t>. Quelle ligne est intéressante dans ce fichier ? Que fait cette ligne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Sélectionner le fichier et l’</a:t>
            </a:r>
            <a:r>
              <a:rPr lang="fr-FR" dirty="0" err="1" smtClean="0"/>
              <a:t>upload</a:t>
            </a:r>
            <a:r>
              <a:rPr lang="fr-FR" dirty="0" smtClean="0"/>
              <a:t> sur le site web, que constatez-vous 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D’après vous, </a:t>
            </a:r>
            <a:r>
              <a:rPr lang="fr-FR" dirty="0" smtClean="0"/>
              <a:t>quel </a:t>
            </a:r>
            <a:r>
              <a:rPr lang="fr-FR" dirty="0" smtClean="0"/>
              <a:t>niveau de risque donneriez vous à la vulnérabilité ? (LOW / MEDIUM / HIGH / CRITICAL</a:t>
            </a:r>
            <a:r>
              <a:rPr lang="fr-FR" dirty="0" smtClean="0"/>
              <a:t>) ?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Qu’est-ce que </a:t>
            </a:r>
            <a:r>
              <a:rPr lang="fr-FR" dirty="0" err="1" smtClean="0"/>
              <a:t>Dependabot</a:t>
            </a:r>
            <a:r>
              <a:rPr lang="fr-FR" dirty="0" smtClean="0"/>
              <a:t> ?</a:t>
            </a:r>
          </a:p>
          <a:p>
            <a:pPr marL="342900" indent="-342900">
              <a:buFont typeface="+mj-lt"/>
              <a:buAutoNum type="arabicPeriod"/>
            </a:pP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Quel est le composant vulnérable </a:t>
            </a:r>
            <a:r>
              <a:rPr lang="fr-FR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Quel est le nom de la vulnérabilité ? </a:t>
            </a:r>
            <a:r>
              <a:rPr lang="fr-FR" dirty="0"/>
              <a:t>(CVE-XXXX-XXXX) 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5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</a:t>
            </a:r>
            <a:r>
              <a:rPr lang="fr-FR" dirty="0" smtClean="0"/>
              <a:t>2/2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19811" y="1317444"/>
            <a:ext cx="11137237" cy="4467225"/>
          </a:xfrm>
        </p:spPr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fr-FR" dirty="0"/>
              <a:t>Expliquer cette </a:t>
            </a:r>
            <a:r>
              <a:rPr lang="fr-FR" dirty="0" smtClean="0"/>
              <a:t>vulnérabilité.</a:t>
            </a:r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/>
              <a:t>Quel est le niveau de criticité de cette vulnérabilité ? </a:t>
            </a:r>
            <a:endParaRPr lang="fr-FR" dirty="0" smtClean="0"/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Proposez une autre exploitation possible de cette vulnérabilité.</a:t>
            </a:r>
            <a:endParaRPr lang="fr-FR" dirty="0"/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/>
              <a:t>A partir de quelle version cette vulnérabilité est-elle corrigée </a:t>
            </a:r>
            <a:r>
              <a:rPr lang="fr-FR" dirty="0" smtClean="0"/>
              <a:t>?</a:t>
            </a:r>
            <a:endParaRPr lang="fr-FR" dirty="0"/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r>
              <a:rPr lang="fr-FR" dirty="0" smtClean="0"/>
              <a:t> Comment </a:t>
            </a:r>
            <a:r>
              <a:rPr lang="fr-FR" dirty="0"/>
              <a:t>peut-on mettre à jour une librairie python ? </a:t>
            </a:r>
            <a:endParaRPr lang="fr-FR" dirty="0" smtClean="0"/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  <a:p>
            <a:pPr marL="342900" indent="-342900">
              <a:buFont typeface="+mj-lt"/>
              <a:buAutoNum type="arabicPeriod" startAt="7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2024 | ©HeadMind Partners Cyber Risk &amp; Security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08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heme/theme1.xml><?xml version="1.0" encoding="utf-8"?>
<a:theme xmlns:a="http://schemas.openxmlformats.org/drawingml/2006/main" name="Thème1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7DF14DA0-1764-4F6C-9BD1-F246BA2BEE4E}" vid="{A7BB7917-D9D6-4A91-A722-D0EB72832442}"/>
    </a:ext>
  </a:extLst>
</a:theme>
</file>

<file path=ppt/theme/theme2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3.xml><?xml version="1.0" encoding="utf-8"?>
<a:theme xmlns:a="http://schemas.openxmlformats.org/drawingml/2006/main" name="1_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C0A4D5F-0592-43E9-A143-0A4E36EDC253}" vid="{324C1C43-DE99-42FF-B948-E2538A9849C0}"/>
    </a:ext>
  </a:extLst>
</a:theme>
</file>

<file path=ppt/theme/theme4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Cyber_Risk_&amp;_Security" id="{859E77B1-0A8D-4D87-BC64-97828DB24B70}" vid="{22F60A70-1E94-46AF-BF7F-06FD5DF3ACDD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11865</TotalTime>
  <Words>146</Words>
  <Application>Microsoft Office PowerPoint</Application>
  <PresentationFormat>Grand écran</PresentationFormat>
  <Paragraphs>28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</vt:i4>
      </vt:variant>
    </vt:vector>
  </HeadingPairs>
  <TitlesOfParts>
    <vt:vector size="16" baseType="lpstr">
      <vt:lpstr>Arial</vt:lpstr>
      <vt:lpstr>Bodoni 72 Bold</vt:lpstr>
      <vt:lpstr>Browallia New</vt:lpstr>
      <vt:lpstr>Calibri</vt:lpstr>
      <vt:lpstr>Franklin Gothic Book</vt:lpstr>
      <vt:lpstr>Lucida Sans Unicode</vt:lpstr>
      <vt:lpstr>Segoe UI</vt:lpstr>
      <vt:lpstr>Segoe UI Semibold</vt:lpstr>
      <vt:lpstr>Wingdings</vt:lpstr>
      <vt:lpstr>Thème1</vt:lpstr>
      <vt:lpstr>NEW HeadMind Partners</vt:lpstr>
      <vt:lpstr>1_NEW HeadMind Partners</vt:lpstr>
      <vt:lpstr>2022_HeadMind Partners_Modèles Slides</vt:lpstr>
      <vt:lpstr>Questions TP2 - DevSecOps</vt:lpstr>
      <vt:lpstr>Questions 1/2</vt:lpstr>
      <vt:lpstr>Questions 2/2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Principes fondateurs du DevSecOps</dc:title>
  <dc:creator>Arpin, Pierre</dc:creator>
  <cp:lastModifiedBy>Lefevre, Nicolas</cp:lastModifiedBy>
  <cp:revision>166</cp:revision>
  <dcterms:created xsi:type="dcterms:W3CDTF">2024-04-23T09:49:23Z</dcterms:created>
  <dcterms:modified xsi:type="dcterms:W3CDTF">2024-11-27T15:18:05Z</dcterms:modified>
</cp:coreProperties>
</file>