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86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2 - FISHES-BUSCO'!$M$1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2 - FISHES-BUSCO'!$I$3:$I$10</c:f>
              <c:strCache>
                <c:ptCount val="8"/>
                <c:pt idx="0">
                  <c:v>Perca flavescens                (0 MYA)</c:v>
                </c:pt>
                <c:pt idx="1">
                  <c:v>Sander vitreus                 (17.4 - 35.7 MYA)</c:v>
                </c:pt>
                <c:pt idx="2">
                  <c:v>Epinephelus fuscoguttatus               (42.3 - 134.2 MYA)</c:v>
                </c:pt>
                <c:pt idx="3">
                  <c:v>Dicentrarchus labrax            (83.2 - 150.9 MYA)</c:v>
                </c:pt>
                <c:pt idx="4">
                  <c:v>Oreochromis niloticus      (100.0 - 130.0 MYA)</c:v>
                </c:pt>
                <c:pt idx="5">
                  <c:v>Esox lucius                     (176.6 - 264.0 MYA)</c:v>
                </c:pt>
                <c:pt idx="6">
                  <c:v>Danio rerio                      (180.0 - 251.5 MYA)</c:v>
                </c:pt>
                <c:pt idx="7">
                  <c:v>Clarias gariepinus          (180.0 - 251.5 MYA)</c:v>
                </c:pt>
              </c:strCache>
            </c:strRef>
          </c:cat>
          <c:val>
            <c:numRef>
              <c:f>'Suppl. Data 2 - FISHES-BUSCO'!$M$3:$M$10</c:f>
              <c:numCache>
                <c:formatCode>0.0%</c:formatCode>
                <c:ptCount val="8"/>
                <c:pt idx="0">
                  <c:v>1</c:v>
                </c:pt>
                <c:pt idx="1">
                  <c:v>0.92236815084321799</c:v>
                </c:pt>
                <c:pt idx="2">
                  <c:v>0.93350341887012611</c:v>
                </c:pt>
                <c:pt idx="3">
                  <c:v>0.92794211584138298</c:v>
                </c:pt>
                <c:pt idx="4">
                  <c:v>0.9773468372199352</c:v>
                </c:pt>
                <c:pt idx="5">
                  <c:v>0.86162460125174989</c:v>
                </c:pt>
                <c:pt idx="6">
                  <c:v>0.78652846715166858</c:v>
                </c:pt>
                <c:pt idx="7">
                  <c:v>0.76472344874960629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4-4A90-BA15-026A7E645A5B}"/>
            </c:ext>
          </c:extLst>
        </c:ser>
        <c:ser>
          <c:idx val="0"/>
          <c:order val="1"/>
          <c:tx>
            <c:strRef>
              <c:f>'Suppl. Data 2 - FISHES-BUSCO'!$N$1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FISHES-BUSCO'!$I$3:$I$10</c:f>
              <c:strCache>
                <c:ptCount val="8"/>
                <c:pt idx="0">
                  <c:v>Perca flavescens                (0 MYA)</c:v>
                </c:pt>
                <c:pt idx="1">
                  <c:v>Sander vitreus                 (17.4 - 35.7 MYA)</c:v>
                </c:pt>
                <c:pt idx="2">
                  <c:v>Epinephelus fuscoguttatus               (42.3 - 134.2 MYA)</c:v>
                </c:pt>
                <c:pt idx="3">
                  <c:v>Dicentrarchus labrax            (83.2 - 150.9 MYA)</c:v>
                </c:pt>
                <c:pt idx="4">
                  <c:v>Oreochromis niloticus      (100.0 - 130.0 MYA)</c:v>
                </c:pt>
                <c:pt idx="5">
                  <c:v>Esox lucius                     (176.6 - 264.0 MYA)</c:v>
                </c:pt>
                <c:pt idx="6">
                  <c:v>Danio rerio                      (180.0 - 251.5 MYA)</c:v>
                </c:pt>
                <c:pt idx="7">
                  <c:v>Clarias gariepinus          (180.0 - 251.5 MYA)</c:v>
                </c:pt>
              </c:strCache>
            </c:strRef>
          </c:cat>
          <c:val>
            <c:numRef>
              <c:f>'Suppl. Data 2 - FISHES-BUSCO'!$N$3:$N$10</c:f>
              <c:numCache>
                <c:formatCode>0.0%</c:formatCode>
                <c:ptCount val="8"/>
                <c:pt idx="0">
                  <c:v>1</c:v>
                </c:pt>
                <c:pt idx="1">
                  <c:v>0.92658923044157926</c:v>
                </c:pt>
                <c:pt idx="2">
                  <c:v>0.78220467382784364</c:v>
                </c:pt>
                <c:pt idx="3">
                  <c:v>0.74449446446346157</c:v>
                </c:pt>
                <c:pt idx="4">
                  <c:v>0.5291219714941755</c:v>
                </c:pt>
                <c:pt idx="5">
                  <c:v>0.22134455784680435</c:v>
                </c:pt>
                <c:pt idx="6">
                  <c:v>0.20938917389330963</c:v>
                </c:pt>
                <c:pt idx="7">
                  <c:v>0.20895808916106107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64-4A90-BA15-026A7E64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  <a:r>
                  <a:rPr lang="de-DE" baseline="0"/>
                  <a:t> of maximum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P. flavescens </a:t>
            </a:r>
            <a:r>
              <a:rPr lang="de-DE" sz="1100" b="0" i="0" baseline="0">
                <a:effectLst/>
              </a:rPr>
              <a:t>Refseq annotation (protein &amp; mRNA) to diverged fish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2 - FISHES-BUSCO'!$B$1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FISHES-BUSCO'!$I$2:$I$10</c:f>
              <c:strCache>
                <c:ptCount val="9"/>
                <c:pt idx="0">
                  <c:v>Perca flavescens           input annotation</c:v>
                </c:pt>
                <c:pt idx="1">
                  <c:v>Perca flavescens                (0 MYA)</c:v>
                </c:pt>
                <c:pt idx="2">
                  <c:v>Sander vitreus                 (17.4 - 35.7 MYA)</c:v>
                </c:pt>
                <c:pt idx="3">
                  <c:v>Epinephelus fuscoguttatus               (42.3 - 134.2 MYA)</c:v>
                </c:pt>
                <c:pt idx="4">
                  <c:v>Dicentrarchus labrax            (83.2 - 150.9 MYA)</c:v>
                </c:pt>
                <c:pt idx="5">
                  <c:v>Oreochromis niloticus      (100.0 - 130.0 MYA)</c:v>
                </c:pt>
                <c:pt idx="6">
                  <c:v>Esox lucius                     (176.6 - 264.0 MYA)</c:v>
                </c:pt>
                <c:pt idx="7">
                  <c:v>Danio rerio                      (180.0 - 251.5 MYA)</c:v>
                </c:pt>
                <c:pt idx="8">
                  <c:v>Clarias gariepinus          (180.0 - 251.5 MYA)</c:v>
                </c:pt>
              </c:strCache>
            </c:strRef>
          </c:cat>
          <c:val>
            <c:numRef>
              <c:f>'Suppl. Data 2 - FISHES-BUSCO'!$B$2:$B$10</c:f>
              <c:numCache>
                <c:formatCode>General</c:formatCode>
                <c:ptCount val="9"/>
                <c:pt idx="0" formatCode="0.0000">
                  <c:v>99.4</c:v>
                </c:pt>
                <c:pt idx="1">
                  <c:v>98.014799999999994</c:v>
                </c:pt>
                <c:pt idx="2">
                  <c:v>98.058499999999995</c:v>
                </c:pt>
                <c:pt idx="3">
                  <c:v>98.080299999999994</c:v>
                </c:pt>
                <c:pt idx="4">
                  <c:v>97.774900000000002</c:v>
                </c:pt>
                <c:pt idx="5">
                  <c:v>97.927599999999998</c:v>
                </c:pt>
                <c:pt idx="6">
                  <c:v>94.546199999999999</c:v>
                </c:pt>
                <c:pt idx="7">
                  <c:v>91.012200000000007</c:v>
                </c:pt>
                <c:pt idx="8">
                  <c:v>89.594200000000001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D-4983-9CE1-594B86582DF3}"/>
            </c:ext>
          </c:extLst>
        </c:ser>
        <c:ser>
          <c:idx val="1"/>
          <c:order val="1"/>
          <c:tx>
            <c:strRef>
              <c:f>'Suppl. Data 2 - FISHES-BUSCO'!$E$1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1D-4983-9CE1-594B86582DF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'Suppl. Data 2 - FISHES-BUSCO'!$E$2:$E$10</c:f>
              <c:numCache>
                <c:formatCode>General</c:formatCode>
                <c:ptCount val="9"/>
                <c:pt idx="0" formatCode="0.0000">
                  <c:v>0.4</c:v>
                </c:pt>
                <c:pt idx="1">
                  <c:v>1.3089</c:v>
                </c:pt>
                <c:pt idx="2">
                  <c:v>1.2216400000000001</c:v>
                </c:pt>
                <c:pt idx="3">
                  <c:v>1.3307199999999999</c:v>
                </c:pt>
                <c:pt idx="4">
                  <c:v>1.5925</c:v>
                </c:pt>
                <c:pt idx="5">
                  <c:v>1.41798</c:v>
                </c:pt>
                <c:pt idx="6">
                  <c:v>3.90489</c:v>
                </c:pt>
                <c:pt idx="7">
                  <c:v>6.13002</c:v>
                </c:pt>
                <c:pt idx="8">
                  <c:v>6.3917999999999999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1D-4983-9CE1-594B86582DF3}"/>
            </c:ext>
          </c:extLst>
        </c:ser>
        <c:ser>
          <c:idx val="2"/>
          <c:order val="2"/>
          <c:tx>
            <c:strRef>
              <c:f>'Suppl. Data 2 - FISHES-BUSCO'!$F$1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'Suppl. Data 2 - FISHES-BUSCO'!$F$2:$F$10</c:f>
              <c:numCache>
                <c:formatCode>General</c:formatCode>
                <c:ptCount val="9"/>
                <c:pt idx="0" formatCode="0.0000">
                  <c:v>0.2</c:v>
                </c:pt>
                <c:pt idx="1">
                  <c:v>0.67626500000000001</c:v>
                </c:pt>
                <c:pt idx="2">
                  <c:v>0.71989499999999995</c:v>
                </c:pt>
                <c:pt idx="3">
                  <c:v>0.589005</c:v>
                </c:pt>
                <c:pt idx="4">
                  <c:v>0.63263499999999995</c:v>
                </c:pt>
                <c:pt idx="5">
                  <c:v>0.65444999999999998</c:v>
                </c:pt>
                <c:pt idx="6">
                  <c:v>1.54887</c:v>
                </c:pt>
                <c:pt idx="7">
                  <c:v>2.8577699999999999</c:v>
                </c:pt>
                <c:pt idx="8">
                  <c:v>4.01396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1D-4983-9CE1-594B86582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(actinopterygii_odb9)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3 - AMPHIBIA-BUSCO'!$M$1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3 - AMPHIBIA-BUSCO'!$I$3:$I$8</c:f>
              <c:strCache>
                <c:ptCount val="6"/>
                <c:pt idx="0">
                  <c:v>Bufo bufo                             (0 MYA)</c:v>
                </c:pt>
                <c:pt idx="1">
                  <c:v>Bufotes viridis                 (29.4 - 42.8 MYA)</c:v>
                </c:pt>
                <c:pt idx="2">
                  <c:v>Leptodactylus fuscus        (59.7 - 130.0 MYA)</c:v>
                </c:pt>
                <c:pt idx="3">
                  <c:v>Spea bombifrons            (172.6 - 208.2 MYA)</c:v>
                </c:pt>
                <c:pt idx="4">
                  <c:v>Xenopus tropicalis       (176.7 - 210.5 MYA)</c:v>
                </c:pt>
                <c:pt idx="5">
                  <c:v>Bombina bombina       (186.8 - 223.0 MYA)</c:v>
                </c:pt>
              </c:strCache>
            </c:strRef>
          </c:cat>
          <c:val>
            <c:numRef>
              <c:f>'Suppl. Data 3 - AMPHIBIA-BUSCO'!$M$3:$M$8</c:f>
              <c:numCache>
                <c:formatCode>0.0%</c:formatCode>
                <c:ptCount val="6"/>
                <c:pt idx="0">
                  <c:v>1</c:v>
                </c:pt>
                <c:pt idx="1">
                  <c:v>0.90384611641115786</c:v>
                </c:pt>
                <c:pt idx="2">
                  <c:v>0.85392707333351003</c:v>
                </c:pt>
                <c:pt idx="3">
                  <c:v>0.74741560018106556</c:v>
                </c:pt>
                <c:pt idx="4">
                  <c:v>0.76574504701311408</c:v>
                </c:pt>
                <c:pt idx="5">
                  <c:v>0.80766018846573862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6-4C71-9BD6-CC33DFD1265F}"/>
            </c:ext>
          </c:extLst>
        </c:ser>
        <c:ser>
          <c:idx val="0"/>
          <c:order val="1"/>
          <c:tx>
            <c:strRef>
              <c:f>'Suppl. Data 3 - AMPHIBIA-BUSCO'!$N$1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AMPHIBIA-BUSCO'!$I$3:$I$8</c:f>
              <c:strCache>
                <c:ptCount val="6"/>
                <c:pt idx="0">
                  <c:v>Bufo bufo                             (0 MYA)</c:v>
                </c:pt>
                <c:pt idx="1">
                  <c:v>Bufotes viridis                 (29.4 - 42.8 MYA)</c:v>
                </c:pt>
                <c:pt idx="2">
                  <c:v>Leptodactylus fuscus        (59.7 - 130.0 MYA)</c:v>
                </c:pt>
                <c:pt idx="3">
                  <c:v>Spea bombifrons            (172.6 - 208.2 MYA)</c:v>
                </c:pt>
                <c:pt idx="4">
                  <c:v>Xenopus tropicalis       (176.7 - 210.5 MYA)</c:v>
                </c:pt>
                <c:pt idx="5">
                  <c:v>Bombina bombina       (186.8 - 223.0 MYA)</c:v>
                </c:pt>
              </c:strCache>
            </c:strRef>
          </c:cat>
          <c:val>
            <c:numRef>
              <c:f>'Suppl. Data 3 - AMPHIBIA-BUSCO'!$N$3:$N$8</c:f>
              <c:numCache>
                <c:formatCode>0.0%</c:formatCode>
                <c:ptCount val="6"/>
                <c:pt idx="0">
                  <c:v>1</c:v>
                </c:pt>
                <c:pt idx="1">
                  <c:v>0.97809874699026511</c:v>
                </c:pt>
                <c:pt idx="2">
                  <c:v>0.50363407172489438</c:v>
                </c:pt>
                <c:pt idx="3">
                  <c:v>0.20315267251567279</c:v>
                </c:pt>
                <c:pt idx="4">
                  <c:v>0.22274061209287177</c:v>
                </c:pt>
                <c:pt idx="5">
                  <c:v>0.32179734749598199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D6-4C71-9BD6-CC33DFD12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  <a:r>
                  <a:rPr lang="de-DE" baseline="0"/>
                  <a:t> of maximum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B. bufo </a:t>
            </a:r>
            <a:r>
              <a:rPr lang="de-DE" sz="1100" b="0" i="0" baseline="0">
                <a:effectLst/>
              </a:rPr>
              <a:t>Refseq annotation (protein &amp; mRNA) to diverged amphibian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3 - AMPHIBIA-BUSCO'!$B$1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(29.4 - 42.8 MYA)</c:v>
                </c:pt>
                <c:pt idx="3">
                  <c:v>Leptodactylus fuscus        (59.7 - 130.0 MYA)</c:v>
                </c:pt>
                <c:pt idx="4">
                  <c:v>Spea bombifrons            (172.6 - 208.2 MYA)</c:v>
                </c:pt>
                <c:pt idx="5">
                  <c:v>Xenopus tropicalis       (176.7 - 210.5 MYA)</c:v>
                </c:pt>
                <c:pt idx="6">
                  <c:v>Bombina bombina       (186.8 - 223.0 MYA)</c:v>
                </c:pt>
              </c:strCache>
            </c:strRef>
          </c:cat>
          <c:val>
            <c:numRef>
              <c:f>'Suppl. Data 3 - AMPHIBIA-BUSCO'!$B$2:$B$8</c:f>
              <c:numCache>
                <c:formatCode>General</c:formatCode>
                <c:ptCount val="7"/>
                <c:pt idx="0" formatCode="0.0000">
                  <c:v>98</c:v>
                </c:pt>
                <c:pt idx="1">
                  <c:v>96.287700000000001</c:v>
                </c:pt>
                <c:pt idx="2">
                  <c:v>96.674400000000006</c:v>
                </c:pt>
                <c:pt idx="3">
                  <c:v>96.713099999999997</c:v>
                </c:pt>
                <c:pt idx="4">
                  <c:v>95.823700000000002</c:v>
                </c:pt>
                <c:pt idx="5">
                  <c:v>95.398300000000006</c:v>
                </c:pt>
                <c:pt idx="6">
                  <c:v>89.907200000000003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3-48B4-AF8F-F202D556B116}"/>
            </c:ext>
          </c:extLst>
        </c:ser>
        <c:ser>
          <c:idx val="1"/>
          <c:order val="1"/>
          <c:tx>
            <c:strRef>
              <c:f>'Suppl. Data 3 - AMPHIBIA-BUSCO'!$E$1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(29.4 - 42.8 MYA)</c:v>
                </c:pt>
                <c:pt idx="3">
                  <c:v>Leptodactylus fuscus        (59.7 - 130.0 MYA)</c:v>
                </c:pt>
                <c:pt idx="4">
                  <c:v>Spea bombifrons            (172.6 - 208.2 MYA)</c:v>
                </c:pt>
                <c:pt idx="5">
                  <c:v>Xenopus tropicalis       (176.7 - 210.5 MYA)</c:v>
                </c:pt>
                <c:pt idx="6">
                  <c:v>Bombina bombina       (186.8 - 223.0 MYA)</c:v>
                </c:pt>
              </c:strCache>
            </c:strRef>
          </c:cat>
          <c:val>
            <c:numRef>
              <c:f>'Suppl. Data 3 - AMPHIBIA-BUSCO'!$E$2:$E$8</c:f>
              <c:numCache>
                <c:formatCode>General</c:formatCode>
                <c:ptCount val="7"/>
                <c:pt idx="0">
                  <c:v>0.8</c:v>
                </c:pt>
                <c:pt idx="1">
                  <c:v>2.1655099999999998</c:v>
                </c:pt>
                <c:pt idx="2">
                  <c:v>1.81748</c:v>
                </c:pt>
                <c:pt idx="3">
                  <c:v>1.4694499999999999</c:v>
                </c:pt>
                <c:pt idx="4">
                  <c:v>2.20418</c:v>
                </c:pt>
                <c:pt idx="5">
                  <c:v>2.4748600000000001</c:v>
                </c:pt>
                <c:pt idx="6">
                  <c:v>6.7672100000000004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13-48B4-AF8F-F202D556B116}"/>
            </c:ext>
          </c:extLst>
        </c:ser>
        <c:ser>
          <c:idx val="2"/>
          <c:order val="2"/>
          <c:tx>
            <c:strRef>
              <c:f>'Suppl. Data 3 - AMPHIBIA-BUSCO'!$F$1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(29.4 - 42.8 MYA)</c:v>
                </c:pt>
                <c:pt idx="3">
                  <c:v>Leptodactylus fuscus        (59.7 - 130.0 MYA)</c:v>
                </c:pt>
                <c:pt idx="4">
                  <c:v>Spea bombifrons            (172.6 - 208.2 MYA)</c:v>
                </c:pt>
                <c:pt idx="5">
                  <c:v>Xenopus tropicalis       (176.7 - 210.5 MYA)</c:v>
                </c:pt>
                <c:pt idx="6">
                  <c:v>Bombina bombina       (186.8 - 223.0 MYA)</c:v>
                </c:pt>
              </c:strCache>
            </c:strRef>
          </c:cat>
          <c:val>
            <c:numRef>
              <c:f>'Suppl. Data 3 - AMPHIBIA-BUSCO'!$F$2:$F$8</c:f>
              <c:numCache>
                <c:formatCode>General</c:formatCode>
                <c:ptCount val="7"/>
                <c:pt idx="0">
                  <c:v>1.2</c:v>
                </c:pt>
                <c:pt idx="1">
                  <c:v>1.5467900000000001</c:v>
                </c:pt>
                <c:pt idx="2">
                  <c:v>1.5081199999999999</c:v>
                </c:pt>
                <c:pt idx="3">
                  <c:v>1.81748</c:v>
                </c:pt>
                <c:pt idx="4">
                  <c:v>1.9721599999999999</c:v>
                </c:pt>
                <c:pt idx="5">
                  <c:v>2.1268400000000001</c:v>
                </c:pt>
                <c:pt idx="6">
                  <c:v>3.3256000000000001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13-48B4-AF8F-F202D556B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(vertebrata_odb9)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4 - BIRDS-BUSCO'!$M$1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4 - BIRDS-BUSCO'!$I$3:$I$8</c:f>
              <c:strCache>
                <c:ptCount val="6"/>
                <c:pt idx="0">
                  <c:v>Taeniopygia guttata               (0 MYA)</c:v>
                </c:pt>
                <c:pt idx="1">
                  <c:v>Serinus canaria                    (15.1 - 50.3 MYA)</c:v>
                </c:pt>
                <c:pt idx="2">
                  <c:v>Myiozetetes cayanensis     (54.7 - 71.3 MYA)</c:v>
                </c:pt>
                <c:pt idx="3">
                  <c:v>Phaethornis superciliosus                    (67.9 - 112.6 MYA)</c:v>
                </c:pt>
                <c:pt idx="4">
                  <c:v>Gallus gallus                         (86.5 - 101.8 MYA)</c:v>
                </c:pt>
                <c:pt idx="5">
                  <c:v>Dromaius novaehollandiae (97.0 - 118.1 MYA)</c:v>
                </c:pt>
              </c:strCache>
            </c:strRef>
          </c:cat>
          <c:val>
            <c:numRef>
              <c:f>'Suppl. Data 4 - BIRDS-BUSCO'!$M$3:$M$8</c:f>
              <c:numCache>
                <c:formatCode>0.0%</c:formatCode>
                <c:ptCount val="6"/>
                <c:pt idx="0">
                  <c:v>1</c:v>
                </c:pt>
                <c:pt idx="1">
                  <c:v>0.92339611447953052</c:v>
                </c:pt>
                <c:pt idx="2">
                  <c:v>0.90285088601618002</c:v>
                </c:pt>
                <c:pt idx="3">
                  <c:v>0.84199150384004873</c:v>
                </c:pt>
                <c:pt idx="4">
                  <c:v>0.86265695919155916</c:v>
                </c:pt>
                <c:pt idx="5">
                  <c:v>0.86680587807949738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F-486C-963F-F65118CC67C6}"/>
            </c:ext>
          </c:extLst>
        </c:ser>
        <c:ser>
          <c:idx val="0"/>
          <c:order val="1"/>
          <c:tx>
            <c:strRef>
              <c:f>'Suppl. Data 4 - BIRDS-BUSCO'!$N$1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BIRDS-BUSCO'!$I$3:$I$8</c:f>
              <c:strCache>
                <c:ptCount val="6"/>
                <c:pt idx="0">
                  <c:v>Taeniopygia guttata               (0 MYA)</c:v>
                </c:pt>
                <c:pt idx="1">
                  <c:v>Serinus canaria                    (15.1 - 50.3 MYA)</c:v>
                </c:pt>
                <c:pt idx="2">
                  <c:v>Myiozetetes cayanensis     (54.7 - 71.3 MYA)</c:v>
                </c:pt>
                <c:pt idx="3">
                  <c:v>Phaethornis superciliosus                    (67.9 - 112.6 MYA)</c:v>
                </c:pt>
                <c:pt idx="4">
                  <c:v>Gallus gallus                         (86.5 - 101.8 MYA)</c:v>
                </c:pt>
                <c:pt idx="5">
                  <c:v>Dromaius novaehollandiae (97.0 - 118.1 MYA)</c:v>
                </c:pt>
              </c:strCache>
            </c:strRef>
          </c:cat>
          <c:val>
            <c:numRef>
              <c:f>'Suppl. Data 4 - BIRDS-BUSCO'!$N$3:$N$8</c:f>
              <c:numCache>
                <c:formatCode>0.0%</c:formatCode>
                <c:ptCount val="6"/>
                <c:pt idx="0">
                  <c:v>1</c:v>
                </c:pt>
                <c:pt idx="1">
                  <c:v>0.96109536850822253</c:v>
                </c:pt>
                <c:pt idx="2">
                  <c:v>0.88916825717182035</c:v>
                </c:pt>
                <c:pt idx="3">
                  <c:v>0.68195029110418082</c:v>
                </c:pt>
                <c:pt idx="4">
                  <c:v>0.49204983366939864</c:v>
                </c:pt>
                <c:pt idx="5">
                  <c:v>0.61260332262864536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5F-486C-963F-F65118CC6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 of maximum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T.guttata </a:t>
            </a:r>
            <a:r>
              <a:rPr lang="de-DE" sz="1100" b="0" i="0" baseline="0">
                <a:effectLst/>
              </a:rPr>
              <a:t>Refseq annotation (protein &amp; mRNA) to diverged bird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4 - BIRDS-BUSCO'!$B$1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(15.1 - 50.3 MYA)</c:v>
                </c:pt>
                <c:pt idx="3">
                  <c:v>Myiozetetes cayanensis     (54.7 - 71.3 MYA)</c:v>
                </c:pt>
                <c:pt idx="4">
                  <c:v>Phaethornis superciliosus                    (67.9 - 112.6 MYA)</c:v>
                </c:pt>
                <c:pt idx="5">
                  <c:v>Gallus gallus                         (86.5 - 101.8 MYA)</c:v>
                </c:pt>
                <c:pt idx="6">
                  <c:v>Dromaius novaehollandiae (97.0 - 118.1 MYA)</c:v>
                </c:pt>
              </c:strCache>
            </c:strRef>
          </c:cat>
          <c:val>
            <c:numRef>
              <c:f>'Suppl. Data 4 - BIRDS-BUSCO'!$B$2:$B$8</c:f>
              <c:numCache>
                <c:formatCode>General</c:formatCode>
                <c:ptCount val="7"/>
                <c:pt idx="0">
                  <c:v>98.6</c:v>
                </c:pt>
                <c:pt idx="1">
                  <c:v>97.619500000000002</c:v>
                </c:pt>
                <c:pt idx="2">
                  <c:v>96.561499999999995</c:v>
                </c:pt>
                <c:pt idx="3">
                  <c:v>95.483199999999997</c:v>
                </c:pt>
                <c:pt idx="4">
                  <c:v>96.276700000000005</c:v>
                </c:pt>
                <c:pt idx="5">
                  <c:v>96.215699999999998</c:v>
                </c:pt>
                <c:pt idx="6">
                  <c:v>95.910499999999999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9-4623-A554-7FC992EFA0C3}"/>
            </c:ext>
          </c:extLst>
        </c:ser>
        <c:ser>
          <c:idx val="1"/>
          <c:order val="1"/>
          <c:tx>
            <c:strRef>
              <c:f>'Suppl. Data 4 - BIRDS-BUSCO'!$E$1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(15.1 - 50.3 MYA)</c:v>
                </c:pt>
                <c:pt idx="3">
                  <c:v>Myiozetetes cayanensis     (54.7 - 71.3 MYA)</c:v>
                </c:pt>
                <c:pt idx="4">
                  <c:v>Phaethornis superciliosus                    (67.9 - 112.6 MYA)</c:v>
                </c:pt>
                <c:pt idx="5">
                  <c:v>Gallus gallus                         (86.5 - 101.8 MYA)</c:v>
                </c:pt>
                <c:pt idx="6">
                  <c:v>Dromaius novaehollandiae (97.0 - 118.1 MYA)</c:v>
                </c:pt>
              </c:strCache>
            </c:strRef>
          </c:cat>
          <c:val>
            <c:numRef>
              <c:f>'Suppl. Data 4 - BIRDS-BUSCO'!$E$2:$E$8</c:f>
              <c:numCache>
                <c:formatCode>General</c:formatCode>
                <c:ptCount val="7"/>
                <c:pt idx="0">
                  <c:v>0.7</c:v>
                </c:pt>
                <c:pt idx="1">
                  <c:v>0.97660199999999997</c:v>
                </c:pt>
                <c:pt idx="2">
                  <c:v>1.5056</c:v>
                </c:pt>
                <c:pt idx="3">
                  <c:v>2.42116</c:v>
                </c:pt>
                <c:pt idx="4">
                  <c:v>1.79044</c:v>
                </c:pt>
                <c:pt idx="5">
                  <c:v>1.9125099999999999</c:v>
                </c:pt>
                <c:pt idx="6">
                  <c:v>2.2176999999999998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9-4623-A554-7FC992EFA0C3}"/>
            </c:ext>
          </c:extLst>
        </c:ser>
        <c:ser>
          <c:idx val="2"/>
          <c:order val="2"/>
          <c:tx>
            <c:strRef>
              <c:f>'Suppl. Data 4 - BIRDS-BUSCO'!$F$1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(15.1 - 50.3 MYA)</c:v>
                </c:pt>
                <c:pt idx="3">
                  <c:v>Myiozetetes cayanensis     (54.7 - 71.3 MYA)</c:v>
                </c:pt>
                <c:pt idx="4">
                  <c:v>Phaethornis superciliosus                    (67.9 - 112.6 MYA)</c:v>
                </c:pt>
                <c:pt idx="5">
                  <c:v>Gallus gallus                         (86.5 - 101.8 MYA)</c:v>
                </c:pt>
                <c:pt idx="6">
                  <c:v>Dromaius novaehollandiae (97.0 - 118.1 MYA)</c:v>
                </c:pt>
              </c:strCache>
            </c:strRef>
          </c:cat>
          <c:val>
            <c:numRef>
              <c:f>'Suppl. Data 4 - BIRDS-BUSCO'!$F$2:$F$8</c:f>
              <c:numCache>
                <c:formatCode>General</c:formatCode>
                <c:ptCount val="7"/>
                <c:pt idx="0">
                  <c:v>0.7</c:v>
                </c:pt>
                <c:pt idx="1">
                  <c:v>1.40387</c:v>
                </c:pt>
                <c:pt idx="2">
                  <c:v>1.93286</c:v>
                </c:pt>
                <c:pt idx="3">
                  <c:v>2.0956299999999999</c:v>
                </c:pt>
                <c:pt idx="4">
                  <c:v>1.93286</c:v>
                </c:pt>
                <c:pt idx="5">
                  <c:v>1.87182</c:v>
                </c:pt>
                <c:pt idx="6">
                  <c:v>1.87182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9-4623-A554-7FC992EFA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(aves_odb9)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5 - MAMMALS-BUSCO'!$M$1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5 - MAMMALS-BUSCO'!$I$3:$I$13</c:f>
              <c:strCache>
                <c:ptCount val="11"/>
                <c:pt idx="0">
                  <c:v>Homo sapiens               (0 MYA)</c:v>
                </c:pt>
                <c:pt idx="1">
                  <c:v>Pan paniscus              (6.0 - 6.5 MYA)</c:v>
                </c:pt>
                <c:pt idx="2">
                  <c:v>Pongo abelii             (14.5 - 16.3 MYA)</c:v>
                </c:pt>
                <c:pt idx="3">
                  <c:v>Callithrix jacchus         (40.0 - 44.2 MYA)</c:v>
                </c:pt>
                <c:pt idx="4">
                  <c:v>Mus musculus              (81.3 - 91.0 MYA)</c:v>
                </c:pt>
                <c:pt idx="5">
                  <c:v>Capra hircus                   (91.5 - 97.4 MYA)</c:v>
                </c:pt>
                <c:pt idx="6">
                  <c:v>Bos taurus                      (91.5 - 97.4 MYA)</c:v>
                </c:pt>
                <c:pt idx="7">
                  <c:v>Orcinus orca               (91.5 - 97.4 MYA)</c:v>
                </c:pt>
                <c:pt idx="8">
                  <c:v>Rhinolophus ferrumequinum          (91.5 - 97.4 MYA)</c:v>
                </c:pt>
                <c:pt idx="9">
                  <c:v>Elephas maximus indicus                            (94.7 - 101.9 MYA)</c:v>
                </c:pt>
                <c:pt idx="10">
                  <c:v>Phascolarctos cinereus             (147.1 - 164.3 MYA)</c:v>
                </c:pt>
              </c:strCache>
            </c:strRef>
          </c:cat>
          <c:val>
            <c:numRef>
              <c:f>'Suppl. Data 5 - MAMMALS-BUSCO'!$M$3:$M$13</c:f>
              <c:numCache>
                <c:formatCode>0.0%</c:formatCode>
                <c:ptCount val="11"/>
                <c:pt idx="0">
                  <c:v>1</c:v>
                </c:pt>
                <c:pt idx="1">
                  <c:v>0.99513923279605232</c:v>
                </c:pt>
                <c:pt idx="2">
                  <c:v>0.98349326945026294</c:v>
                </c:pt>
                <c:pt idx="3">
                  <c:v>0.94586410677024824</c:v>
                </c:pt>
                <c:pt idx="4">
                  <c:v>0.82085494820503968</c:v>
                </c:pt>
                <c:pt idx="5">
                  <c:v>0.83342527181293946</c:v>
                </c:pt>
                <c:pt idx="6">
                  <c:v>0.83791610833206609</c:v>
                </c:pt>
                <c:pt idx="7">
                  <c:v>0.81939876324744743</c:v>
                </c:pt>
                <c:pt idx="8">
                  <c:v>0.81368848305670816</c:v>
                </c:pt>
                <c:pt idx="9">
                  <c:v>0.8494882290639505</c:v>
                </c:pt>
                <c:pt idx="10">
                  <c:v>0.70351702538700456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E-4289-980E-A4303533C36E}"/>
            </c:ext>
          </c:extLst>
        </c:ser>
        <c:ser>
          <c:idx val="0"/>
          <c:order val="1"/>
          <c:tx>
            <c:strRef>
              <c:f>'Suppl. Data 5 - MAMMALS-BUSCO'!$N$1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MAMMALS-BUSCO'!$I$3:$I$13</c:f>
              <c:strCache>
                <c:ptCount val="11"/>
                <c:pt idx="0">
                  <c:v>Homo sapiens               (0 MYA)</c:v>
                </c:pt>
                <c:pt idx="1">
                  <c:v>Pan paniscus              (6.0 - 6.5 MYA)</c:v>
                </c:pt>
                <c:pt idx="2">
                  <c:v>Pongo abelii             (14.5 - 16.3 MYA)</c:v>
                </c:pt>
                <c:pt idx="3">
                  <c:v>Callithrix jacchus         (40.0 - 44.2 MYA)</c:v>
                </c:pt>
                <c:pt idx="4">
                  <c:v>Mus musculus              (81.3 - 91.0 MYA)</c:v>
                </c:pt>
                <c:pt idx="5">
                  <c:v>Capra hircus                   (91.5 - 97.4 MYA)</c:v>
                </c:pt>
                <c:pt idx="6">
                  <c:v>Bos taurus                      (91.5 - 97.4 MYA)</c:v>
                </c:pt>
                <c:pt idx="7">
                  <c:v>Orcinus orca               (91.5 - 97.4 MYA)</c:v>
                </c:pt>
                <c:pt idx="8">
                  <c:v>Rhinolophus ferrumequinum          (91.5 - 97.4 MYA)</c:v>
                </c:pt>
                <c:pt idx="9">
                  <c:v>Elephas maximus indicus                            (94.7 - 101.9 MYA)</c:v>
                </c:pt>
                <c:pt idx="10">
                  <c:v>Phascolarctos cinereus             (147.1 - 164.3 MYA)</c:v>
                </c:pt>
              </c:strCache>
            </c:strRef>
          </c:cat>
          <c:val>
            <c:numRef>
              <c:f>'Suppl. Data 5 - MAMMALS-BUSCO'!$N$3:$N$13</c:f>
              <c:numCache>
                <c:formatCode>0.0%</c:formatCode>
                <c:ptCount val="11"/>
                <c:pt idx="0">
                  <c:v>1</c:v>
                </c:pt>
                <c:pt idx="1">
                  <c:v>0.98036881854711877</c:v>
                </c:pt>
                <c:pt idx="2">
                  <c:v>0.96587237874785148</c:v>
                </c:pt>
                <c:pt idx="3">
                  <c:v>0.87952553459604066</c:v>
                </c:pt>
                <c:pt idx="4">
                  <c:v>0.20756941785783503</c:v>
                </c:pt>
                <c:pt idx="5">
                  <c:v>0.4193652089019117</c:v>
                </c:pt>
                <c:pt idx="6">
                  <c:v>0.42806131789977347</c:v>
                </c:pt>
                <c:pt idx="7">
                  <c:v>0.53980506069160306</c:v>
                </c:pt>
                <c:pt idx="8">
                  <c:v>0.51051763648660675</c:v>
                </c:pt>
                <c:pt idx="9">
                  <c:v>0.44493160131391246</c:v>
                </c:pt>
                <c:pt idx="10">
                  <c:v>0.13678790276396599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DE-4289-980E-A4303533C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aseline="0"/>
                  <a:t>% of maximum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H. sapiens </a:t>
            </a:r>
            <a:r>
              <a:rPr lang="de-DE" sz="1100" b="0" i="0" baseline="0">
                <a:effectLst/>
              </a:rPr>
              <a:t>Refseq annotation (protein &amp; mRNA) to diverged mammal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5 - MAMMALS-BUSCO'!$B$1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(6.0 - 6.5 MYA)</c:v>
                </c:pt>
                <c:pt idx="3">
                  <c:v>Pongo abelii             (14.5 - 16.3 MYA)</c:v>
                </c:pt>
                <c:pt idx="4">
                  <c:v>Callithrix jacchus         (40.0 - 44.2 MYA)</c:v>
                </c:pt>
                <c:pt idx="5">
                  <c:v>Mus musculus              (81.3 - 91.0 MYA)</c:v>
                </c:pt>
                <c:pt idx="6">
                  <c:v>Capra hircus                   (91.5 - 97.4 MYA)</c:v>
                </c:pt>
                <c:pt idx="7">
                  <c:v>Bos taurus                      (91.5 - 97.4 MYA)</c:v>
                </c:pt>
                <c:pt idx="8">
                  <c:v>Orcinus orca               (91.5 - 97.4 MYA)</c:v>
                </c:pt>
                <c:pt idx="9">
                  <c:v>Rhinolophus ferrumequinum          (91.5 - 97.4 MYA)</c:v>
                </c:pt>
                <c:pt idx="10">
                  <c:v>Elephas maximus indicus                            (94.7 - 101.9 MYA)</c:v>
                </c:pt>
                <c:pt idx="11">
                  <c:v>Phascolarctos cinereus             (147.1 - 164.3 MYA)</c:v>
                </c:pt>
              </c:strCache>
            </c:strRef>
          </c:cat>
          <c:val>
            <c:numRef>
              <c:f>'Suppl. Data 5 - MAMMALS-BUSCO'!$B$2:$B$13</c:f>
              <c:numCache>
                <c:formatCode>General</c:formatCode>
                <c:ptCount val="12"/>
                <c:pt idx="0">
                  <c:v>99.9</c:v>
                </c:pt>
                <c:pt idx="1">
                  <c:v>98.796899999999994</c:v>
                </c:pt>
                <c:pt idx="2">
                  <c:v>98.569299999999998</c:v>
                </c:pt>
                <c:pt idx="3">
                  <c:v>98.471699999999998</c:v>
                </c:pt>
                <c:pt idx="4">
                  <c:v>97.171000000000006</c:v>
                </c:pt>
                <c:pt idx="5">
                  <c:v>96.4773</c:v>
                </c:pt>
                <c:pt idx="6">
                  <c:v>96.694100000000006</c:v>
                </c:pt>
                <c:pt idx="7">
                  <c:v>96.921700000000001</c:v>
                </c:pt>
                <c:pt idx="8">
                  <c:v>95.9679</c:v>
                </c:pt>
                <c:pt idx="9">
                  <c:v>95.762</c:v>
                </c:pt>
                <c:pt idx="10">
                  <c:v>97.398700000000005</c:v>
                </c:pt>
                <c:pt idx="11">
                  <c:v>82.506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F-463E-8059-33F247687E48}"/>
            </c:ext>
          </c:extLst>
        </c:ser>
        <c:ser>
          <c:idx val="1"/>
          <c:order val="1"/>
          <c:tx>
            <c:strRef>
              <c:f>'Suppl. Data 5 - MAMMALS-BUSCO'!$E$1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3F-463E-8059-33F247687E4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de-DE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(6.0 - 6.5 MYA)</c:v>
                </c:pt>
                <c:pt idx="3">
                  <c:v>Pongo abelii             (14.5 - 16.3 MYA)</c:v>
                </c:pt>
                <c:pt idx="4">
                  <c:v>Callithrix jacchus         (40.0 - 44.2 MYA)</c:v>
                </c:pt>
                <c:pt idx="5">
                  <c:v>Mus musculus              (81.3 - 91.0 MYA)</c:v>
                </c:pt>
                <c:pt idx="6">
                  <c:v>Capra hircus                   (91.5 - 97.4 MYA)</c:v>
                </c:pt>
                <c:pt idx="7">
                  <c:v>Bos taurus                      (91.5 - 97.4 MYA)</c:v>
                </c:pt>
                <c:pt idx="8">
                  <c:v>Orcinus orca               (91.5 - 97.4 MYA)</c:v>
                </c:pt>
                <c:pt idx="9">
                  <c:v>Rhinolophus ferrumequinum          (91.5 - 97.4 MYA)</c:v>
                </c:pt>
                <c:pt idx="10">
                  <c:v>Elephas maximus indicus                            (94.7 - 101.9 MYA)</c:v>
                </c:pt>
                <c:pt idx="11">
                  <c:v>Phascolarctos cinereus             (147.1 - 164.3 MYA)</c:v>
                </c:pt>
              </c:strCache>
            </c:strRef>
          </c:cat>
          <c:val>
            <c:numRef>
              <c:f>'Suppl. Data 5 - MAMMALS-BUSCO'!$E$2:$E$13</c:f>
              <c:numCache>
                <c:formatCode>General</c:formatCode>
                <c:ptCount val="12"/>
                <c:pt idx="0" formatCode="0.0">
                  <c:v>0</c:v>
                </c:pt>
                <c:pt idx="1">
                  <c:v>0.31432900000000003</c:v>
                </c:pt>
                <c:pt idx="2">
                  <c:v>0.336007</c:v>
                </c:pt>
                <c:pt idx="3">
                  <c:v>0.455235</c:v>
                </c:pt>
                <c:pt idx="4">
                  <c:v>1.1164099999999999</c:v>
                </c:pt>
                <c:pt idx="5">
                  <c:v>1.3765400000000001</c:v>
                </c:pt>
                <c:pt idx="6">
                  <c:v>1.46326</c:v>
                </c:pt>
                <c:pt idx="7">
                  <c:v>1.3223499999999999</c:v>
                </c:pt>
                <c:pt idx="8">
                  <c:v>1.36571</c:v>
                </c:pt>
                <c:pt idx="9">
                  <c:v>1.8968100000000001</c:v>
                </c:pt>
                <c:pt idx="10">
                  <c:v>1.0730500000000001</c:v>
                </c:pt>
                <c:pt idx="11">
                  <c:v>6.6767799999999999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3F-463E-8059-33F247687E48}"/>
            </c:ext>
          </c:extLst>
        </c:ser>
        <c:ser>
          <c:idx val="2"/>
          <c:order val="2"/>
          <c:tx>
            <c:strRef>
              <c:f>'Suppl. Data 5 - MAMMALS-BUSCO'!$F$1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3F-463E-8059-33F247687E4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(6.0 - 6.5 MYA)</c:v>
                </c:pt>
                <c:pt idx="3">
                  <c:v>Pongo abelii             (14.5 - 16.3 MYA)</c:v>
                </c:pt>
                <c:pt idx="4">
                  <c:v>Callithrix jacchus         (40.0 - 44.2 MYA)</c:v>
                </c:pt>
                <c:pt idx="5">
                  <c:v>Mus musculus              (81.3 - 91.0 MYA)</c:v>
                </c:pt>
                <c:pt idx="6">
                  <c:v>Capra hircus                   (91.5 - 97.4 MYA)</c:v>
                </c:pt>
                <c:pt idx="7">
                  <c:v>Bos taurus                      (91.5 - 97.4 MYA)</c:v>
                </c:pt>
                <c:pt idx="8">
                  <c:v>Orcinus orca               (91.5 - 97.4 MYA)</c:v>
                </c:pt>
                <c:pt idx="9">
                  <c:v>Rhinolophus ferrumequinum          (91.5 - 97.4 MYA)</c:v>
                </c:pt>
                <c:pt idx="10">
                  <c:v>Elephas maximus indicus                            (94.7 - 101.9 MYA)</c:v>
                </c:pt>
                <c:pt idx="11">
                  <c:v>Phascolarctos cinereus             (147.1 - 164.3 MYA)</c:v>
                </c:pt>
              </c:strCache>
            </c:strRef>
          </c:cat>
          <c:val>
            <c:numRef>
              <c:f>'Suppl. Data 5 - MAMMALS-BUSCO'!$F$2:$F$13</c:f>
              <c:numCache>
                <c:formatCode>General</c:formatCode>
                <c:ptCount val="12"/>
                <c:pt idx="0">
                  <c:v>0.1</c:v>
                </c:pt>
                <c:pt idx="1">
                  <c:v>0.88879300000000006</c:v>
                </c:pt>
                <c:pt idx="2">
                  <c:v>1.09473</c:v>
                </c:pt>
                <c:pt idx="3">
                  <c:v>1.0730500000000001</c:v>
                </c:pt>
                <c:pt idx="4">
                  <c:v>1.71255</c:v>
                </c:pt>
                <c:pt idx="5">
                  <c:v>2.1461100000000002</c:v>
                </c:pt>
                <c:pt idx="6">
                  <c:v>1.8426199999999999</c:v>
                </c:pt>
                <c:pt idx="7">
                  <c:v>1.7559100000000001</c:v>
                </c:pt>
                <c:pt idx="8">
                  <c:v>2.6663800000000002</c:v>
                </c:pt>
                <c:pt idx="9">
                  <c:v>2.3412099999999998</c:v>
                </c:pt>
                <c:pt idx="10">
                  <c:v>1.5282899999999999</c:v>
                </c:pt>
                <c:pt idx="11">
                  <c:v>10.817299999999999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3F-463E-8059-33F247687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(mammalia_odb10)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9993803027055732"/>
          <c:y val="0.23183970863049913"/>
          <c:w val="0.1736605918464334"/>
          <c:h val="6.8123323450851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7EEC-A590-476D-8E12-BEB42C87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98FDBE-F46D-4904-96BB-8B53ABCF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59EA-4775-4C14-B35F-496F38A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C3766-FE3D-407C-BE6C-87883FA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53B9D-06EC-4034-AFA0-E2A3232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80471-284E-495A-BA54-8A1B2E9D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64411-6C23-4A1B-9D78-85057E96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507E1-BFFA-4C4B-B9A5-3A9656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9575D-9FC7-4328-9C62-0AE0BF2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DCBF-1B7F-4E7F-BF17-D0A8815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CD8B9-E3B5-46D0-AB3A-489CD56C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AC2F1-88A2-4600-BD16-B61360F8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E9F01-19DD-4F72-AB23-5C4AD64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156E8-447C-4146-8655-91C08C8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C559C-9044-40D8-93B7-99E9A21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8040-16CF-4E3A-823B-9B44324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90C9D-2993-47B2-A1D0-7A73B2C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748C-C0D4-45DA-B7E0-077DB1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6B9412-3705-42C5-8157-3F941FC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4F3DD-879B-4400-99B0-38ED83E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F90-71B9-4023-A0AC-6B7CFE3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FF441-8EA0-4167-A81C-6FF2CB6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E7E09-BD9F-4857-A974-D91AA74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90F9A-44A1-4400-86EF-7899BC5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1DCA0-EFF1-4C14-9E0C-B89B2D3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FB95-7F8F-498B-A2CE-7B49560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469B9-A409-41BB-90AC-F8E9648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0A6D8-B219-4F3B-B237-39C24B62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879D9-D869-468E-8588-6A828EF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F5A50-0201-41E3-985D-B66D24A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02DE5-392C-4F78-8DCE-E984589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9CA2E-B4BE-41CA-8770-4D4FD2B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3BFA7-871F-409F-95B9-CC7546A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C767F-9259-450B-A6B5-15FE28F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D1C5F0-919C-45D6-9BA8-BA13316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99131-B374-4811-AC8D-06AD4D89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FCFE5-92D0-4C47-BA95-4672104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03007-53B5-463D-943C-BBE3F18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3AE31-4FD4-43C3-BC70-797221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A99F-4385-45F0-BABC-A535791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9B166-84E5-4281-AA69-8355647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EA4C2-DD7D-45E2-8F1F-DCCD2A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35C9E-1FA9-4E75-BE72-082FB54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EAB88-D5EF-4437-9828-99F3C62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4037C4-6CD3-40C6-B8A8-027668F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D2733-09C1-4487-B3D6-A9B1C60B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43CF-A97F-449C-9CA6-AF72726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52723-4682-45AB-AF6F-B6297BF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D39AB-24A4-47A4-B7AF-D962E29F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BF713-420E-43B5-993F-B16B7326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3F7E-3DF9-44A8-89DF-8D79D09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23D2A-B9F3-4B53-B7C8-4C5FD84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90CA-49EA-4E31-82C0-E9BFE3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B84BE-3ED5-4962-823E-FF1BB931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8194-F12E-40AA-BB8A-DCBFB98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02F83-6E01-4C74-91BF-72D5BB5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C465C-B16B-4C89-999B-9932829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B9574-BCC1-4E76-8740-F1337C1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C07208-CD81-44DC-B919-03900F8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E50B1-D467-40EF-B876-6A8707F1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93781-E084-48B4-B159-E2805988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1B8CE-E921-4AC2-9C6A-22735CA7F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04982-241C-4A5B-9C8C-1F2A303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DDF9EE73-6FE0-45FF-91AC-B4691D015BDF}"/>
              </a:ext>
            </a:extLst>
          </p:cNvPr>
          <p:cNvSpPr txBox="1"/>
          <p:nvPr/>
        </p:nvSpPr>
        <p:spPr>
          <a:xfrm rot="16200000">
            <a:off x="4124627" y="393470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44537FD-EBEF-4F63-9A5C-EF2C6F0A9269}"/>
              </a:ext>
            </a:extLst>
          </p:cNvPr>
          <p:cNvSpPr txBox="1"/>
          <p:nvPr/>
        </p:nvSpPr>
        <p:spPr>
          <a:xfrm>
            <a:off x="3702196" y="3641355"/>
            <a:ext cx="14733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TransDecoder</a:t>
            </a:r>
            <a:endParaRPr lang="de-DE" dirty="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FA3F7B-A49B-4D2D-963B-BEF92FA172D8}"/>
              </a:ext>
            </a:extLst>
          </p:cNvPr>
          <p:cNvCxnSpPr>
            <a:cxnSpLocks/>
          </p:cNvCxnSpPr>
          <p:nvPr/>
        </p:nvCxnSpPr>
        <p:spPr>
          <a:xfrm flipV="1">
            <a:off x="6518246" y="4213278"/>
            <a:ext cx="0" cy="53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8EE1D0-0B8B-433B-92B7-08366AFEF3A0}"/>
              </a:ext>
            </a:extLst>
          </p:cNvPr>
          <p:cNvCxnSpPr/>
          <p:nvPr/>
        </p:nvCxnSpPr>
        <p:spPr>
          <a:xfrm>
            <a:off x="6828639" y="3793118"/>
            <a:ext cx="0" cy="95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D7E4CDE-0CF3-4D3F-9CA4-A21333B4E90F}"/>
              </a:ext>
            </a:extLst>
          </p:cNvPr>
          <p:cNvSpPr txBox="1"/>
          <p:nvPr/>
        </p:nvSpPr>
        <p:spPr>
          <a:xfrm>
            <a:off x="2911182" y="1174459"/>
            <a:ext cx="10064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Miniprot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E9ACBE-F436-4FB3-B2BF-837C9CEBAD99}"/>
              </a:ext>
            </a:extLst>
          </p:cNvPr>
          <p:cNvSpPr txBox="1"/>
          <p:nvPr/>
        </p:nvSpPr>
        <p:spPr>
          <a:xfrm>
            <a:off x="4952738" y="1174459"/>
            <a:ext cx="11432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Minimap2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58B10C-2FF7-40AE-9FEA-608AA7A59FF2}"/>
              </a:ext>
            </a:extLst>
          </p:cNvPr>
          <p:cNvSpPr/>
          <p:nvPr/>
        </p:nvSpPr>
        <p:spPr>
          <a:xfrm>
            <a:off x="137998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554AEC-413A-40AD-A80E-A9BD13818E36}"/>
              </a:ext>
            </a:extLst>
          </p:cNvPr>
          <p:cNvSpPr/>
          <p:nvPr/>
        </p:nvSpPr>
        <p:spPr>
          <a:xfrm>
            <a:off x="6682793" y="1637127"/>
            <a:ext cx="2287232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gtf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08A468-9EE6-4A9D-AEC5-DCF5D976D776}"/>
              </a:ext>
            </a:extLst>
          </p:cNvPr>
          <p:cNvSpPr/>
          <p:nvPr/>
        </p:nvSpPr>
        <p:spPr>
          <a:xfrm>
            <a:off x="345607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assembly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2F9780-7463-4BE2-8405-94C12E2B11BA}"/>
              </a:ext>
            </a:extLst>
          </p:cNvPr>
          <p:cNvSpPr txBox="1"/>
          <p:nvPr/>
        </p:nvSpPr>
        <p:spPr>
          <a:xfrm>
            <a:off x="3577985" y="2283903"/>
            <a:ext cx="6071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Taco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EBC7B-D8C6-44C3-A969-7E2E5B2A3867}"/>
              </a:ext>
            </a:extLst>
          </p:cNvPr>
          <p:cNvSpPr txBox="1"/>
          <p:nvPr/>
        </p:nvSpPr>
        <p:spPr>
          <a:xfrm>
            <a:off x="4387314" y="2283903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CCAFBF-D90B-4364-83D8-BDB3053FEC4B}"/>
              </a:ext>
            </a:extLst>
          </p:cNvPr>
          <p:cNvSpPr txBox="1"/>
          <p:nvPr/>
        </p:nvSpPr>
        <p:spPr>
          <a:xfrm>
            <a:off x="3952329" y="3034999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7E4CEA1-2A0B-4703-83DA-67D012CA7C23}"/>
              </a:ext>
            </a:extLst>
          </p:cNvPr>
          <p:cNvCxnSpPr/>
          <p:nvPr/>
        </p:nvCxnSpPr>
        <p:spPr>
          <a:xfrm>
            <a:off x="3179428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6F58E9-4244-4651-87A6-5E7D31464CF2}"/>
              </a:ext>
            </a:extLst>
          </p:cNvPr>
          <p:cNvCxnSpPr/>
          <p:nvPr/>
        </p:nvCxnSpPr>
        <p:spPr>
          <a:xfrm>
            <a:off x="3565285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5A743DD-DEB2-491F-A86F-A593E0DBF976}"/>
              </a:ext>
            </a:extLst>
          </p:cNvPr>
          <p:cNvCxnSpPr/>
          <p:nvPr/>
        </p:nvCxnSpPr>
        <p:spPr>
          <a:xfrm>
            <a:off x="5252909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8B46166-6E45-4578-96A3-3A3B9993BDA5}"/>
              </a:ext>
            </a:extLst>
          </p:cNvPr>
          <p:cNvCxnSpPr/>
          <p:nvPr/>
        </p:nvCxnSpPr>
        <p:spPr>
          <a:xfrm>
            <a:off x="5638766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8EE08FB-B5E9-4384-8DE7-A704B6BA8DAA}"/>
              </a:ext>
            </a:extLst>
          </p:cNvPr>
          <p:cNvCxnSpPr>
            <a:stCxn id="5" idx="2"/>
          </p:cNvCxnSpPr>
          <p:nvPr/>
        </p:nvCxnSpPr>
        <p:spPr>
          <a:xfrm>
            <a:off x="3414429" y="1543791"/>
            <a:ext cx="0" cy="2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84746F1-1EDA-4E6F-B025-D1358E017E45}"/>
              </a:ext>
            </a:extLst>
          </p:cNvPr>
          <p:cNvCxnSpPr>
            <a:cxnSpLocks/>
          </p:cNvCxnSpPr>
          <p:nvPr/>
        </p:nvCxnSpPr>
        <p:spPr>
          <a:xfrm>
            <a:off x="5509209" y="1560676"/>
            <a:ext cx="0" cy="2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9F4F500-3AA0-4FBD-9C9F-D25031166829}"/>
              </a:ext>
            </a:extLst>
          </p:cNvPr>
          <p:cNvCxnSpPr>
            <a:cxnSpLocks/>
          </p:cNvCxnSpPr>
          <p:nvPr/>
        </p:nvCxnSpPr>
        <p:spPr>
          <a:xfrm flipH="1">
            <a:off x="3414429" y="1761687"/>
            <a:ext cx="209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DC3845-6250-4E8E-9909-1A51C3BF789A}"/>
              </a:ext>
            </a:extLst>
          </p:cNvPr>
          <p:cNvCxnSpPr/>
          <p:nvPr/>
        </p:nvCxnSpPr>
        <p:spPr>
          <a:xfrm>
            <a:off x="4412424" y="1761687"/>
            <a:ext cx="0" cy="2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2DC619-4A75-494C-8BC0-112A253B00CE}"/>
              </a:ext>
            </a:extLst>
          </p:cNvPr>
          <p:cNvCxnSpPr>
            <a:cxnSpLocks/>
          </p:cNvCxnSpPr>
          <p:nvPr/>
        </p:nvCxnSpPr>
        <p:spPr>
          <a:xfrm flipH="1">
            <a:off x="4410916" y="1924050"/>
            <a:ext cx="234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7BEEDCB-36F4-481B-BD5B-E7E089D6378F}"/>
              </a:ext>
            </a:extLst>
          </p:cNvPr>
          <p:cNvCxnSpPr>
            <a:cxnSpLocks/>
          </p:cNvCxnSpPr>
          <p:nvPr/>
        </p:nvCxnSpPr>
        <p:spPr>
          <a:xfrm flipH="1">
            <a:off x="3907237" y="203835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87941E3-F8C7-4579-B83B-442D76B2DB76}"/>
              </a:ext>
            </a:extLst>
          </p:cNvPr>
          <p:cNvCxnSpPr/>
          <p:nvPr/>
        </p:nvCxnSpPr>
        <p:spPr>
          <a:xfrm>
            <a:off x="487385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CFB19A8-8E32-4829-BC51-046B30E32624}"/>
              </a:ext>
            </a:extLst>
          </p:cNvPr>
          <p:cNvCxnSpPr/>
          <p:nvPr/>
        </p:nvCxnSpPr>
        <p:spPr>
          <a:xfrm>
            <a:off x="390723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42706D7-2F39-430D-A663-0DDFD716B622}"/>
              </a:ext>
            </a:extLst>
          </p:cNvPr>
          <p:cNvSpPr txBox="1"/>
          <p:nvPr/>
        </p:nvSpPr>
        <p:spPr>
          <a:xfrm rot="16200000">
            <a:off x="5356330" y="72442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B0C1267-C3E5-48BF-8EAA-BE29E1AC9ED5}"/>
              </a:ext>
            </a:extLst>
          </p:cNvPr>
          <p:cNvSpPr txBox="1"/>
          <p:nvPr/>
        </p:nvSpPr>
        <p:spPr>
          <a:xfrm rot="16200000">
            <a:off x="4972156" y="72442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93B4AFE-6212-4E76-ADAA-CFCB0C4F5819}"/>
              </a:ext>
            </a:extLst>
          </p:cNvPr>
          <p:cNvSpPr txBox="1"/>
          <p:nvPr/>
        </p:nvSpPr>
        <p:spPr>
          <a:xfrm rot="16200000">
            <a:off x="3280239" y="720561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C027129-87CF-4FA0-9525-65051F22858C}"/>
              </a:ext>
            </a:extLst>
          </p:cNvPr>
          <p:cNvSpPr txBox="1"/>
          <p:nvPr/>
        </p:nvSpPr>
        <p:spPr>
          <a:xfrm rot="16200000">
            <a:off x="2896065" y="72055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956029C-E5BE-452D-82F5-32A6A076246A}"/>
              </a:ext>
            </a:extLst>
          </p:cNvPr>
          <p:cNvCxnSpPr>
            <a:cxnSpLocks/>
          </p:cNvCxnSpPr>
          <p:nvPr/>
        </p:nvCxnSpPr>
        <p:spPr>
          <a:xfrm flipH="1">
            <a:off x="3917676" y="279033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9671D0C-6035-489B-91DB-2E1649E79FCB}"/>
              </a:ext>
            </a:extLst>
          </p:cNvPr>
          <p:cNvCxnSpPr>
            <a:cxnSpLocks/>
          </p:cNvCxnSpPr>
          <p:nvPr/>
        </p:nvCxnSpPr>
        <p:spPr>
          <a:xfrm>
            <a:off x="4888055" y="2686791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E49FAEF-FEA6-46E9-89F3-40BF0BCDAC56}"/>
              </a:ext>
            </a:extLst>
          </p:cNvPr>
          <p:cNvCxnSpPr>
            <a:cxnSpLocks/>
          </p:cNvCxnSpPr>
          <p:nvPr/>
        </p:nvCxnSpPr>
        <p:spPr>
          <a:xfrm>
            <a:off x="3917676" y="2679870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0B5578-1E00-441B-813C-0C84AE38C41D}"/>
              </a:ext>
            </a:extLst>
          </p:cNvPr>
          <p:cNvCxnSpPr/>
          <p:nvPr/>
        </p:nvCxnSpPr>
        <p:spPr>
          <a:xfrm>
            <a:off x="4410916" y="2791128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88D2975B-EE0A-40A3-9F57-E8E972FF75F5}"/>
              </a:ext>
            </a:extLst>
          </p:cNvPr>
          <p:cNvSpPr txBox="1"/>
          <p:nvPr/>
        </p:nvSpPr>
        <p:spPr>
          <a:xfrm>
            <a:off x="6096415" y="1760868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9EFA-DF9A-4A5A-A37C-18362CFC5BF6}"/>
              </a:ext>
            </a:extLst>
          </p:cNvPr>
          <p:cNvSpPr txBox="1"/>
          <p:nvPr/>
        </p:nvSpPr>
        <p:spPr>
          <a:xfrm rot="16200000">
            <a:off x="5215462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882CD09-90DE-4BC0-B9EA-BB22D16904B3}"/>
              </a:ext>
            </a:extLst>
          </p:cNvPr>
          <p:cNvSpPr txBox="1"/>
          <p:nvPr/>
        </p:nvSpPr>
        <p:spPr>
          <a:xfrm rot="16200000">
            <a:off x="3124631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3612631-3956-408C-B8D3-DCA684C6C0DC}"/>
              </a:ext>
            </a:extLst>
          </p:cNvPr>
          <p:cNvCxnSpPr>
            <a:cxnSpLocks/>
          </p:cNvCxnSpPr>
          <p:nvPr/>
        </p:nvCxnSpPr>
        <p:spPr>
          <a:xfrm>
            <a:off x="4410916" y="3402683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95FD92C-92BB-4DAA-B7C7-ECB95245E93D}"/>
              </a:ext>
            </a:extLst>
          </p:cNvPr>
          <p:cNvSpPr txBox="1"/>
          <p:nvPr/>
        </p:nvSpPr>
        <p:spPr>
          <a:xfrm rot="16200000">
            <a:off x="4124627" y="269025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BBE6014-5CE5-4573-ADBC-056115565ACA}"/>
              </a:ext>
            </a:extLst>
          </p:cNvPr>
          <p:cNvSpPr txBox="1"/>
          <p:nvPr/>
        </p:nvSpPr>
        <p:spPr>
          <a:xfrm rot="16200000">
            <a:off x="4124627" y="329547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D488546-1DF0-47F3-B783-57B4C70BFCE3}"/>
              </a:ext>
            </a:extLst>
          </p:cNvPr>
          <p:cNvCxnSpPr>
            <a:cxnSpLocks/>
          </p:cNvCxnSpPr>
          <p:nvPr/>
        </p:nvCxnSpPr>
        <p:spPr>
          <a:xfrm flipH="1">
            <a:off x="4410916" y="4011473"/>
            <a:ext cx="1" cy="2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9F6D2E0-8833-4F0C-97C3-B8957ACD8A74}"/>
              </a:ext>
            </a:extLst>
          </p:cNvPr>
          <p:cNvSpPr txBox="1"/>
          <p:nvPr/>
        </p:nvSpPr>
        <p:spPr>
          <a:xfrm>
            <a:off x="5248607" y="3868262"/>
            <a:ext cx="49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8FE6CC7-603C-494F-AD68-A6CC7402A2ED}"/>
              </a:ext>
            </a:extLst>
          </p:cNvPr>
          <p:cNvCxnSpPr/>
          <p:nvPr/>
        </p:nvCxnSpPr>
        <p:spPr>
          <a:xfrm flipV="1">
            <a:off x="5692381" y="3696884"/>
            <a:ext cx="270701" cy="3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05F42C-BA20-4E6D-9C96-DDBD81B10EAA}"/>
              </a:ext>
            </a:extLst>
          </p:cNvPr>
          <p:cNvCxnSpPr>
            <a:cxnSpLocks/>
          </p:cNvCxnSpPr>
          <p:nvPr/>
        </p:nvCxnSpPr>
        <p:spPr>
          <a:xfrm>
            <a:off x="5693183" y="4037032"/>
            <a:ext cx="287751" cy="3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A7CABC40-5B58-4BB6-A9B0-B81DEC49C133}"/>
              </a:ext>
            </a:extLst>
          </p:cNvPr>
          <p:cNvSpPr txBox="1"/>
          <p:nvPr/>
        </p:nvSpPr>
        <p:spPr>
          <a:xfrm>
            <a:off x="5980933" y="3843236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eggNog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BD00E48-B742-4565-8311-D6D03FE85875}"/>
              </a:ext>
            </a:extLst>
          </p:cNvPr>
          <p:cNvSpPr txBox="1"/>
          <p:nvPr/>
        </p:nvSpPr>
        <p:spPr>
          <a:xfrm>
            <a:off x="5980934" y="3423786"/>
            <a:ext cx="101665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Busco</a:t>
            </a:r>
            <a:endParaRPr lang="de-DE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86696C7-EC74-4D8A-931F-44311F864B5C}"/>
              </a:ext>
            </a:extLst>
          </p:cNvPr>
          <p:cNvSpPr txBox="1"/>
          <p:nvPr/>
        </p:nvSpPr>
        <p:spPr>
          <a:xfrm>
            <a:off x="5980933" y="4264524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Lastal</a:t>
            </a:r>
            <a:r>
              <a:rPr lang="de-DE" dirty="0"/>
              <a:t> -P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CF9B8DD-485A-44DF-A904-CDC85A2B29E3}"/>
              </a:ext>
            </a:extLst>
          </p:cNvPr>
          <p:cNvSpPr/>
          <p:nvPr/>
        </p:nvSpPr>
        <p:spPr>
          <a:xfrm>
            <a:off x="7466552" y="3423787"/>
            <a:ext cx="1503472" cy="121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algn="ctr"/>
            <a:r>
              <a:rPr lang="de-DE" sz="1000" dirty="0"/>
              <a:t>optional</a:t>
            </a:r>
          </a:p>
          <a:p>
            <a:pPr algn="ctr"/>
            <a:endParaRPr lang="de-DE" dirty="0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8A8B797-78A8-4E19-BCD0-BCDA3DEA0748}"/>
              </a:ext>
            </a:extLst>
          </p:cNvPr>
          <p:cNvCxnSpPr>
            <a:cxnSpLocks/>
          </p:cNvCxnSpPr>
          <p:nvPr/>
        </p:nvCxnSpPr>
        <p:spPr>
          <a:xfrm flipH="1">
            <a:off x="7019285" y="4394892"/>
            <a:ext cx="42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F31668A-07EB-4DA5-A225-161D41981AD2}"/>
              </a:ext>
            </a:extLst>
          </p:cNvPr>
          <p:cNvCxnSpPr>
            <a:cxnSpLocks/>
          </p:cNvCxnSpPr>
          <p:nvPr/>
        </p:nvCxnSpPr>
        <p:spPr>
          <a:xfrm flipV="1">
            <a:off x="6194396" y="4633856"/>
            <a:ext cx="0" cy="11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6AF3D64-A7E7-4CF0-872A-D92AACF0844F}"/>
              </a:ext>
            </a:extLst>
          </p:cNvPr>
          <p:cNvCxnSpPr>
            <a:cxnSpLocks/>
          </p:cNvCxnSpPr>
          <p:nvPr/>
        </p:nvCxnSpPr>
        <p:spPr>
          <a:xfrm>
            <a:off x="4405384" y="4040839"/>
            <a:ext cx="157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74B7890-E3A1-4CFA-AD99-7178B6D46DED}"/>
              </a:ext>
            </a:extLst>
          </p:cNvPr>
          <p:cNvCxnSpPr>
            <a:cxnSpLocks/>
          </p:cNvCxnSpPr>
          <p:nvPr/>
        </p:nvCxnSpPr>
        <p:spPr>
          <a:xfrm flipH="1">
            <a:off x="4952738" y="4746999"/>
            <a:ext cx="187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5EF043-FA24-4D1D-BA74-F1A7CA897B07}"/>
              </a:ext>
            </a:extLst>
          </p:cNvPr>
          <p:cNvSpPr txBox="1"/>
          <p:nvPr/>
        </p:nvSpPr>
        <p:spPr>
          <a:xfrm>
            <a:off x="5307396" y="4596544"/>
            <a:ext cx="49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txt</a:t>
            </a:r>
            <a:endParaRPr lang="de-DE" sz="8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252AB588-AD83-4CD4-84AB-490B359D53C1}"/>
              </a:ext>
            </a:extLst>
          </p:cNvPr>
          <p:cNvSpPr txBox="1"/>
          <p:nvPr/>
        </p:nvSpPr>
        <p:spPr>
          <a:xfrm>
            <a:off x="3414265" y="4305157"/>
            <a:ext cx="1525167" cy="1354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Bed12-like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function</a:t>
            </a:r>
            <a:r>
              <a:rPr lang="de-DE" dirty="0"/>
              <a:t> DB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B3DFFF0-F7D4-4A78-A770-574EA947CFF2}"/>
              </a:ext>
            </a:extLst>
          </p:cNvPr>
          <p:cNvSpPr/>
          <p:nvPr/>
        </p:nvSpPr>
        <p:spPr>
          <a:xfrm>
            <a:off x="5523885" y="52891"/>
            <a:ext cx="2429051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transcripts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01351B7-51F7-46D2-B296-E57EF8F67DE6}"/>
              </a:ext>
            </a:extLst>
          </p:cNvPr>
          <p:cNvSpPr txBox="1"/>
          <p:nvPr/>
        </p:nvSpPr>
        <p:spPr>
          <a:xfrm>
            <a:off x="5458271" y="5554271"/>
            <a:ext cx="1525167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bedDB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D26B966D-ACC7-41B4-941A-50432A33881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176849" y="5659374"/>
            <a:ext cx="0" cy="2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3B6CFBA1-0435-4A7A-AC28-37F84676CACE}"/>
              </a:ext>
            </a:extLst>
          </p:cNvPr>
          <p:cNvSpPr txBox="1"/>
          <p:nvPr/>
        </p:nvSpPr>
        <p:spPr>
          <a:xfrm>
            <a:off x="4744261" y="5795622"/>
            <a:ext cx="67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bed12-like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D58193C-E117-4139-A9AC-93CB0EB05325}"/>
              </a:ext>
            </a:extLst>
          </p:cNvPr>
          <p:cNvSpPr txBox="1"/>
          <p:nvPr/>
        </p:nvSpPr>
        <p:spPr>
          <a:xfrm>
            <a:off x="7444859" y="5108025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mRNA</a:t>
            </a:r>
            <a:endParaRPr lang="de-DE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B8A7816-71D4-433A-9171-983B9272670A}"/>
              </a:ext>
            </a:extLst>
          </p:cNvPr>
          <p:cNvSpPr txBox="1"/>
          <p:nvPr/>
        </p:nvSpPr>
        <p:spPr>
          <a:xfrm>
            <a:off x="7444858" y="5691911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CDS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4C0B240-F94C-42D5-8B89-53C9722B7BC0}"/>
              </a:ext>
            </a:extLst>
          </p:cNvPr>
          <p:cNvSpPr txBox="1"/>
          <p:nvPr/>
        </p:nvSpPr>
        <p:spPr>
          <a:xfrm>
            <a:off x="7444857" y="6266272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Protein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185BBF9-3428-4449-92F0-44455F7B8F92}"/>
              </a:ext>
            </a:extLst>
          </p:cNvPr>
          <p:cNvCxnSpPr>
            <a:cxnSpLocks/>
          </p:cNvCxnSpPr>
          <p:nvPr/>
        </p:nvCxnSpPr>
        <p:spPr>
          <a:xfrm>
            <a:off x="4176849" y="5952983"/>
            <a:ext cx="128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EBF7FF4-566F-4797-A753-46EF2EE65DF0}"/>
              </a:ext>
            </a:extLst>
          </p:cNvPr>
          <p:cNvCxnSpPr>
            <a:stCxn id="136" idx="3"/>
            <a:endCxn id="144" idx="1"/>
          </p:cNvCxnSpPr>
          <p:nvPr/>
        </p:nvCxnSpPr>
        <p:spPr>
          <a:xfrm flipV="1">
            <a:off x="6983438" y="5369635"/>
            <a:ext cx="46142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727C4428-D320-4B29-BD72-C784836572C3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6983438" y="5954381"/>
            <a:ext cx="461419" cy="5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E3F3133-2A87-43D3-A721-990D3053FA84}"/>
              </a:ext>
            </a:extLst>
          </p:cNvPr>
          <p:cNvCxnSpPr>
            <a:stCxn id="136" idx="3"/>
            <a:endCxn id="145" idx="1"/>
          </p:cNvCxnSpPr>
          <p:nvPr/>
        </p:nvCxnSpPr>
        <p:spPr>
          <a:xfrm flipV="1">
            <a:off x="6983438" y="5953521"/>
            <a:ext cx="461420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92C57621-F50A-48DF-AD9C-53353198692E}"/>
              </a:ext>
            </a:extLst>
          </p:cNvPr>
          <p:cNvSpPr txBox="1"/>
          <p:nvPr/>
        </p:nvSpPr>
        <p:spPr>
          <a:xfrm rot="18460070">
            <a:off x="6937080" y="550194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4862530-1C0E-4D59-A37E-06D8A03E1B32}"/>
              </a:ext>
            </a:extLst>
          </p:cNvPr>
          <p:cNvSpPr txBox="1"/>
          <p:nvPr/>
        </p:nvSpPr>
        <p:spPr>
          <a:xfrm rot="3060602">
            <a:off x="7051552" y="611986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308F2372-65EC-40D6-875D-DE5BD8E97A3A}"/>
              </a:ext>
            </a:extLst>
          </p:cNvPr>
          <p:cNvSpPr txBox="1"/>
          <p:nvPr/>
        </p:nvSpPr>
        <p:spPr>
          <a:xfrm>
            <a:off x="7019285" y="579562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6BFBA471-51B8-4EF8-AC70-831F009C953B}"/>
              </a:ext>
            </a:extLst>
          </p:cNvPr>
          <p:cNvSpPr/>
          <p:nvPr/>
        </p:nvSpPr>
        <p:spPr>
          <a:xfrm rot="16200000">
            <a:off x="1209945" y="891658"/>
            <a:ext cx="132674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I:</a:t>
            </a:r>
          </a:p>
          <a:p>
            <a:pPr algn="ctr"/>
            <a:r>
              <a:rPr lang="de-DE" sz="1600" dirty="0" err="1"/>
              <a:t>spliced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endParaRPr lang="de-DE" sz="1600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4F418E7-2DF8-4EB4-99D7-6698CD523315}"/>
              </a:ext>
            </a:extLst>
          </p:cNvPr>
          <p:cNvSpPr/>
          <p:nvPr/>
        </p:nvSpPr>
        <p:spPr>
          <a:xfrm rot="16200000">
            <a:off x="1281178" y="2345161"/>
            <a:ext cx="117537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II:</a:t>
            </a:r>
          </a:p>
          <a:p>
            <a:pPr algn="ctr"/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merging</a:t>
            </a:r>
            <a:endParaRPr lang="de-DE" sz="1600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4D3074-87FF-4FE4-9A1A-47B274E6E7A3}"/>
              </a:ext>
            </a:extLst>
          </p:cNvPr>
          <p:cNvSpPr/>
          <p:nvPr/>
        </p:nvSpPr>
        <p:spPr>
          <a:xfrm rot="16200000">
            <a:off x="1304931" y="3699751"/>
            <a:ext cx="112787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III:</a:t>
            </a:r>
          </a:p>
          <a:p>
            <a:pPr algn="ctr"/>
            <a:r>
              <a:rPr lang="de-DE" sz="1600" dirty="0"/>
              <a:t>CDS and </a:t>
            </a:r>
            <a:r>
              <a:rPr lang="de-DE" sz="1600" dirty="0" err="1"/>
              <a:t>functional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endParaRPr lang="de-DE" sz="160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ADFF51A-F1AC-4390-94C6-2BE3730ABD48}"/>
              </a:ext>
            </a:extLst>
          </p:cNvPr>
          <p:cNvSpPr/>
          <p:nvPr/>
        </p:nvSpPr>
        <p:spPr>
          <a:xfrm rot="16200000">
            <a:off x="948976" y="5386280"/>
            <a:ext cx="183978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IV:</a:t>
            </a:r>
          </a:p>
          <a:p>
            <a:pPr algn="ctr"/>
            <a:r>
              <a:rPr lang="de-DE" sz="1600" dirty="0"/>
              <a:t>DB </a:t>
            </a:r>
            <a:r>
              <a:rPr lang="de-DE" sz="1600" dirty="0" err="1"/>
              <a:t>formatting</a:t>
            </a:r>
            <a:r>
              <a:rPr lang="de-DE" sz="1600" dirty="0"/>
              <a:t> and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7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A9A5A3F-0F37-47E6-B180-F8BEAA23D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537493"/>
              </p:ext>
            </p:extLst>
          </p:nvPr>
        </p:nvGraphicFramePr>
        <p:xfrm>
          <a:off x="729342" y="3429000"/>
          <a:ext cx="10733315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3F720C8-F66C-4D7B-975C-5D837C00B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20126"/>
              </p:ext>
            </p:extLst>
          </p:nvPr>
        </p:nvGraphicFramePr>
        <p:xfrm>
          <a:off x="-93889" y="283029"/>
          <a:ext cx="12379779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40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025165E-B3BA-4104-8721-1FBFAEB00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314635"/>
              </p:ext>
            </p:extLst>
          </p:nvPr>
        </p:nvGraphicFramePr>
        <p:xfrm>
          <a:off x="1605643" y="3429000"/>
          <a:ext cx="8980714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707596C-3BB5-4813-B414-CD0A2A027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599251"/>
              </p:ext>
            </p:extLst>
          </p:nvPr>
        </p:nvGraphicFramePr>
        <p:xfrm>
          <a:off x="1039585" y="283029"/>
          <a:ext cx="10112829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09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0430386-B928-4527-BEBB-E8A9A103E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89487"/>
              </p:ext>
            </p:extLst>
          </p:nvPr>
        </p:nvGraphicFramePr>
        <p:xfrm>
          <a:off x="1333500" y="3429000"/>
          <a:ext cx="9524999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4E037CE8-765A-4082-9A62-FD91522C2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477352"/>
              </p:ext>
            </p:extLst>
          </p:nvPr>
        </p:nvGraphicFramePr>
        <p:xfrm>
          <a:off x="431346" y="283028"/>
          <a:ext cx="11329307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0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4189CBD-BCBE-4686-96F2-A8289618A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555896"/>
              </p:ext>
            </p:extLst>
          </p:nvPr>
        </p:nvGraphicFramePr>
        <p:xfrm>
          <a:off x="65314" y="3429000"/>
          <a:ext cx="12061371" cy="314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9F2C74A-3310-4BC9-865A-01DD17D47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93548"/>
              </p:ext>
            </p:extLst>
          </p:nvPr>
        </p:nvGraphicFramePr>
        <p:xfrm>
          <a:off x="65314" y="283028"/>
          <a:ext cx="12061372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500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Kuhl</dc:creator>
  <cp:lastModifiedBy>Heiner Kuhl</cp:lastModifiedBy>
  <cp:revision>22</cp:revision>
  <dcterms:created xsi:type="dcterms:W3CDTF">2024-06-04T13:33:14Z</dcterms:created>
  <dcterms:modified xsi:type="dcterms:W3CDTF">2024-06-08T16:09:00Z</dcterms:modified>
</cp:coreProperties>
</file>