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hl\Desktop\HANNO-bioRxiv\HANNO-V0.4-BUSCO-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hl\Desktop\HANNO-bioRxiv\HANNO-V0.4-BUSCO-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hl\Desktop\HANNO-bioRxiv\HANNO-V0.4-BUSCO-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hl\Desktop\HANNO-bioRxiv\HANNO-V0.4-BUSCO-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hl\Desktop\HANNO-bioRxiv\HANNO-V0.4-BUSCO-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hl\Desktop\HANNO-bioRxiv\HANNO-V0.4-BUSCO-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hl\Desktop\HANNO-bioRxiv\HANNO-V0.4-BUSCO-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hl\Desktop\HANNO-bioRxiv\HANNO-V0.4-BUSCO-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2 - FISHES-BUSCO'!$I$2:$I$10</c:f>
              <c:strCache>
                <c:ptCount val="9"/>
                <c:pt idx="0">
                  <c:v>Perca flavescens           input annotation</c:v>
                </c:pt>
                <c:pt idx="1">
                  <c:v>Perca flavescens                (0 MYA)</c:v>
                </c:pt>
                <c:pt idx="2">
                  <c:v>Sander vitreus                 (31 MYA)</c:v>
                </c:pt>
                <c:pt idx="3">
                  <c:v>Epinephelus fuscoguttatus               (77 MYA)</c:v>
                </c:pt>
                <c:pt idx="4">
                  <c:v>Dicentrarchus labrax    (104 MYA)</c:v>
                </c:pt>
                <c:pt idx="5">
                  <c:v>Oreochromis niloticus      (112 MYA)</c:v>
                </c:pt>
                <c:pt idx="6">
                  <c:v>Esox lucius                     (205 MYA)</c:v>
                </c:pt>
                <c:pt idx="7">
                  <c:v>Danio rerio                      (224 MYA)</c:v>
                </c:pt>
                <c:pt idx="8">
                  <c:v>Clarias gariepinus          (224 MYA)</c:v>
                </c:pt>
              </c:strCache>
            </c:strRef>
          </c:cat>
          <c:val>
            <c:numRef>
              <c:f>'Suppl. Data 2 - FISHES-BUSCO'!$F$2:$F$10</c:f>
              <c:numCache>
                <c:formatCode>General</c:formatCode>
                <c:ptCount val="9"/>
                <c:pt idx="0" formatCode="0.0000">
                  <c:v>0.2</c:v>
                </c:pt>
                <c:pt idx="1">
                  <c:v>0.67626500000000001</c:v>
                </c:pt>
                <c:pt idx="2">
                  <c:v>0.71989499999999995</c:v>
                </c:pt>
                <c:pt idx="3">
                  <c:v>0.589005</c:v>
                </c:pt>
                <c:pt idx="4">
                  <c:v>0.63263499999999995</c:v>
                </c:pt>
                <c:pt idx="5">
                  <c:v>0.65444999999999998</c:v>
                </c:pt>
                <c:pt idx="6">
                  <c:v>1.54887</c:v>
                </c:pt>
                <c:pt idx="7">
                  <c:v>2.8577699999999999</c:v>
                </c:pt>
                <c:pt idx="8">
                  <c:v>4.01396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CC-4450-80AD-384636148F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202687"/>
        <c:axId val="240816095"/>
      </c:barChart>
      <c:catAx>
        <c:axId val="13520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816095"/>
        <c:crosses val="autoZero"/>
        <c:auto val="1"/>
        <c:lblAlgn val="ctr"/>
        <c:lblOffset val="100"/>
        <c:noMultiLvlLbl val="0"/>
      </c:catAx>
      <c:valAx>
        <c:axId val="24081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Missing BUSCO genes (actinopterygii_odb9)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202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1200000"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100" b="0" i="0" baseline="0">
                <a:effectLst/>
              </a:rPr>
              <a:t>Transfer of </a:t>
            </a:r>
            <a:r>
              <a:rPr lang="de-DE" sz="1100" b="0" i="1" baseline="0">
                <a:effectLst/>
              </a:rPr>
              <a:t>P. flavescens </a:t>
            </a:r>
            <a:r>
              <a:rPr lang="de-DE" sz="1100" b="0" i="0" baseline="0">
                <a:effectLst/>
              </a:rPr>
              <a:t>Refseq annotation (protein &amp; mRNA) to diverged fish genomes by HANNO </a:t>
            </a:r>
            <a:endParaRPr lang="de-DE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2 - FISHES-BUSCO'!$I$2:$I$10</c:f>
              <c:strCache>
                <c:ptCount val="9"/>
                <c:pt idx="0">
                  <c:v>Perca flavescens           input annotation</c:v>
                </c:pt>
                <c:pt idx="1">
                  <c:v>Perca flavescens                (0 MYA)</c:v>
                </c:pt>
                <c:pt idx="2">
                  <c:v>Sander vitreus                 (31 MYA)</c:v>
                </c:pt>
                <c:pt idx="3">
                  <c:v>Epinephelus fuscoguttatus               (77 MYA)</c:v>
                </c:pt>
                <c:pt idx="4">
                  <c:v>Dicentrarchus labrax    (104 MYA)</c:v>
                </c:pt>
                <c:pt idx="5">
                  <c:v>Oreochromis niloticus      (112 MYA)</c:v>
                </c:pt>
                <c:pt idx="6">
                  <c:v>Esox lucius                     (205 MYA)</c:v>
                </c:pt>
                <c:pt idx="7">
                  <c:v>Danio rerio                      (224 MYA)</c:v>
                </c:pt>
                <c:pt idx="8">
                  <c:v>Clarias gariepinus          (224 MYA)</c:v>
                </c:pt>
              </c:strCache>
            </c:strRef>
          </c:cat>
          <c:val>
            <c:numRef>
              <c:f>'Suppl. Data 2 - FISHES-BUSCO'!$B$2:$B$10</c:f>
              <c:numCache>
                <c:formatCode>General</c:formatCode>
                <c:ptCount val="9"/>
                <c:pt idx="0" formatCode="0.0000">
                  <c:v>99.4</c:v>
                </c:pt>
                <c:pt idx="1">
                  <c:v>98.014799999999994</c:v>
                </c:pt>
                <c:pt idx="2">
                  <c:v>98.058499999999995</c:v>
                </c:pt>
                <c:pt idx="3">
                  <c:v>98.080299999999994</c:v>
                </c:pt>
                <c:pt idx="4">
                  <c:v>97.774900000000002</c:v>
                </c:pt>
                <c:pt idx="5">
                  <c:v>97.927599999999998</c:v>
                </c:pt>
                <c:pt idx="6">
                  <c:v>94.546199999999999</c:v>
                </c:pt>
                <c:pt idx="7">
                  <c:v>91.012200000000007</c:v>
                </c:pt>
                <c:pt idx="8">
                  <c:v>89.594200000000001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B3-47E4-B8F1-F6AF6056F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202687"/>
        <c:axId val="240816095"/>
      </c:barChart>
      <c:catAx>
        <c:axId val="13520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816095"/>
        <c:crosses val="autoZero"/>
        <c:auto val="1"/>
        <c:lblAlgn val="ctr"/>
        <c:lblOffset val="100"/>
        <c:noMultiLvlLbl val="0"/>
      </c:catAx>
      <c:valAx>
        <c:axId val="24081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Complete BUSCO genes (actinopterygii_odb9)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202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1200000"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3 - AMPHIBIA-BUSCO'!$I$2:$I$8</c:f>
              <c:strCache>
                <c:ptCount val="7"/>
                <c:pt idx="0">
                  <c:v>Bufo bufo              input annotation</c:v>
                </c:pt>
                <c:pt idx="1">
                  <c:v>Bufo bufo                       (0 MYA)</c:v>
                </c:pt>
                <c:pt idx="2">
                  <c:v>Bufotes viridis         (31,9 MYA)</c:v>
                </c:pt>
                <c:pt idx="3">
                  <c:v>Leptodactylus fuscus (68 MYA)</c:v>
                </c:pt>
                <c:pt idx="4">
                  <c:v>Spea bombifrons      (192 MYA)</c:v>
                </c:pt>
                <c:pt idx="5">
                  <c:v>Xenopus tropicalis (202 MYA)</c:v>
                </c:pt>
                <c:pt idx="6">
                  <c:v>Bombina bombina (210 MYA)</c:v>
                </c:pt>
              </c:strCache>
            </c:strRef>
          </c:cat>
          <c:val>
            <c:numRef>
              <c:f>'Suppl. Data 3 - AMPHIBIA-BUSCO'!$F$2:$F$8</c:f>
              <c:numCache>
                <c:formatCode>General</c:formatCode>
                <c:ptCount val="7"/>
                <c:pt idx="0">
                  <c:v>1.2</c:v>
                </c:pt>
                <c:pt idx="1">
                  <c:v>1.5467900000000001</c:v>
                </c:pt>
                <c:pt idx="2">
                  <c:v>1.5081199999999999</c:v>
                </c:pt>
                <c:pt idx="3">
                  <c:v>1.81748</c:v>
                </c:pt>
                <c:pt idx="4">
                  <c:v>1.9721599999999999</c:v>
                </c:pt>
                <c:pt idx="5">
                  <c:v>2.1268400000000001</c:v>
                </c:pt>
                <c:pt idx="6">
                  <c:v>3.3256000000000001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78-4EAD-A8A6-79558BD09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202687"/>
        <c:axId val="240816095"/>
      </c:barChart>
      <c:catAx>
        <c:axId val="13520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816095"/>
        <c:crosses val="autoZero"/>
        <c:auto val="1"/>
        <c:lblAlgn val="ctr"/>
        <c:lblOffset val="100"/>
        <c:noMultiLvlLbl val="0"/>
      </c:catAx>
      <c:valAx>
        <c:axId val="24081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Missing BUSCO genes (vertebrata_odb9)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202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1200000"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100" b="0" i="0" baseline="0">
                <a:effectLst/>
              </a:rPr>
              <a:t>Transfer of </a:t>
            </a:r>
            <a:r>
              <a:rPr lang="de-DE" sz="1100" b="0" i="1" baseline="0">
                <a:effectLst/>
              </a:rPr>
              <a:t>B. bufo </a:t>
            </a:r>
            <a:r>
              <a:rPr lang="de-DE" sz="1100" b="0" i="0" baseline="0">
                <a:effectLst/>
              </a:rPr>
              <a:t>Refseq annotation (protein &amp; mRNA) to diverged amphibian genomes by HANNO </a:t>
            </a:r>
            <a:endParaRPr lang="de-DE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3 - AMPHIBIA-BUSCO'!$I$2:$I$8</c:f>
              <c:strCache>
                <c:ptCount val="7"/>
                <c:pt idx="0">
                  <c:v>Bufo bufo              input annotation</c:v>
                </c:pt>
                <c:pt idx="1">
                  <c:v>Bufo bufo                       (0 MYA)</c:v>
                </c:pt>
                <c:pt idx="2">
                  <c:v>Bufotes viridis         (31,9 MYA)</c:v>
                </c:pt>
                <c:pt idx="3">
                  <c:v>Leptodactylus fuscus (68 MYA)</c:v>
                </c:pt>
                <c:pt idx="4">
                  <c:v>Spea bombifrons      (192 MYA)</c:v>
                </c:pt>
                <c:pt idx="5">
                  <c:v>Xenopus tropicalis (202 MYA)</c:v>
                </c:pt>
                <c:pt idx="6">
                  <c:v>Bombina bombina (210 MYA)</c:v>
                </c:pt>
              </c:strCache>
            </c:strRef>
          </c:cat>
          <c:val>
            <c:numRef>
              <c:f>'Suppl. Data 3 - AMPHIBIA-BUSCO'!$B$2:$B$8</c:f>
              <c:numCache>
                <c:formatCode>General</c:formatCode>
                <c:ptCount val="7"/>
                <c:pt idx="0" formatCode="0.0000">
                  <c:v>98</c:v>
                </c:pt>
                <c:pt idx="1">
                  <c:v>96.287700000000001</c:v>
                </c:pt>
                <c:pt idx="2">
                  <c:v>96.674400000000006</c:v>
                </c:pt>
                <c:pt idx="3">
                  <c:v>96.713099999999997</c:v>
                </c:pt>
                <c:pt idx="4">
                  <c:v>95.823700000000002</c:v>
                </c:pt>
                <c:pt idx="5">
                  <c:v>95.398300000000006</c:v>
                </c:pt>
                <c:pt idx="6">
                  <c:v>89.907200000000003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6-4777-8A0F-53C3D94238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202687"/>
        <c:axId val="240816095"/>
      </c:barChart>
      <c:catAx>
        <c:axId val="13520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816095"/>
        <c:crosses val="autoZero"/>
        <c:auto val="1"/>
        <c:lblAlgn val="ctr"/>
        <c:lblOffset val="100"/>
        <c:noMultiLvlLbl val="0"/>
      </c:catAx>
      <c:valAx>
        <c:axId val="24081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Complete BUSCO genes (vertebrata_odb9)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202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1200000"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4 - BIRDS-BUSCO'!$I$2:$I$8</c:f>
              <c:strCache>
                <c:ptCount val="7"/>
                <c:pt idx="0">
                  <c:v>Taeniopygia guttata input annotation</c:v>
                </c:pt>
                <c:pt idx="1">
                  <c:v>Taeniopygia guttata               (0 MYA)</c:v>
                </c:pt>
                <c:pt idx="2">
                  <c:v>Serinus canaria                    (24 MYA)</c:v>
                </c:pt>
                <c:pt idx="3">
                  <c:v>Myiozetetes cayanensis     (26 MYA)</c:v>
                </c:pt>
                <c:pt idx="4">
                  <c:v>Phaethornis superciliosus                    (76 MYA)</c:v>
                </c:pt>
                <c:pt idx="5">
                  <c:v>Gallus gallus                         (91 MYA)</c:v>
                </c:pt>
                <c:pt idx="6">
                  <c:v>Dromaius novaehollandiae (108 MYA)</c:v>
                </c:pt>
              </c:strCache>
            </c:strRef>
          </c:cat>
          <c:val>
            <c:numRef>
              <c:f>'Suppl. Data 4 - BIRDS-BUSCO'!$F$2:$F$8</c:f>
              <c:numCache>
                <c:formatCode>General</c:formatCode>
                <c:ptCount val="7"/>
                <c:pt idx="0">
                  <c:v>0.7</c:v>
                </c:pt>
                <c:pt idx="1">
                  <c:v>1.40387</c:v>
                </c:pt>
                <c:pt idx="2">
                  <c:v>1.93286</c:v>
                </c:pt>
                <c:pt idx="3">
                  <c:v>2.0956299999999999</c:v>
                </c:pt>
                <c:pt idx="4">
                  <c:v>1.93286</c:v>
                </c:pt>
                <c:pt idx="5">
                  <c:v>1.87182</c:v>
                </c:pt>
                <c:pt idx="6">
                  <c:v>1.87182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89-4EE8-A815-814A4E2259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202687"/>
        <c:axId val="240816095"/>
      </c:barChart>
      <c:catAx>
        <c:axId val="13520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816095"/>
        <c:crosses val="autoZero"/>
        <c:auto val="1"/>
        <c:lblAlgn val="ctr"/>
        <c:lblOffset val="100"/>
        <c:noMultiLvlLbl val="0"/>
      </c:catAx>
      <c:valAx>
        <c:axId val="24081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Missing BUSCO genes (aves_odb9)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202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1200000"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100" b="0" i="0" baseline="0">
                <a:effectLst/>
              </a:rPr>
              <a:t>Transfer of </a:t>
            </a:r>
            <a:r>
              <a:rPr lang="de-DE" sz="1100" b="0" i="1" baseline="0">
                <a:effectLst/>
              </a:rPr>
              <a:t>T. guttata </a:t>
            </a:r>
            <a:r>
              <a:rPr lang="de-DE" sz="1100" b="0" i="0" baseline="0">
                <a:effectLst/>
              </a:rPr>
              <a:t>Refseq annotation (protein &amp; mRNA) to diverged bird genomes by HANNO </a:t>
            </a:r>
            <a:endParaRPr lang="de-DE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4 - BIRDS-BUSCO'!$I$2:$I$8</c:f>
              <c:strCache>
                <c:ptCount val="7"/>
                <c:pt idx="0">
                  <c:v>Taeniopygia guttata input annotation</c:v>
                </c:pt>
                <c:pt idx="1">
                  <c:v>Taeniopygia guttata               (0 MYA)</c:v>
                </c:pt>
                <c:pt idx="2">
                  <c:v>Serinus canaria                    (24 MYA)</c:v>
                </c:pt>
                <c:pt idx="3">
                  <c:v>Myiozetetes cayanensis     (26 MYA)</c:v>
                </c:pt>
                <c:pt idx="4">
                  <c:v>Phaethornis superciliosus                    (76 MYA)</c:v>
                </c:pt>
                <c:pt idx="5">
                  <c:v>Gallus gallus                         (91 MYA)</c:v>
                </c:pt>
                <c:pt idx="6">
                  <c:v>Dromaius novaehollandiae (108 MYA)</c:v>
                </c:pt>
              </c:strCache>
            </c:strRef>
          </c:cat>
          <c:val>
            <c:numRef>
              <c:f>'Suppl. Data 4 - BIRDS-BUSCO'!$B$2:$B$8</c:f>
              <c:numCache>
                <c:formatCode>General</c:formatCode>
                <c:ptCount val="7"/>
                <c:pt idx="0">
                  <c:v>98.6</c:v>
                </c:pt>
                <c:pt idx="1">
                  <c:v>97.619500000000002</c:v>
                </c:pt>
                <c:pt idx="2">
                  <c:v>96.561499999999995</c:v>
                </c:pt>
                <c:pt idx="3">
                  <c:v>95.483199999999997</c:v>
                </c:pt>
                <c:pt idx="4">
                  <c:v>96.276700000000005</c:v>
                </c:pt>
                <c:pt idx="5">
                  <c:v>96.215699999999998</c:v>
                </c:pt>
                <c:pt idx="6">
                  <c:v>95.910499999999999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CB-4482-90A8-BFBFAC016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202687"/>
        <c:axId val="240816095"/>
      </c:barChart>
      <c:catAx>
        <c:axId val="13520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816095"/>
        <c:crosses val="autoZero"/>
        <c:auto val="1"/>
        <c:lblAlgn val="ctr"/>
        <c:lblOffset val="100"/>
        <c:noMultiLvlLbl val="0"/>
      </c:catAx>
      <c:valAx>
        <c:axId val="24081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Complete BUSCO genes (aves_odb9)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202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1200000"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5 - MAMMALS-BUSCO'!$I$2:$I$13</c:f>
              <c:strCache>
                <c:ptCount val="12"/>
                <c:pt idx="0">
                  <c:v>Homo sapiens input annotation</c:v>
                </c:pt>
                <c:pt idx="1">
                  <c:v>Homo sapiens               (0 MYA)</c:v>
                </c:pt>
                <c:pt idx="2">
                  <c:v>Pan paniscus              (6,4 MYA)</c:v>
                </c:pt>
                <c:pt idx="3">
                  <c:v>Pongo abelii             (15,2 MYA)</c:v>
                </c:pt>
                <c:pt idx="4">
                  <c:v>Callithrix jacchus         (43 MYA)</c:v>
                </c:pt>
                <c:pt idx="5">
                  <c:v>Mus musculus              (87 MYA)</c:v>
                </c:pt>
                <c:pt idx="6">
                  <c:v>Capra hircus                   (94 MYA)</c:v>
                </c:pt>
                <c:pt idx="7">
                  <c:v>Bos taurus                      (94 MYA)</c:v>
                </c:pt>
                <c:pt idx="8">
                  <c:v>Orcinus orca               (94 MYA)</c:v>
                </c:pt>
                <c:pt idx="9">
                  <c:v>Rhinolophus ferrumequinum          (94 MYA)</c:v>
                </c:pt>
                <c:pt idx="10">
                  <c:v>Elephas maximus indicus                            (99 MYA)</c:v>
                </c:pt>
                <c:pt idx="11">
                  <c:v>Phascolarctos cinereus (160 MYA)</c:v>
                </c:pt>
              </c:strCache>
            </c:strRef>
          </c:cat>
          <c:val>
            <c:numRef>
              <c:f>'Suppl. Data 5 - MAMMALS-BUSCO'!$F$2:$F$13</c:f>
              <c:numCache>
                <c:formatCode>General</c:formatCode>
                <c:ptCount val="12"/>
                <c:pt idx="0">
                  <c:v>0.1</c:v>
                </c:pt>
                <c:pt idx="1">
                  <c:v>0.88879300000000006</c:v>
                </c:pt>
                <c:pt idx="2">
                  <c:v>1.09473</c:v>
                </c:pt>
                <c:pt idx="3">
                  <c:v>1.0730500000000001</c:v>
                </c:pt>
                <c:pt idx="4">
                  <c:v>1.71255</c:v>
                </c:pt>
                <c:pt idx="5">
                  <c:v>2.1461100000000002</c:v>
                </c:pt>
                <c:pt idx="6">
                  <c:v>1.8426199999999999</c:v>
                </c:pt>
                <c:pt idx="7">
                  <c:v>1.7559100000000001</c:v>
                </c:pt>
                <c:pt idx="8">
                  <c:v>2.6663800000000002</c:v>
                </c:pt>
                <c:pt idx="9">
                  <c:v>2.3412099999999998</c:v>
                </c:pt>
                <c:pt idx="10">
                  <c:v>1.5282899999999999</c:v>
                </c:pt>
                <c:pt idx="11">
                  <c:v>10.817299999999999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A5-4416-A8C8-DC5E1A0D44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5202687"/>
        <c:axId val="240816095"/>
      </c:barChart>
      <c:catAx>
        <c:axId val="13520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816095"/>
        <c:crosses val="autoZero"/>
        <c:auto val="1"/>
        <c:lblAlgn val="ctr"/>
        <c:lblOffset val="100"/>
        <c:noMultiLvlLbl val="0"/>
      </c:catAx>
      <c:valAx>
        <c:axId val="24081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Missing BUSCO genes (mammalia_odb10)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202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1200000"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100" b="0" i="0" baseline="0">
                <a:effectLst/>
              </a:rPr>
              <a:t>Transfer of </a:t>
            </a:r>
            <a:r>
              <a:rPr lang="de-DE" sz="1100" b="0" i="1" baseline="0">
                <a:effectLst/>
              </a:rPr>
              <a:t>H. sapiens </a:t>
            </a:r>
            <a:r>
              <a:rPr lang="de-DE" sz="1100" b="0" i="0" baseline="0">
                <a:effectLst/>
              </a:rPr>
              <a:t>Refseq annotation (protein &amp; mRNA) to diverged mammal genomes by HANNO </a:t>
            </a:r>
            <a:endParaRPr lang="de-DE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5 - MAMMALS-BUSCO'!$I$2:$I$13</c:f>
              <c:strCache>
                <c:ptCount val="12"/>
                <c:pt idx="0">
                  <c:v>Homo sapiens input annotation</c:v>
                </c:pt>
                <c:pt idx="1">
                  <c:v>Homo sapiens               (0 MYA)</c:v>
                </c:pt>
                <c:pt idx="2">
                  <c:v>Pan paniscus              (6,4 MYA)</c:v>
                </c:pt>
                <c:pt idx="3">
                  <c:v>Pongo abelii             (15,2 MYA)</c:v>
                </c:pt>
                <c:pt idx="4">
                  <c:v>Callithrix jacchus         (43 MYA)</c:v>
                </c:pt>
                <c:pt idx="5">
                  <c:v>Mus musculus              (87 MYA)</c:v>
                </c:pt>
                <c:pt idx="6">
                  <c:v>Capra hircus                   (94 MYA)</c:v>
                </c:pt>
                <c:pt idx="7">
                  <c:v>Bos taurus                      (94 MYA)</c:v>
                </c:pt>
                <c:pt idx="8">
                  <c:v>Orcinus orca               (94 MYA)</c:v>
                </c:pt>
                <c:pt idx="9">
                  <c:v>Rhinolophus ferrumequinum          (94 MYA)</c:v>
                </c:pt>
                <c:pt idx="10">
                  <c:v>Elephas maximus indicus                            (99 MYA)</c:v>
                </c:pt>
                <c:pt idx="11">
                  <c:v>Phascolarctos cinereus (160 MYA)</c:v>
                </c:pt>
              </c:strCache>
            </c:strRef>
          </c:cat>
          <c:val>
            <c:numRef>
              <c:f>'Suppl. Data 5 - MAMMALS-BUSCO'!$B$2:$B$13</c:f>
              <c:numCache>
                <c:formatCode>General</c:formatCode>
                <c:ptCount val="12"/>
                <c:pt idx="0">
                  <c:v>99.9</c:v>
                </c:pt>
                <c:pt idx="1">
                  <c:v>98.796899999999994</c:v>
                </c:pt>
                <c:pt idx="2">
                  <c:v>98.569299999999998</c:v>
                </c:pt>
                <c:pt idx="3">
                  <c:v>98.471699999999998</c:v>
                </c:pt>
                <c:pt idx="4">
                  <c:v>97.171000000000006</c:v>
                </c:pt>
                <c:pt idx="5">
                  <c:v>96.4773</c:v>
                </c:pt>
                <c:pt idx="6">
                  <c:v>96.694100000000006</c:v>
                </c:pt>
                <c:pt idx="7">
                  <c:v>96.921700000000001</c:v>
                </c:pt>
                <c:pt idx="8">
                  <c:v>95.9679</c:v>
                </c:pt>
                <c:pt idx="9">
                  <c:v>95.762</c:v>
                </c:pt>
                <c:pt idx="10">
                  <c:v>97.398700000000005</c:v>
                </c:pt>
                <c:pt idx="11">
                  <c:v>82.506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C5-4D8A-81BD-0ADB6A13EB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5202687"/>
        <c:axId val="240816095"/>
      </c:barChart>
      <c:catAx>
        <c:axId val="13520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816095"/>
        <c:crosses val="autoZero"/>
        <c:auto val="1"/>
        <c:lblAlgn val="ctr"/>
        <c:lblOffset val="100"/>
        <c:noMultiLvlLbl val="0"/>
      </c:catAx>
      <c:valAx>
        <c:axId val="240816095"/>
        <c:scaling>
          <c:orientation val="minMax"/>
          <c:max val="100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Complete BUSCO genes (mammalia_odb10)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202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1200000"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67EEC-A590-476D-8E12-BEB42C876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98FDBE-F46D-4904-96BB-8B53ABCFC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E59EA-4775-4C14-B35F-496F38A9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4C3766-FE3D-407C-BE6C-87883FA9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E53B9D-06EC-4034-AFA0-E2A32320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57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80471-284E-495A-BA54-8A1B2E9D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A64411-6C23-4A1B-9D78-85057E964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4507E1-BFFA-4C4B-B9A5-3A9656FC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A9575D-9FC7-4328-9C62-0AE0BF29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8DCBF-1B7F-4E7F-BF17-D0A8815B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70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5CD8B9-E3B5-46D0-AB3A-489CD56CB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0AC2F1-88A2-4600-BD16-B61360F8F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DE9F01-19DD-4F72-AB23-5C4AD64B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7156E8-447C-4146-8655-91C08C8A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3C559C-9044-40D8-93B7-99E9A210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87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08040-16CF-4E3A-823B-9B44324F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A90C9D-2993-47B2-A1D0-7A73B2CA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0A748C-C0D4-45DA-B7E0-077DB13C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6B9412-3705-42C5-8157-3F941FC3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84F3DD-879B-4400-99B0-38ED83E9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94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F90-71B9-4023-A0AC-6B7CFE3F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BFF441-8EA0-4167-A81C-6FF2CB6E7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2E7E09-BD9F-4857-A974-D91AA74A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D90F9A-44A1-4400-86EF-7899BC51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21DCA0-EFF1-4C14-9E0C-B89B2D31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FFB95-7F8F-498B-A2CE-7B495600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6469B9-A409-41BB-90AC-F8E964875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F0A6D8-B219-4F3B-B237-39C24B62B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D879D9-D869-468E-8588-6A828EF1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DF5A50-0201-41E3-985D-B66D24A7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302DE5-392C-4F78-8DCE-E9845897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34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9CA2E-B4BE-41CA-8770-4D4FD2B08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03BFA7-871F-409F-95B9-CC7546AF4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CC767F-9259-450B-A6B5-15FE28F4B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D1C5F0-919C-45D6-9BA8-BA13316B1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F99131-B374-4811-AC8D-06AD4D89A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0FCFE5-92D0-4C47-BA95-46721045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503007-53B5-463D-943C-BBE3F186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5E3AE31-4FD4-43C3-BC70-797221AA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4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7A99F-4385-45F0-BABC-A5357916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69B166-84E5-4281-AA69-83556474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CEA4C2-DD7D-45E2-8F1F-DCCD2A4B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B35C9E-1FA9-4E75-BE72-082FB542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96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FEAB88-D5EF-4437-9828-99F3C629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4037C4-6CD3-40C6-B8A8-027668FA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CD2733-09C1-4487-B3D6-A9B1C60B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50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A43CF-A97F-449C-9CA6-AF72726B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152723-4682-45AB-AF6F-B6297BF14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DD39AB-24A4-47A4-B7AF-D962E29F5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DBF713-420E-43B5-993F-B16B7326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CB3F7E-3DF9-44A8-89DF-8D79D09E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623D2A-B9F3-4B53-B7C8-4C5FD846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5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690CA-49EA-4E31-82C0-E9BFE368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42B84BE-3ED5-4962-823E-FF1BB9310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E08194-F12E-40AA-BB8A-DCBFB9887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B02F83-6E01-4C74-91BF-72D5BB5B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5C465C-B16B-4C89-999B-9932829D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4B9574-BCC1-4E76-8740-F1337C1E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38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DC07208-CD81-44DC-B919-03900F8D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DE50B1-D467-40EF-B876-6A8707F10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293781-E084-48B4-B159-E2805988C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1741-AD63-4175-9B13-A64D2CF23D31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11B8CE-E921-4AC2-9C6A-22735CA7F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404982-241C-4A5B-9C8C-1F2A30389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78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DDF9EE73-6FE0-45FF-91AC-B4691D015BDF}"/>
              </a:ext>
            </a:extLst>
          </p:cNvPr>
          <p:cNvSpPr txBox="1"/>
          <p:nvPr/>
        </p:nvSpPr>
        <p:spPr>
          <a:xfrm rot="16200000">
            <a:off x="4124627" y="3934709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A44537FD-EBEF-4F63-9A5C-EF2C6F0A9269}"/>
              </a:ext>
            </a:extLst>
          </p:cNvPr>
          <p:cNvSpPr txBox="1"/>
          <p:nvPr/>
        </p:nvSpPr>
        <p:spPr>
          <a:xfrm>
            <a:off x="3702196" y="3641355"/>
            <a:ext cx="147335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TransDecoder</a:t>
            </a:r>
            <a:endParaRPr lang="de-DE" dirty="0"/>
          </a:p>
        </p:txBody>
      </p: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AAFA3F7B-A49B-4D2D-963B-BEF92FA172D8}"/>
              </a:ext>
            </a:extLst>
          </p:cNvPr>
          <p:cNvCxnSpPr>
            <a:cxnSpLocks/>
          </p:cNvCxnSpPr>
          <p:nvPr/>
        </p:nvCxnSpPr>
        <p:spPr>
          <a:xfrm flipV="1">
            <a:off x="6518246" y="4213278"/>
            <a:ext cx="0" cy="533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698EE1D0-0B8B-433B-92B7-08366AFEF3A0}"/>
              </a:ext>
            </a:extLst>
          </p:cNvPr>
          <p:cNvCxnSpPr/>
          <p:nvPr/>
        </p:nvCxnSpPr>
        <p:spPr>
          <a:xfrm>
            <a:off x="6828639" y="3793118"/>
            <a:ext cx="0" cy="953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7D7E4CDE-0CF3-4D3F-9CA4-A21333B4E90F}"/>
              </a:ext>
            </a:extLst>
          </p:cNvPr>
          <p:cNvSpPr txBox="1"/>
          <p:nvPr/>
        </p:nvSpPr>
        <p:spPr>
          <a:xfrm>
            <a:off x="2911182" y="1174459"/>
            <a:ext cx="100649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Miniprot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E9ACBE-F436-4FB3-B2BF-837C9CEBAD99}"/>
              </a:ext>
            </a:extLst>
          </p:cNvPr>
          <p:cNvSpPr txBox="1"/>
          <p:nvPr/>
        </p:nvSpPr>
        <p:spPr>
          <a:xfrm>
            <a:off x="4952738" y="1174459"/>
            <a:ext cx="114326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dirty="0"/>
              <a:t>Minimap2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958B10C-2FF7-40AE-9FEA-608AA7A59FF2}"/>
              </a:ext>
            </a:extLst>
          </p:cNvPr>
          <p:cNvSpPr/>
          <p:nvPr/>
        </p:nvSpPr>
        <p:spPr>
          <a:xfrm>
            <a:off x="1379989" y="58778"/>
            <a:ext cx="1912690" cy="595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Input:</a:t>
            </a:r>
          </a:p>
          <a:p>
            <a:pPr algn="ctr"/>
            <a:r>
              <a:rPr lang="de-DE" dirty="0" err="1"/>
              <a:t>proteins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1554AEC-413A-40AD-A80E-A9BD13818E36}"/>
              </a:ext>
            </a:extLst>
          </p:cNvPr>
          <p:cNvSpPr/>
          <p:nvPr/>
        </p:nvSpPr>
        <p:spPr>
          <a:xfrm>
            <a:off x="6682793" y="1637127"/>
            <a:ext cx="2287232" cy="595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Input:</a:t>
            </a:r>
          </a:p>
          <a:p>
            <a:pPr algn="ctr"/>
            <a:r>
              <a:rPr lang="de-DE" dirty="0" err="1"/>
              <a:t>transcript</a:t>
            </a:r>
            <a:r>
              <a:rPr lang="de-DE" dirty="0"/>
              <a:t> </a:t>
            </a:r>
            <a:r>
              <a:rPr lang="de-DE" dirty="0" err="1"/>
              <a:t>gtf</a:t>
            </a:r>
            <a:endParaRPr lang="de-DE" sz="1000" dirty="0"/>
          </a:p>
          <a:p>
            <a:pPr algn="ctr"/>
            <a:r>
              <a:rPr lang="de-DE" sz="1000" dirty="0"/>
              <a:t>optional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08A468-9EE6-4A9D-AEC5-DCF5D976D776}"/>
              </a:ext>
            </a:extLst>
          </p:cNvPr>
          <p:cNvSpPr/>
          <p:nvPr/>
        </p:nvSpPr>
        <p:spPr>
          <a:xfrm>
            <a:off x="3456079" y="58778"/>
            <a:ext cx="1912690" cy="595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Input:</a:t>
            </a:r>
          </a:p>
          <a:p>
            <a:pPr algn="ctr"/>
            <a:r>
              <a:rPr lang="de-DE" dirty="0" err="1"/>
              <a:t>genome</a:t>
            </a:r>
            <a:r>
              <a:rPr lang="de-DE" dirty="0"/>
              <a:t> </a:t>
            </a:r>
            <a:r>
              <a:rPr lang="de-DE" dirty="0" err="1"/>
              <a:t>assembly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02F9780-7463-4BE2-8405-94C12E2B11BA}"/>
              </a:ext>
            </a:extLst>
          </p:cNvPr>
          <p:cNvSpPr txBox="1"/>
          <p:nvPr/>
        </p:nvSpPr>
        <p:spPr>
          <a:xfrm>
            <a:off x="3577985" y="2283903"/>
            <a:ext cx="60715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dirty="0"/>
              <a:t>Taco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1EBC7B-D8C6-44C3-A969-7E2E5B2A3867}"/>
              </a:ext>
            </a:extLst>
          </p:cNvPr>
          <p:cNvSpPr txBox="1"/>
          <p:nvPr/>
        </p:nvSpPr>
        <p:spPr>
          <a:xfrm>
            <a:off x="4387314" y="2283903"/>
            <a:ext cx="973087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Stringtie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DCCAFBF-D90B-4364-83D8-BDB3053FEC4B}"/>
              </a:ext>
            </a:extLst>
          </p:cNvPr>
          <p:cNvSpPr txBox="1"/>
          <p:nvPr/>
        </p:nvSpPr>
        <p:spPr>
          <a:xfrm>
            <a:off x="3952329" y="3034999"/>
            <a:ext cx="973087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Stringtie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7E4CEA1-2A0B-4703-83DA-67D012CA7C23}"/>
              </a:ext>
            </a:extLst>
          </p:cNvPr>
          <p:cNvCxnSpPr/>
          <p:nvPr/>
        </p:nvCxnSpPr>
        <p:spPr>
          <a:xfrm>
            <a:off x="3179428" y="654396"/>
            <a:ext cx="0" cy="52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B6F58E9-4244-4651-87A6-5E7D31464CF2}"/>
              </a:ext>
            </a:extLst>
          </p:cNvPr>
          <p:cNvCxnSpPr/>
          <p:nvPr/>
        </p:nvCxnSpPr>
        <p:spPr>
          <a:xfrm>
            <a:off x="3565285" y="654396"/>
            <a:ext cx="0" cy="52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5A743DD-DEB2-491F-A86F-A593E0DBF976}"/>
              </a:ext>
            </a:extLst>
          </p:cNvPr>
          <p:cNvCxnSpPr/>
          <p:nvPr/>
        </p:nvCxnSpPr>
        <p:spPr>
          <a:xfrm>
            <a:off x="5252909" y="654396"/>
            <a:ext cx="0" cy="52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8B46166-6E45-4578-96A3-3A3B9993BDA5}"/>
              </a:ext>
            </a:extLst>
          </p:cNvPr>
          <p:cNvCxnSpPr/>
          <p:nvPr/>
        </p:nvCxnSpPr>
        <p:spPr>
          <a:xfrm>
            <a:off x="5638766" y="654396"/>
            <a:ext cx="0" cy="52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68EE08FB-B5E9-4384-8DE7-A704B6BA8DAA}"/>
              </a:ext>
            </a:extLst>
          </p:cNvPr>
          <p:cNvCxnSpPr>
            <a:stCxn id="5" idx="2"/>
          </p:cNvCxnSpPr>
          <p:nvPr/>
        </p:nvCxnSpPr>
        <p:spPr>
          <a:xfrm>
            <a:off x="3414429" y="1543791"/>
            <a:ext cx="0" cy="217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784746F1-1EDA-4E6F-B025-D1358E017E45}"/>
              </a:ext>
            </a:extLst>
          </p:cNvPr>
          <p:cNvCxnSpPr>
            <a:cxnSpLocks/>
          </p:cNvCxnSpPr>
          <p:nvPr/>
        </p:nvCxnSpPr>
        <p:spPr>
          <a:xfrm>
            <a:off x="5509209" y="1560676"/>
            <a:ext cx="0" cy="20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9F4F500-3AA0-4FBD-9C9F-D25031166829}"/>
              </a:ext>
            </a:extLst>
          </p:cNvPr>
          <p:cNvCxnSpPr>
            <a:cxnSpLocks/>
          </p:cNvCxnSpPr>
          <p:nvPr/>
        </p:nvCxnSpPr>
        <p:spPr>
          <a:xfrm flipH="1">
            <a:off x="3414429" y="1761687"/>
            <a:ext cx="2094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9DC3845-6250-4E8E-9909-1A51C3BF789A}"/>
              </a:ext>
            </a:extLst>
          </p:cNvPr>
          <p:cNvCxnSpPr/>
          <p:nvPr/>
        </p:nvCxnSpPr>
        <p:spPr>
          <a:xfrm>
            <a:off x="4412424" y="1761687"/>
            <a:ext cx="0" cy="27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32DC619-4A75-494C-8BC0-112A253B00CE}"/>
              </a:ext>
            </a:extLst>
          </p:cNvPr>
          <p:cNvCxnSpPr>
            <a:cxnSpLocks/>
          </p:cNvCxnSpPr>
          <p:nvPr/>
        </p:nvCxnSpPr>
        <p:spPr>
          <a:xfrm flipH="1">
            <a:off x="4410916" y="1924050"/>
            <a:ext cx="2345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7BEEDCB-36F4-481B-BD5B-E7E089D6378F}"/>
              </a:ext>
            </a:extLst>
          </p:cNvPr>
          <p:cNvCxnSpPr>
            <a:cxnSpLocks/>
          </p:cNvCxnSpPr>
          <p:nvPr/>
        </p:nvCxnSpPr>
        <p:spPr>
          <a:xfrm flipH="1">
            <a:off x="3907237" y="2038350"/>
            <a:ext cx="966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87941E3-F8C7-4579-B83B-442D76B2DB76}"/>
              </a:ext>
            </a:extLst>
          </p:cNvPr>
          <p:cNvCxnSpPr/>
          <p:nvPr/>
        </p:nvCxnSpPr>
        <p:spPr>
          <a:xfrm>
            <a:off x="4873857" y="2038350"/>
            <a:ext cx="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CFB19A8-8E32-4829-BC51-046B30E32624}"/>
              </a:ext>
            </a:extLst>
          </p:cNvPr>
          <p:cNvCxnSpPr/>
          <p:nvPr/>
        </p:nvCxnSpPr>
        <p:spPr>
          <a:xfrm>
            <a:off x="3907237" y="2038350"/>
            <a:ext cx="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E42706D7-2F39-430D-A663-0DDFD716B622}"/>
              </a:ext>
            </a:extLst>
          </p:cNvPr>
          <p:cNvSpPr txBox="1"/>
          <p:nvPr/>
        </p:nvSpPr>
        <p:spPr>
          <a:xfrm rot="16200000">
            <a:off x="5356330" y="724429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3B0C1267-C3E5-48BF-8EAA-BE29E1AC9ED5}"/>
              </a:ext>
            </a:extLst>
          </p:cNvPr>
          <p:cNvSpPr txBox="1"/>
          <p:nvPr/>
        </p:nvSpPr>
        <p:spPr>
          <a:xfrm rot="16200000">
            <a:off x="4972156" y="724427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393B4AFE-6212-4E76-ADAA-CFCB0C4F5819}"/>
              </a:ext>
            </a:extLst>
          </p:cNvPr>
          <p:cNvSpPr txBox="1"/>
          <p:nvPr/>
        </p:nvSpPr>
        <p:spPr>
          <a:xfrm rot="16200000">
            <a:off x="3280239" y="720561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EC027129-87CF-4FA0-9525-65051F22858C}"/>
              </a:ext>
            </a:extLst>
          </p:cNvPr>
          <p:cNvSpPr txBox="1"/>
          <p:nvPr/>
        </p:nvSpPr>
        <p:spPr>
          <a:xfrm rot="16200000">
            <a:off x="2896065" y="720559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C956029C-E5BE-452D-82F5-32A6A076246A}"/>
              </a:ext>
            </a:extLst>
          </p:cNvPr>
          <p:cNvCxnSpPr>
            <a:cxnSpLocks/>
          </p:cNvCxnSpPr>
          <p:nvPr/>
        </p:nvCxnSpPr>
        <p:spPr>
          <a:xfrm flipH="1">
            <a:off x="3917676" y="2790330"/>
            <a:ext cx="966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39671D0C-6035-489B-91DB-2E1649E79FCB}"/>
              </a:ext>
            </a:extLst>
          </p:cNvPr>
          <p:cNvCxnSpPr>
            <a:cxnSpLocks/>
          </p:cNvCxnSpPr>
          <p:nvPr/>
        </p:nvCxnSpPr>
        <p:spPr>
          <a:xfrm>
            <a:off x="4888055" y="2686791"/>
            <a:ext cx="0" cy="104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2E49FAEF-FEA6-46E9-89F3-40BF0BCDAC56}"/>
              </a:ext>
            </a:extLst>
          </p:cNvPr>
          <p:cNvCxnSpPr>
            <a:cxnSpLocks/>
          </p:cNvCxnSpPr>
          <p:nvPr/>
        </p:nvCxnSpPr>
        <p:spPr>
          <a:xfrm>
            <a:off x="3917676" y="2679870"/>
            <a:ext cx="0" cy="104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7C0B5578-1E00-441B-813C-0C84AE38C41D}"/>
              </a:ext>
            </a:extLst>
          </p:cNvPr>
          <p:cNvCxnSpPr/>
          <p:nvPr/>
        </p:nvCxnSpPr>
        <p:spPr>
          <a:xfrm>
            <a:off x="4410916" y="2791128"/>
            <a:ext cx="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88D2975B-EE0A-40A3-9F57-E8E972FF75F5}"/>
              </a:ext>
            </a:extLst>
          </p:cNvPr>
          <p:cNvSpPr txBox="1"/>
          <p:nvPr/>
        </p:nvSpPr>
        <p:spPr>
          <a:xfrm>
            <a:off x="6096415" y="1760868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49A9EFA-DF9A-4A5A-A37C-18362CFC5BF6}"/>
              </a:ext>
            </a:extLst>
          </p:cNvPr>
          <p:cNvSpPr txBox="1"/>
          <p:nvPr/>
        </p:nvSpPr>
        <p:spPr>
          <a:xfrm rot="16200000">
            <a:off x="5215462" y="1460795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C882CD09-90DE-4BC0-B9EA-BB22D16904B3}"/>
              </a:ext>
            </a:extLst>
          </p:cNvPr>
          <p:cNvSpPr txBox="1"/>
          <p:nvPr/>
        </p:nvSpPr>
        <p:spPr>
          <a:xfrm rot="16200000">
            <a:off x="3124631" y="1460795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A3612631-3956-408C-B8D3-DCA684C6C0DC}"/>
              </a:ext>
            </a:extLst>
          </p:cNvPr>
          <p:cNvCxnSpPr>
            <a:cxnSpLocks/>
          </p:cNvCxnSpPr>
          <p:nvPr/>
        </p:nvCxnSpPr>
        <p:spPr>
          <a:xfrm>
            <a:off x="4410916" y="3402683"/>
            <a:ext cx="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795FD92C-92BB-4DAA-B7C7-ECB95245E93D}"/>
              </a:ext>
            </a:extLst>
          </p:cNvPr>
          <p:cNvSpPr txBox="1"/>
          <p:nvPr/>
        </p:nvSpPr>
        <p:spPr>
          <a:xfrm rot="16200000">
            <a:off x="4124627" y="2690255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EBBE6014-5CE5-4573-ADBC-056115565ACA}"/>
              </a:ext>
            </a:extLst>
          </p:cNvPr>
          <p:cNvSpPr txBox="1"/>
          <p:nvPr/>
        </p:nvSpPr>
        <p:spPr>
          <a:xfrm rot="16200000">
            <a:off x="4124627" y="3295477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9D488546-1DF0-47F3-B783-57B4C70BFCE3}"/>
              </a:ext>
            </a:extLst>
          </p:cNvPr>
          <p:cNvCxnSpPr>
            <a:cxnSpLocks/>
          </p:cNvCxnSpPr>
          <p:nvPr/>
        </p:nvCxnSpPr>
        <p:spPr>
          <a:xfrm flipH="1">
            <a:off x="4410916" y="4011473"/>
            <a:ext cx="1" cy="28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A9F6D2E0-8833-4F0C-97C3-B8957ACD8A74}"/>
              </a:ext>
            </a:extLst>
          </p:cNvPr>
          <p:cNvSpPr txBox="1"/>
          <p:nvPr/>
        </p:nvSpPr>
        <p:spPr>
          <a:xfrm>
            <a:off x="5248607" y="3868262"/>
            <a:ext cx="499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protein</a:t>
            </a:r>
            <a:r>
              <a:rPr lang="de-DE" sz="800" dirty="0"/>
              <a:t> </a:t>
            </a:r>
            <a:r>
              <a:rPr lang="de-DE" sz="800" dirty="0" err="1"/>
              <a:t>fasta</a:t>
            </a:r>
            <a:endParaRPr lang="de-DE" sz="800" dirty="0"/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D8FE6CC7-603C-494F-AD68-A6CC7402A2ED}"/>
              </a:ext>
            </a:extLst>
          </p:cNvPr>
          <p:cNvCxnSpPr/>
          <p:nvPr/>
        </p:nvCxnSpPr>
        <p:spPr>
          <a:xfrm flipV="1">
            <a:off x="5692381" y="3696884"/>
            <a:ext cx="270701" cy="34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005F42C-BA20-4E6D-9C96-DDBD81B10EAA}"/>
              </a:ext>
            </a:extLst>
          </p:cNvPr>
          <p:cNvCxnSpPr>
            <a:cxnSpLocks/>
          </p:cNvCxnSpPr>
          <p:nvPr/>
        </p:nvCxnSpPr>
        <p:spPr>
          <a:xfrm>
            <a:off x="5693183" y="4037032"/>
            <a:ext cx="287751" cy="35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A7CABC40-5B58-4BB6-A9B0-B81DEC49C133}"/>
              </a:ext>
            </a:extLst>
          </p:cNvPr>
          <p:cNvSpPr txBox="1"/>
          <p:nvPr/>
        </p:nvSpPr>
        <p:spPr>
          <a:xfrm>
            <a:off x="5980933" y="3843236"/>
            <a:ext cx="101665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eggNog</a:t>
            </a:r>
            <a:endParaRPr lang="de-DE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ABD00E48-B742-4565-8311-D6D03FE85875}"/>
              </a:ext>
            </a:extLst>
          </p:cNvPr>
          <p:cNvSpPr txBox="1"/>
          <p:nvPr/>
        </p:nvSpPr>
        <p:spPr>
          <a:xfrm>
            <a:off x="5980934" y="3423786"/>
            <a:ext cx="1016658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Busco</a:t>
            </a:r>
            <a:endParaRPr lang="de-DE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E86696C7-EC74-4D8A-931F-44311F864B5C}"/>
              </a:ext>
            </a:extLst>
          </p:cNvPr>
          <p:cNvSpPr txBox="1"/>
          <p:nvPr/>
        </p:nvSpPr>
        <p:spPr>
          <a:xfrm>
            <a:off x="5980933" y="4264524"/>
            <a:ext cx="101665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Lastal</a:t>
            </a:r>
            <a:r>
              <a:rPr lang="de-DE" dirty="0"/>
              <a:t> -P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8CF9B8DD-485A-44DF-A904-CDC85A2B29E3}"/>
              </a:ext>
            </a:extLst>
          </p:cNvPr>
          <p:cNvSpPr/>
          <p:nvPr/>
        </p:nvSpPr>
        <p:spPr>
          <a:xfrm>
            <a:off x="7466552" y="3423787"/>
            <a:ext cx="1503472" cy="12100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Input:</a:t>
            </a:r>
          </a:p>
          <a:p>
            <a:pPr algn="ctr"/>
            <a:r>
              <a:rPr lang="de-DE" dirty="0" err="1"/>
              <a:t>proteins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annotation</a:t>
            </a:r>
            <a:endParaRPr lang="de-DE" dirty="0"/>
          </a:p>
          <a:p>
            <a:pPr algn="ctr"/>
            <a:r>
              <a:rPr lang="de-DE" sz="1000" dirty="0"/>
              <a:t>optional</a:t>
            </a:r>
          </a:p>
          <a:p>
            <a:pPr algn="ctr"/>
            <a:endParaRPr lang="de-DE" dirty="0"/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A8A8B797-78A8-4E19-BCD0-BCDA3DEA0748}"/>
              </a:ext>
            </a:extLst>
          </p:cNvPr>
          <p:cNvCxnSpPr>
            <a:cxnSpLocks/>
          </p:cNvCxnSpPr>
          <p:nvPr/>
        </p:nvCxnSpPr>
        <p:spPr>
          <a:xfrm flipH="1">
            <a:off x="7019285" y="4394892"/>
            <a:ext cx="425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1F31668A-07EB-4DA5-A225-161D41981AD2}"/>
              </a:ext>
            </a:extLst>
          </p:cNvPr>
          <p:cNvCxnSpPr>
            <a:cxnSpLocks/>
          </p:cNvCxnSpPr>
          <p:nvPr/>
        </p:nvCxnSpPr>
        <p:spPr>
          <a:xfrm flipV="1">
            <a:off x="6194396" y="4633856"/>
            <a:ext cx="0" cy="113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46AF3D64-A7E7-4CF0-872A-D92AACF0844F}"/>
              </a:ext>
            </a:extLst>
          </p:cNvPr>
          <p:cNvCxnSpPr>
            <a:cxnSpLocks/>
          </p:cNvCxnSpPr>
          <p:nvPr/>
        </p:nvCxnSpPr>
        <p:spPr>
          <a:xfrm>
            <a:off x="4405384" y="4040839"/>
            <a:ext cx="1575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874B7890-E3A1-4CFA-AD99-7178B6D46DED}"/>
              </a:ext>
            </a:extLst>
          </p:cNvPr>
          <p:cNvCxnSpPr>
            <a:cxnSpLocks/>
          </p:cNvCxnSpPr>
          <p:nvPr/>
        </p:nvCxnSpPr>
        <p:spPr>
          <a:xfrm flipH="1">
            <a:off x="4952738" y="4746999"/>
            <a:ext cx="187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845EF043-FA24-4D1D-BA74-F1A7CA897B07}"/>
              </a:ext>
            </a:extLst>
          </p:cNvPr>
          <p:cNvSpPr txBox="1"/>
          <p:nvPr/>
        </p:nvSpPr>
        <p:spPr>
          <a:xfrm>
            <a:off x="5307396" y="4596544"/>
            <a:ext cx="4993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txt</a:t>
            </a:r>
            <a:endParaRPr lang="de-DE" sz="800" dirty="0"/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252AB588-AD83-4CD4-84AB-490B359D53C1}"/>
              </a:ext>
            </a:extLst>
          </p:cNvPr>
          <p:cNvSpPr txBox="1"/>
          <p:nvPr/>
        </p:nvSpPr>
        <p:spPr>
          <a:xfrm>
            <a:off x="3414265" y="4305157"/>
            <a:ext cx="1525167" cy="13542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000" dirty="0"/>
              <a:t>Output:</a:t>
            </a:r>
          </a:p>
          <a:p>
            <a:pPr algn="ctr"/>
            <a:r>
              <a:rPr lang="de-DE" dirty="0"/>
              <a:t>Bed12-like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and </a:t>
            </a:r>
            <a:r>
              <a:rPr lang="de-DE" dirty="0" err="1"/>
              <a:t>function</a:t>
            </a:r>
            <a:r>
              <a:rPr lang="de-DE" dirty="0"/>
              <a:t> DB</a:t>
            </a: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8B3DFFF0-F7D4-4A78-A770-574EA947CFF2}"/>
              </a:ext>
            </a:extLst>
          </p:cNvPr>
          <p:cNvSpPr/>
          <p:nvPr/>
        </p:nvSpPr>
        <p:spPr>
          <a:xfrm>
            <a:off x="5523885" y="52891"/>
            <a:ext cx="2429051" cy="595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Input:</a:t>
            </a:r>
          </a:p>
          <a:p>
            <a:pPr algn="ctr"/>
            <a:r>
              <a:rPr lang="de-DE" dirty="0" err="1"/>
              <a:t>transcripts</a:t>
            </a:r>
            <a:endParaRPr lang="de-DE" sz="1000" dirty="0"/>
          </a:p>
          <a:p>
            <a:pPr algn="ctr"/>
            <a:r>
              <a:rPr lang="de-DE" sz="1000" dirty="0"/>
              <a:t>optional</a:t>
            </a:r>
            <a:endParaRPr lang="de-DE" dirty="0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401351B7-51F7-46D2-B296-E57EF8F67DE6}"/>
              </a:ext>
            </a:extLst>
          </p:cNvPr>
          <p:cNvSpPr txBox="1"/>
          <p:nvPr/>
        </p:nvSpPr>
        <p:spPr>
          <a:xfrm>
            <a:off x="5458271" y="5554271"/>
            <a:ext cx="1525167" cy="8002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000" dirty="0"/>
              <a:t>Output:</a:t>
            </a:r>
          </a:p>
          <a:p>
            <a:pPr algn="ctr"/>
            <a:r>
              <a:rPr lang="de-DE" dirty="0" err="1"/>
              <a:t>bedDB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D26B966D-ACC7-41B4-941A-50432A338816}"/>
              </a:ext>
            </a:extLst>
          </p:cNvPr>
          <p:cNvCxnSpPr>
            <a:cxnSpLocks/>
            <a:stCxn id="134" idx="2"/>
          </p:cNvCxnSpPr>
          <p:nvPr/>
        </p:nvCxnSpPr>
        <p:spPr>
          <a:xfrm>
            <a:off x="4176849" y="5659374"/>
            <a:ext cx="0" cy="29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feld 142">
            <a:extLst>
              <a:ext uri="{FF2B5EF4-FFF2-40B4-BE49-F238E27FC236}">
                <a16:creationId xmlns:a16="http://schemas.microsoft.com/office/drawing/2014/main" id="{3B6CFBA1-0435-4A7A-AC28-37F84676CACE}"/>
              </a:ext>
            </a:extLst>
          </p:cNvPr>
          <p:cNvSpPr txBox="1"/>
          <p:nvPr/>
        </p:nvSpPr>
        <p:spPr>
          <a:xfrm>
            <a:off x="4744261" y="5795622"/>
            <a:ext cx="672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bed12-like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5D58193C-E117-4139-A9AC-93CB0EB05325}"/>
              </a:ext>
            </a:extLst>
          </p:cNvPr>
          <p:cNvSpPr txBox="1"/>
          <p:nvPr/>
        </p:nvSpPr>
        <p:spPr>
          <a:xfrm>
            <a:off x="7444859" y="5108025"/>
            <a:ext cx="152516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000" dirty="0"/>
              <a:t>Output:</a:t>
            </a:r>
          </a:p>
          <a:p>
            <a:pPr algn="ctr"/>
            <a:r>
              <a:rPr lang="de-DE" dirty="0" err="1"/>
              <a:t>mRNA</a:t>
            </a:r>
            <a:endParaRPr lang="de-DE" dirty="0"/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9B8A7816-71D4-433A-9171-983B9272670A}"/>
              </a:ext>
            </a:extLst>
          </p:cNvPr>
          <p:cNvSpPr txBox="1"/>
          <p:nvPr/>
        </p:nvSpPr>
        <p:spPr>
          <a:xfrm>
            <a:off x="7444858" y="5691911"/>
            <a:ext cx="152516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000" dirty="0"/>
              <a:t>Output:</a:t>
            </a:r>
          </a:p>
          <a:p>
            <a:pPr algn="ctr"/>
            <a:r>
              <a:rPr lang="de-DE" dirty="0"/>
              <a:t>CDS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64C0B240-F94C-42D5-8B89-53C9722B7BC0}"/>
              </a:ext>
            </a:extLst>
          </p:cNvPr>
          <p:cNvSpPr txBox="1"/>
          <p:nvPr/>
        </p:nvSpPr>
        <p:spPr>
          <a:xfrm>
            <a:off x="7444857" y="6266272"/>
            <a:ext cx="152516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000" dirty="0"/>
              <a:t>Output:</a:t>
            </a:r>
          </a:p>
          <a:p>
            <a:pPr algn="ctr"/>
            <a:r>
              <a:rPr lang="de-DE" dirty="0"/>
              <a:t>Protein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185BBF9-3428-4449-92F0-44455F7B8F92}"/>
              </a:ext>
            </a:extLst>
          </p:cNvPr>
          <p:cNvCxnSpPr>
            <a:cxnSpLocks/>
          </p:cNvCxnSpPr>
          <p:nvPr/>
        </p:nvCxnSpPr>
        <p:spPr>
          <a:xfrm>
            <a:off x="4176849" y="5952983"/>
            <a:ext cx="1281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BEBF7FF4-566F-4797-A753-46EF2EE65DF0}"/>
              </a:ext>
            </a:extLst>
          </p:cNvPr>
          <p:cNvCxnSpPr>
            <a:stCxn id="136" idx="3"/>
            <a:endCxn id="144" idx="1"/>
          </p:cNvCxnSpPr>
          <p:nvPr/>
        </p:nvCxnSpPr>
        <p:spPr>
          <a:xfrm flipV="1">
            <a:off x="6983438" y="5369635"/>
            <a:ext cx="461421" cy="58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727C4428-D320-4B29-BD72-C784836572C3}"/>
              </a:ext>
            </a:extLst>
          </p:cNvPr>
          <p:cNvCxnSpPr>
            <a:stCxn id="136" idx="3"/>
            <a:endCxn id="146" idx="1"/>
          </p:cNvCxnSpPr>
          <p:nvPr/>
        </p:nvCxnSpPr>
        <p:spPr>
          <a:xfrm>
            <a:off x="6983438" y="5954381"/>
            <a:ext cx="461419" cy="57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1E3F3133-2A87-43D3-A721-990D3053FA84}"/>
              </a:ext>
            </a:extLst>
          </p:cNvPr>
          <p:cNvCxnSpPr>
            <a:stCxn id="136" idx="3"/>
            <a:endCxn id="145" idx="1"/>
          </p:cNvCxnSpPr>
          <p:nvPr/>
        </p:nvCxnSpPr>
        <p:spPr>
          <a:xfrm flipV="1">
            <a:off x="6983438" y="5953521"/>
            <a:ext cx="461420" cy="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>
            <a:extLst>
              <a:ext uri="{FF2B5EF4-FFF2-40B4-BE49-F238E27FC236}">
                <a16:creationId xmlns:a16="http://schemas.microsoft.com/office/drawing/2014/main" id="{92C57621-F50A-48DF-AD9C-53353198692E}"/>
              </a:ext>
            </a:extLst>
          </p:cNvPr>
          <p:cNvSpPr txBox="1"/>
          <p:nvPr/>
        </p:nvSpPr>
        <p:spPr>
          <a:xfrm rot="18460070">
            <a:off x="6937080" y="5501942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E4862530-1C0E-4D59-A37E-06D8A03E1B32}"/>
              </a:ext>
            </a:extLst>
          </p:cNvPr>
          <p:cNvSpPr txBox="1"/>
          <p:nvPr/>
        </p:nvSpPr>
        <p:spPr>
          <a:xfrm rot="3060602">
            <a:off x="7051552" y="6119862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308F2372-65EC-40D6-875D-DE5BD8E97A3A}"/>
              </a:ext>
            </a:extLst>
          </p:cNvPr>
          <p:cNvSpPr txBox="1"/>
          <p:nvPr/>
        </p:nvSpPr>
        <p:spPr>
          <a:xfrm>
            <a:off x="7019285" y="5795622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6BFBA471-51B8-4EF8-AC70-831F009C953B}"/>
              </a:ext>
            </a:extLst>
          </p:cNvPr>
          <p:cNvSpPr/>
          <p:nvPr/>
        </p:nvSpPr>
        <p:spPr>
          <a:xfrm rot="16200000">
            <a:off x="1209945" y="891658"/>
            <a:ext cx="1326749" cy="9666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Phase I:</a:t>
            </a:r>
          </a:p>
          <a:p>
            <a:pPr algn="ctr"/>
            <a:r>
              <a:rPr lang="de-DE" sz="1600" dirty="0" err="1"/>
              <a:t>spliced</a:t>
            </a:r>
            <a:r>
              <a:rPr lang="de-DE" sz="1600" dirty="0"/>
              <a:t> </a:t>
            </a:r>
            <a:r>
              <a:rPr lang="de-DE" sz="1600" dirty="0" err="1"/>
              <a:t>alignment</a:t>
            </a:r>
            <a:endParaRPr lang="de-DE" sz="1600" dirty="0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B4F418E7-2DF8-4EB4-99D7-6698CD523315}"/>
              </a:ext>
            </a:extLst>
          </p:cNvPr>
          <p:cNvSpPr/>
          <p:nvPr/>
        </p:nvSpPr>
        <p:spPr>
          <a:xfrm rot="16200000">
            <a:off x="1281178" y="2345161"/>
            <a:ext cx="1175379" cy="9666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Phase II:</a:t>
            </a:r>
          </a:p>
          <a:p>
            <a:pPr algn="ctr"/>
            <a:r>
              <a:rPr lang="de-DE" sz="1600" dirty="0" err="1"/>
              <a:t>model</a:t>
            </a:r>
            <a:r>
              <a:rPr lang="de-DE" sz="1600" dirty="0"/>
              <a:t> </a:t>
            </a:r>
            <a:r>
              <a:rPr lang="de-DE" sz="1600" dirty="0" err="1"/>
              <a:t>merging</a:t>
            </a:r>
            <a:endParaRPr lang="de-DE" sz="1600" dirty="0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E4D3074-87FF-4FE4-9A1A-47B274E6E7A3}"/>
              </a:ext>
            </a:extLst>
          </p:cNvPr>
          <p:cNvSpPr/>
          <p:nvPr/>
        </p:nvSpPr>
        <p:spPr>
          <a:xfrm rot="16200000">
            <a:off x="1304931" y="3699751"/>
            <a:ext cx="1127873" cy="9666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Phase III:</a:t>
            </a:r>
          </a:p>
          <a:p>
            <a:pPr algn="ctr"/>
            <a:r>
              <a:rPr lang="de-DE" sz="1600" dirty="0"/>
              <a:t>CDS and </a:t>
            </a:r>
            <a:r>
              <a:rPr lang="de-DE" sz="1600" dirty="0" err="1"/>
              <a:t>functional</a:t>
            </a:r>
            <a:r>
              <a:rPr lang="de-DE" sz="1600" dirty="0"/>
              <a:t> </a:t>
            </a:r>
            <a:r>
              <a:rPr lang="de-DE" sz="1600" dirty="0" err="1"/>
              <a:t>annotation</a:t>
            </a:r>
            <a:endParaRPr lang="de-DE" sz="1600" dirty="0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ADFF51A-F1AC-4390-94C6-2BE3730ABD48}"/>
              </a:ext>
            </a:extLst>
          </p:cNvPr>
          <p:cNvSpPr/>
          <p:nvPr/>
        </p:nvSpPr>
        <p:spPr>
          <a:xfrm rot="16200000">
            <a:off x="948976" y="5386280"/>
            <a:ext cx="1839783" cy="9666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Phase IV:</a:t>
            </a:r>
          </a:p>
          <a:p>
            <a:pPr algn="ctr"/>
            <a:r>
              <a:rPr lang="de-DE" sz="1600" dirty="0"/>
              <a:t>DB </a:t>
            </a:r>
            <a:r>
              <a:rPr lang="de-DE" sz="1600" dirty="0" err="1"/>
              <a:t>formatting</a:t>
            </a:r>
            <a:r>
              <a:rPr lang="de-DE" sz="1600" dirty="0"/>
              <a:t> and </a:t>
            </a:r>
            <a:r>
              <a:rPr lang="de-DE" sz="1600" dirty="0" err="1"/>
              <a:t>sequence</a:t>
            </a:r>
            <a:r>
              <a:rPr lang="de-DE" sz="1600" dirty="0"/>
              <a:t> </a:t>
            </a:r>
            <a:r>
              <a:rPr lang="de-DE" sz="1600" dirty="0" err="1"/>
              <a:t>output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0070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EA294DAC-42A8-461E-8590-8AD763A9FF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563958"/>
              </p:ext>
            </p:extLst>
          </p:nvPr>
        </p:nvGraphicFramePr>
        <p:xfrm>
          <a:off x="730470" y="3546628"/>
          <a:ext cx="10606771" cy="3311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8F8D78BA-C0EB-449B-A915-901A70CAD6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149272"/>
              </p:ext>
            </p:extLst>
          </p:nvPr>
        </p:nvGraphicFramePr>
        <p:xfrm>
          <a:off x="730470" y="0"/>
          <a:ext cx="10574114" cy="3311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329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B3577AF6-5FD5-4871-960C-1706DF6BD3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674636"/>
              </p:ext>
            </p:extLst>
          </p:nvPr>
        </p:nvGraphicFramePr>
        <p:xfrm>
          <a:off x="2168297" y="3429000"/>
          <a:ext cx="785540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B5AC57AF-910B-4117-87DD-68E8949351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531323"/>
              </p:ext>
            </p:extLst>
          </p:nvPr>
        </p:nvGraphicFramePr>
        <p:xfrm>
          <a:off x="2168297" y="0"/>
          <a:ext cx="7855406" cy="3355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31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0BB18325-783A-40A6-B6ED-6B9D0E6EF6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227382"/>
              </p:ext>
            </p:extLst>
          </p:nvPr>
        </p:nvGraphicFramePr>
        <p:xfrm>
          <a:off x="1190624" y="3133818"/>
          <a:ext cx="9810751" cy="3490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B9997540-DE8A-4F7E-8FAD-3B34B3043E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6050682"/>
              </p:ext>
            </p:extLst>
          </p:nvPr>
        </p:nvGraphicFramePr>
        <p:xfrm>
          <a:off x="1190624" y="100984"/>
          <a:ext cx="9778094" cy="3328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2027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5051789-D37F-4410-8B0C-B9448E2FE2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9337814"/>
              </p:ext>
            </p:extLst>
          </p:nvPr>
        </p:nvGraphicFramePr>
        <p:xfrm>
          <a:off x="594659" y="3429000"/>
          <a:ext cx="11237677" cy="3332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373B8E08-7229-4E4F-AE53-20445EF76C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545046"/>
              </p:ext>
            </p:extLst>
          </p:nvPr>
        </p:nvGraphicFramePr>
        <p:xfrm>
          <a:off x="594659" y="32004"/>
          <a:ext cx="11237677" cy="3296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8749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Breitbild</PresentationFormat>
  <Paragraphs>68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Heiner Kuhl</dc:creator>
  <cp:lastModifiedBy>Heiner Kuhl</cp:lastModifiedBy>
  <cp:revision>15</cp:revision>
  <dcterms:created xsi:type="dcterms:W3CDTF">2024-06-04T13:33:14Z</dcterms:created>
  <dcterms:modified xsi:type="dcterms:W3CDTF">2024-06-06T14:34:59Z</dcterms:modified>
</cp:coreProperties>
</file>