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386" autoAdjust="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\HANNO-V0.4-BUSCO-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\HANNO-V0.4-BUSCO-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\HANNO-V0.4-BUSCO-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uhl\Desktop\HANNO\HANNO-V0.4-BUSCO-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P. flavescens </a:t>
            </a:r>
            <a:r>
              <a:rPr lang="de-DE" sz="1100" b="0" i="0" baseline="0">
                <a:effectLst/>
              </a:rPr>
              <a:t>Refseq annotation (protein &amp; mRNA) to diverged fish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2 - FISHES-BUSCO'!$B$1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2 - FISHES-BUSCO'!$I$2:$I$10</c:f>
              <c:strCache>
                <c:ptCount val="9"/>
                <c:pt idx="0">
                  <c:v>Perca flavescens           input annotation</c:v>
                </c:pt>
                <c:pt idx="1">
                  <c:v>Perca flavescens                (0 MYA)</c:v>
                </c:pt>
                <c:pt idx="2">
                  <c:v>Sander vitreus                 (31 MYA)</c:v>
                </c:pt>
                <c:pt idx="3">
                  <c:v>Epinephelus fuscoguttatus               (77 MYA)</c:v>
                </c:pt>
                <c:pt idx="4">
                  <c:v>Dicentrarchus labrax            (104 MYA)</c:v>
                </c:pt>
                <c:pt idx="5">
                  <c:v>Oreochromis niloticus      (112 MYA)</c:v>
                </c:pt>
                <c:pt idx="6">
                  <c:v>Esox lucius                     (205 MYA)</c:v>
                </c:pt>
                <c:pt idx="7">
                  <c:v>Danio rerio                      (224 MYA)</c:v>
                </c:pt>
                <c:pt idx="8">
                  <c:v>Clarias gariepinus          (224 MYA)</c:v>
                </c:pt>
              </c:strCache>
            </c:strRef>
          </c:cat>
          <c:val>
            <c:numRef>
              <c:f>'Suppl. Data 2 - FISHES-BUSCO'!$B$2:$B$10</c:f>
              <c:numCache>
                <c:formatCode>General</c:formatCode>
                <c:ptCount val="9"/>
                <c:pt idx="0" formatCode="0.0000">
                  <c:v>99.4</c:v>
                </c:pt>
                <c:pt idx="1">
                  <c:v>98.014799999999994</c:v>
                </c:pt>
                <c:pt idx="2">
                  <c:v>98.058499999999995</c:v>
                </c:pt>
                <c:pt idx="3">
                  <c:v>98.080299999999994</c:v>
                </c:pt>
                <c:pt idx="4">
                  <c:v>97.774900000000002</c:v>
                </c:pt>
                <c:pt idx="5">
                  <c:v>97.927599999999998</c:v>
                </c:pt>
                <c:pt idx="6">
                  <c:v>94.546199999999999</c:v>
                </c:pt>
                <c:pt idx="7">
                  <c:v>91.012200000000007</c:v>
                </c:pt>
                <c:pt idx="8">
                  <c:v>89.594200000000001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18-4C6D-8D29-321EFB90331E}"/>
            </c:ext>
          </c:extLst>
        </c:ser>
        <c:ser>
          <c:idx val="1"/>
          <c:order val="1"/>
          <c:tx>
            <c:strRef>
              <c:f>'Suppl. Data 2 - FISHES-BUSCO'!$E$1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C18-4C6D-8D29-321EFB90331E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FISHES-BUSCO'!$E$2:$E$10</c:f>
              <c:numCache>
                <c:formatCode>General</c:formatCode>
                <c:ptCount val="9"/>
                <c:pt idx="0" formatCode="0.0000">
                  <c:v>0.4</c:v>
                </c:pt>
                <c:pt idx="1">
                  <c:v>1.3089</c:v>
                </c:pt>
                <c:pt idx="2">
                  <c:v>1.2216400000000001</c:v>
                </c:pt>
                <c:pt idx="3">
                  <c:v>1.3307199999999999</c:v>
                </c:pt>
                <c:pt idx="4">
                  <c:v>1.5925</c:v>
                </c:pt>
                <c:pt idx="5">
                  <c:v>1.41798</c:v>
                </c:pt>
                <c:pt idx="6">
                  <c:v>3.90489</c:v>
                </c:pt>
                <c:pt idx="7">
                  <c:v>6.13002</c:v>
                </c:pt>
                <c:pt idx="8">
                  <c:v>6.3917999999999999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18-4C6D-8D29-321EFB90331E}"/>
            </c:ext>
          </c:extLst>
        </c:ser>
        <c:ser>
          <c:idx val="2"/>
          <c:order val="2"/>
          <c:tx>
            <c:strRef>
              <c:f>'Suppl. Data 2 - FISHES-BUSCO'!$F$1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'Suppl. Data 2 - FISHES-BUSCO'!$F$2:$F$10</c:f>
              <c:numCache>
                <c:formatCode>General</c:formatCode>
                <c:ptCount val="9"/>
                <c:pt idx="0" formatCode="0.0000">
                  <c:v>0.2</c:v>
                </c:pt>
                <c:pt idx="1">
                  <c:v>0.67626500000000001</c:v>
                </c:pt>
                <c:pt idx="2">
                  <c:v>0.71989499999999995</c:v>
                </c:pt>
                <c:pt idx="3">
                  <c:v>0.589005</c:v>
                </c:pt>
                <c:pt idx="4">
                  <c:v>0.63263499999999995</c:v>
                </c:pt>
                <c:pt idx="5">
                  <c:v>0.65444999999999998</c:v>
                </c:pt>
                <c:pt idx="6">
                  <c:v>1.54887</c:v>
                </c:pt>
                <c:pt idx="7">
                  <c:v>2.8577699999999999</c:v>
                </c:pt>
                <c:pt idx="8">
                  <c:v>4.01396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C18-4C6D-8D29-321EFB9033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(actinopterygii_odb9)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B. bufo </a:t>
            </a:r>
            <a:r>
              <a:rPr lang="de-DE" sz="1100" b="0" i="0" baseline="0">
                <a:effectLst/>
              </a:rPr>
              <a:t>Refseq annotation (protein &amp; mRNA) to diverged amphibian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3 - AMPHIBIA-BUSCO'!$B$1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(31,9 MYA)</c:v>
                </c:pt>
                <c:pt idx="3">
                  <c:v>Leptodactylus fuscus        (68 MYA)</c:v>
                </c:pt>
                <c:pt idx="4">
                  <c:v>Spea bombifrons            (192 MYA)</c:v>
                </c:pt>
                <c:pt idx="5">
                  <c:v>Xenopus tropicalis       (202 MYA)</c:v>
                </c:pt>
                <c:pt idx="6">
                  <c:v>Bombina bombina       (210 MYA)</c:v>
                </c:pt>
              </c:strCache>
            </c:strRef>
          </c:cat>
          <c:val>
            <c:numRef>
              <c:f>'Suppl. Data 3 - AMPHIBIA-BUSCO'!$B$2:$B$8</c:f>
              <c:numCache>
                <c:formatCode>General</c:formatCode>
                <c:ptCount val="7"/>
                <c:pt idx="0" formatCode="0.0000">
                  <c:v>98</c:v>
                </c:pt>
                <c:pt idx="1">
                  <c:v>96.287700000000001</c:v>
                </c:pt>
                <c:pt idx="2">
                  <c:v>96.674400000000006</c:v>
                </c:pt>
                <c:pt idx="3">
                  <c:v>96.713099999999997</c:v>
                </c:pt>
                <c:pt idx="4">
                  <c:v>95.823700000000002</c:v>
                </c:pt>
                <c:pt idx="5">
                  <c:v>95.398300000000006</c:v>
                </c:pt>
                <c:pt idx="6">
                  <c:v>89.907200000000003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0-46A2-A6B7-B6B5CE5245EF}"/>
            </c:ext>
          </c:extLst>
        </c:ser>
        <c:ser>
          <c:idx val="1"/>
          <c:order val="1"/>
          <c:tx>
            <c:strRef>
              <c:f>'Suppl. Data 3 - AMPHIBIA-BUSCO'!$E$1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(31,9 MYA)</c:v>
                </c:pt>
                <c:pt idx="3">
                  <c:v>Leptodactylus fuscus        (68 MYA)</c:v>
                </c:pt>
                <c:pt idx="4">
                  <c:v>Spea bombifrons            (192 MYA)</c:v>
                </c:pt>
                <c:pt idx="5">
                  <c:v>Xenopus tropicalis       (202 MYA)</c:v>
                </c:pt>
                <c:pt idx="6">
                  <c:v>Bombina bombina       (210 MYA)</c:v>
                </c:pt>
              </c:strCache>
            </c:strRef>
          </c:cat>
          <c:val>
            <c:numRef>
              <c:f>'Suppl. Data 3 - AMPHIBIA-BUSCO'!$E$2:$E$8</c:f>
              <c:numCache>
                <c:formatCode>General</c:formatCode>
                <c:ptCount val="7"/>
                <c:pt idx="0">
                  <c:v>0.8</c:v>
                </c:pt>
                <c:pt idx="1">
                  <c:v>2.1655099999999998</c:v>
                </c:pt>
                <c:pt idx="2">
                  <c:v>1.81748</c:v>
                </c:pt>
                <c:pt idx="3">
                  <c:v>1.4694499999999999</c:v>
                </c:pt>
                <c:pt idx="4">
                  <c:v>2.20418</c:v>
                </c:pt>
                <c:pt idx="5">
                  <c:v>2.4748600000000001</c:v>
                </c:pt>
                <c:pt idx="6">
                  <c:v>6.7672100000000004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AF0-46A2-A6B7-B6B5CE5245EF}"/>
            </c:ext>
          </c:extLst>
        </c:ser>
        <c:ser>
          <c:idx val="2"/>
          <c:order val="2"/>
          <c:tx>
            <c:strRef>
              <c:f>'Suppl. Data 3 - AMPHIBIA-BUSCO'!$F$1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3 - AMPHIBIA-BUSCO'!$I$2:$I$8</c:f>
              <c:strCache>
                <c:ptCount val="7"/>
                <c:pt idx="0">
                  <c:v>Bufo bufo                      input annotation</c:v>
                </c:pt>
                <c:pt idx="1">
                  <c:v>Bufo bufo                             (0 MYA)</c:v>
                </c:pt>
                <c:pt idx="2">
                  <c:v>Bufotes viridis                 (31,9 MYA)</c:v>
                </c:pt>
                <c:pt idx="3">
                  <c:v>Leptodactylus fuscus        (68 MYA)</c:v>
                </c:pt>
                <c:pt idx="4">
                  <c:v>Spea bombifrons            (192 MYA)</c:v>
                </c:pt>
                <c:pt idx="5">
                  <c:v>Xenopus tropicalis       (202 MYA)</c:v>
                </c:pt>
                <c:pt idx="6">
                  <c:v>Bombina bombina       (210 MYA)</c:v>
                </c:pt>
              </c:strCache>
            </c:strRef>
          </c:cat>
          <c:val>
            <c:numRef>
              <c:f>'Suppl. Data 3 - AMPHIBIA-BUSCO'!$F$2:$F$8</c:f>
              <c:numCache>
                <c:formatCode>General</c:formatCode>
                <c:ptCount val="7"/>
                <c:pt idx="0">
                  <c:v>1.2</c:v>
                </c:pt>
                <c:pt idx="1">
                  <c:v>1.5467900000000001</c:v>
                </c:pt>
                <c:pt idx="2">
                  <c:v>1.5081199999999999</c:v>
                </c:pt>
                <c:pt idx="3">
                  <c:v>1.81748</c:v>
                </c:pt>
                <c:pt idx="4">
                  <c:v>1.9721599999999999</c:v>
                </c:pt>
                <c:pt idx="5">
                  <c:v>2.1268400000000001</c:v>
                </c:pt>
                <c:pt idx="6">
                  <c:v>3.3256000000000001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AF0-46A2-A6B7-B6B5CE524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(vertebrata_odb9)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T.guttata </a:t>
            </a:r>
            <a:r>
              <a:rPr lang="de-DE" sz="1100" b="0" i="0" baseline="0">
                <a:effectLst/>
              </a:rPr>
              <a:t>Refseq annotation (protein &amp; mRNA) to diverged bird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4 - BIRDS-BUSCO'!$B$1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(24 MYA)</c:v>
                </c:pt>
                <c:pt idx="3">
                  <c:v>Myiozetetes cayanensis     (26 MYA)</c:v>
                </c:pt>
                <c:pt idx="4">
                  <c:v>Phaethornis superciliosus                    (76 MYA)</c:v>
                </c:pt>
                <c:pt idx="5">
                  <c:v>Gallus gallus                         (91 MYA)</c:v>
                </c:pt>
                <c:pt idx="6">
                  <c:v>Dromaius novaehollandiae (108 MYA)</c:v>
                </c:pt>
              </c:strCache>
            </c:strRef>
          </c:cat>
          <c:val>
            <c:numRef>
              <c:f>'Suppl. Data 4 - BIRDS-BUSCO'!$B$2:$B$8</c:f>
              <c:numCache>
                <c:formatCode>General</c:formatCode>
                <c:ptCount val="7"/>
                <c:pt idx="0">
                  <c:v>98.6</c:v>
                </c:pt>
                <c:pt idx="1">
                  <c:v>97.619500000000002</c:v>
                </c:pt>
                <c:pt idx="2">
                  <c:v>96.561499999999995</c:v>
                </c:pt>
                <c:pt idx="3">
                  <c:v>95.483199999999997</c:v>
                </c:pt>
                <c:pt idx="4">
                  <c:v>96.276700000000005</c:v>
                </c:pt>
                <c:pt idx="5">
                  <c:v>96.215699999999998</c:v>
                </c:pt>
                <c:pt idx="6">
                  <c:v>95.910499999999999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E3-45DF-8AD2-2874561539DB}"/>
            </c:ext>
          </c:extLst>
        </c:ser>
        <c:ser>
          <c:idx val="1"/>
          <c:order val="1"/>
          <c:tx>
            <c:strRef>
              <c:f>'Suppl. Data 4 - BIRDS-BUSCO'!$E$1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(24 MYA)</c:v>
                </c:pt>
                <c:pt idx="3">
                  <c:v>Myiozetetes cayanensis     (26 MYA)</c:v>
                </c:pt>
                <c:pt idx="4">
                  <c:v>Phaethornis superciliosus                    (76 MYA)</c:v>
                </c:pt>
                <c:pt idx="5">
                  <c:v>Gallus gallus                         (91 MYA)</c:v>
                </c:pt>
                <c:pt idx="6">
                  <c:v>Dromaius novaehollandiae (108 MYA)</c:v>
                </c:pt>
              </c:strCache>
            </c:strRef>
          </c:cat>
          <c:val>
            <c:numRef>
              <c:f>'Suppl. Data 4 - BIRDS-BUSCO'!$E$2:$E$8</c:f>
              <c:numCache>
                <c:formatCode>General</c:formatCode>
                <c:ptCount val="7"/>
                <c:pt idx="0">
                  <c:v>0.7</c:v>
                </c:pt>
                <c:pt idx="1">
                  <c:v>0.97660199999999997</c:v>
                </c:pt>
                <c:pt idx="2">
                  <c:v>1.5056</c:v>
                </c:pt>
                <c:pt idx="3">
                  <c:v>2.42116</c:v>
                </c:pt>
                <c:pt idx="4">
                  <c:v>1.79044</c:v>
                </c:pt>
                <c:pt idx="5">
                  <c:v>1.9125099999999999</c:v>
                </c:pt>
                <c:pt idx="6">
                  <c:v>2.2176999999999998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1E3-45DF-8AD2-2874561539DB}"/>
            </c:ext>
          </c:extLst>
        </c:ser>
        <c:ser>
          <c:idx val="2"/>
          <c:order val="2"/>
          <c:tx>
            <c:strRef>
              <c:f>'Suppl. Data 4 - BIRDS-BUSCO'!$F$1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4 - BIRDS-BUSCO'!$I$2:$I$8</c:f>
              <c:strCache>
                <c:ptCount val="7"/>
                <c:pt idx="0">
                  <c:v>Taeniopygia guttata           input annotation</c:v>
                </c:pt>
                <c:pt idx="1">
                  <c:v>Taeniopygia guttata               (0 MYA)</c:v>
                </c:pt>
                <c:pt idx="2">
                  <c:v>Serinus canaria                    (24 MYA)</c:v>
                </c:pt>
                <c:pt idx="3">
                  <c:v>Myiozetetes cayanensis     (26 MYA)</c:v>
                </c:pt>
                <c:pt idx="4">
                  <c:v>Phaethornis superciliosus                    (76 MYA)</c:v>
                </c:pt>
                <c:pt idx="5">
                  <c:v>Gallus gallus                         (91 MYA)</c:v>
                </c:pt>
                <c:pt idx="6">
                  <c:v>Dromaius novaehollandiae (108 MYA)</c:v>
                </c:pt>
              </c:strCache>
            </c:strRef>
          </c:cat>
          <c:val>
            <c:numRef>
              <c:f>'Suppl. Data 4 - BIRDS-BUSCO'!$F$2:$F$8</c:f>
              <c:numCache>
                <c:formatCode>General</c:formatCode>
                <c:ptCount val="7"/>
                <c:pt idx="0">
                  <c:v>0.7</c:v>
                </c:pt>
                <c:pt idx="1">
                  <c:v>1.40387</c:v>
                </c:pt>
                <c:pt idx="2">
                  <c:v>1.93286</c:v>
                </c:pt>
                <c:pt idx="3">
                  <c:v>2.0956299999999999</c:v>
                </c:pt>
                <c:pt idx="4">
                  <c:v>1.93286</c:v>
                </c:pt>
                <c:pt idx="5">
                  <c:v>1.87182</c:v>
                </c:pt>
                <c:pt idx="6">
                  <c:v>1.87182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1E3-45DF-8AD2-2874561539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(aves_odb9)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de-DE" sz="1100" b="0" i="0" baseline="0">
                <a:effectLst/>
              </a:rPr>
              <a:t>Transfer of </a:t>
            </a:r>
            <a:r>
              <a:rPr lang="de-DE" sz="1100" b="0" i="1" baseline="0">
                <a:effectLst/>
              </a:rPr>
              <a:t>H. sapiens </a:t>
            </a:r>
            <a:r>
              <a:rPr lang="de-DE" sz="1100" b="0" i="0" baseline="0">
                <a:effectLst/>
              </a:rPr>
              <a:t>Refseq annotation (protein &amp; mRNA) to diverged mammal genomes by HANNO </a:t>
            </a:r>
            <a:endParaRPr lang="de-DE" sz="1100">
              <a:effectLst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'Suppl. Data 5 - MAMMALS-BUSCO'!$B$1</c:f>
              <c:strCache>
                <c:ptCount val="1"/>
                <c:pt idx="0">
                  <c:v>Complete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(6,4 MYA)</c:v>
                </c:pt>
                <c:pt idx="3">
                  <c:v>Pongo abelii             (15,2 MYA)</c:v>
                </c:pt>
                <c:pt idx="4">
                  <c:v>Callithrix jacchus         (43 MYA)</c:v>
                </c:pt>
                <c:pt idx="5">
                  <c:v>Mus musculus              (87 MYA)</c:v>
                </c:pt>
                <c:pt idx="6">
                  <c:v>Capra hircus                   (94 MYA)</c:v>
                </c:pt>
                <c:pt idx="7">
                  <c:v>Bos taurus                      (94 MYA)</c:v>
                </c:pt>
                <c:pt idx="8">
                  <c:v>Orcinus orca               (94 MYA)</c:v>
                </c:pt>
                <c:pt idx="9">
                  <c:v>Rhinolophus ferrumequinum          (94 MYA)</c:v>
                </c:pt>
                <c:pt idx="10">
                  <c:v>Elephas maximus indicus                            (99 MYA)</c:v>
                </c:pt>
                <c:pt idx="11">
                  <c:v>Phascolarctos cinereus             (160 MYA)</c:v>
                </c:pt>
              </c:strCache>
            </c:strRef>
          </c:cat>
          <c:val>
            <c:numRef>
              <c:f>'Suppl. Data 5 - MAMMALS-BUSCO'!$B$2:$B$13</c:f>
              <c:numCache>
                <c:formatCode>General</c:formatCode>
                <c:ptCount val="12"/>
                <c:pt idx="0">
                  <c:v>99.9</c:v>
                </c:pt>
                <c:pt idx="1">
                  <c:v>98.796899999999994</c:v>
                </c:pt>
                <c:pt idx="2">
                  <c:v>98.569299999999998</c:v>
                </c:pt>
                <c:pt idx="3">
                  <c:v>98.471699999999998</c:v>
                </c:pt>
                <c:pt idx="4">
                  <c:v>97.171000000000006</c:v>
                </c:pt>
                <c:pt idx="5">
                  <c:v>96.4773</c:v>
                </c:pt>
                <c:pt idx="6">
                  <c:v>96.694100000000006</c:v>
                </c:pt>
                <c:pt idx="7">
                  <c:v>96.921700000000001</c:v>
                </c:pt>
                <c:pt idx="8">
                  <c:v>95.9679</c:v>
                </c:pt>
                <c:pt idx="9">
                  <c:v>95.762</c:v>
                </c:pt>
                <c:pt idx="10">
                  <c:v>97.398700000000005</c:v>
                </c:pt>
                <c:pt idx="11">
                  <c:v>82.506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9-4222-AA90-B84E33578852}"/>
            </c:ext>
          </c:extLst>
        </c:ser>
        <c:ser>
          <c:idx val="1"/>
          <c:order val="1"/>
          <c:tx>
            <c:strRef>
              <c:f>'Suppl. Data 5 - MAMMALS-BUSCO'!$E$1</c:f>
              <c:strCache>
                <c:ptCount val="1"/>
                <c:pt idx="0">
                  <c:v>Fragmented</c:v>
                </c:pt>
              </c:strCache>
            </c:strRef>
          </c:tx>
          <c:spPr>
            <a:solidFill>
              <a:schemeClr val="accent2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79-4222-AA90-B84E3357885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ctr">
                  <a:defRPr lang="de-DE"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(6,4 MYA)</c:v>
                </c:pt>
                <c:pt idx="3">
                  <c:v>Pongo abelii             (15,2 MYA)</c:v>
                </c:pt>
                <c:pt idx="4">
                  <c:v>Callithrix jacchus         (43 MYA)</c:v>
                </c:pt>
                <c:pt idx="5">
                  <c:v>Mus musculus              (87 MYA)</c:v>
                </c:pt>
                <c:pt idx="6">
                  <c:v>Capra hircus                   (94 MYA)</c:v>
                </c:pt>
                <c:pt idx="7">
                  <c:v>Bos taurus                      (94 MYA)</c:v>
                </c:pt>
                <c:pt idx="8">
                  <c:v>Orcinus orca               (94 MYA)</c:v>
                </c:pt>
                <c:pt idx="9">
                  <c:v>Rhinolophus ferrumequinum          (94 MYA)</c:v>
                </c:pt>
                <c:pt idx="10">
                  <c:v>Elephas maximus indicus                            (99 MYA)</c:v>
                </c:pt>
                <c:pt idx="11">
                  <c:v>Phascolarctos cinereus             (160 MYA)</c:v>
                </c:pt>
              </c:strCache>
            </c:strRef>
          </c:cat>
          <c:val>
            <c:numRef>
              <c:f>'Suppl. Data 5 - MAMMALS-BUSCO'!$E$2:$E$13</c:f>
              <c:numCache>
                <c:formatCode>General</c:formatCode>
                <c:ptCount val="12"/>
                <c:pt idx="0" formatCode="0.0">
                  <c:v>0</c:v>
                </c:pt>
                <c:pt idx="1">
                  <c:v>0.31432900000000003</c:v>
                </c:pt>
                <c:pt idx="2">
                  <c:v>0.336007</c:v>
                </c:pt>
                <c:pt idx="3">
                  <c:v>0.455235</c:v>
                </c:pt>
                <c:pt idx="4">
                  <c:v>1.1164099999999999</c:v>
                </c:pt>
                <c:pt idx="5">
                  <c:v>1.3765400000000001</c:v>
                </c:pt>
                <c:pt idx="6">
                  <c:v>1.46326</c:v>
                </c:pt>
                <c:pt idx="7">
                  <c:v>1.3223499999999999</c:v>
                </c:pt>
                <c:pt idx="8">
                  <c:v>1.36571</c:v>
                </c:pt>
                <c:pt idx="9">
                  <c:v>1.8968100000000001</c:v>
                </c:pt>
                <c:pt idx="10">
                  <c:v>1.0730500000000001</c:v>
                </c:pt>
                <c:pt idx="11">
                  <c:v>6.6767799999999999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179-4222-AA90-B84E33578852}"/>
            </c:ext>
          </c:extLst>
        </c:ser>
        <c:ser>
          <c:idx val="2"/>
          <c:order val="2"/>
          <c:tx>
            <c:strRef>
              <c:f>'Suppl. Data 5 - MAMMALS-BUSCO'!$F$1</c:f>
              <c:strCache>
                <c:ptCount val="1"/>
                <c:pt idx="0">
                  <c:v>Missing</c:v>
                </c:pt>
              </c:strCache>
            </c:strRef>
          </c:tx>
          <c:spPr>
            <a:solidFill>
              <a:schemeClr val="accent3"/>
            </a:solidFill>
            <a:ln w="0"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3.542061633266931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179-4222-AA90-B84E3357885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'Suppl. Data 5 - MAMMALS-BUSCO'!$I$2:$I$13</c:f>
              <c:strCache>
                <c:ptCount val="12"/>
                <c:pt idx="0">
                  <c:v>Homo sapiens input annotation</c:v>
                </c:pt>
                <c:pt idx="1">
                  <c:v>Homo sapiens               (0 MYA)</c:v>
                </c:pt>
                <c:pt idx="2">
                  <c:v>Pan paniscus              (6,4 MYA)</c:v>
                </c:pt>
                <c:pt idx="3">
                  <c:v>Pongo abelii             (15,2 MYA)</c:v>
                </c:pt>
                <c:pt idx="4">
                  <c:v>Callithrix jacchus         (43 MYA)</c:v>
                </c:pt>
                <c:pt idx="5">
                  <c:v>Mus musculus              (87 MYA)</c:v>
                </c:pt>
                <c:pt idx="6">
                  <c:v>Capra hircus                   (94 MYA)</c:v>
                </c:pt>
                <c:pt idx="7">
                  <c:v>Bos taurus                      (94 MYA)</c:v>
                </c:pt>
                <c:pt idx="8">
                  <c:v>Orcinus orca               (94 MYA)</c:v>
                </c:pt>
                <c:pt idx="9">
                  <c:v>Rhinolophus ferrumequinum          (94 MYA)</c:v>
                </c:pt>
                <c:pt idx="10">
                  <c:v>Elephas maximus indicus                            (99 MYA)</c:v>
                </c:pt>
                <c:pt idx="11">
                  <c:v>Phascolarctos cinereus             (160 MYA)</c:v>
                </c:pt>
              </c:strCache>
            </c:strRef>
          </c:cat>
          <c:val>
            <c:numRef>
              <c:f>'Suppl. Data 5 - MAMMALS-BUSCO'!$F$2:$F$13</c:f>
              <c:numCache>
                <c:formatCode>General</c:formatCode>
                <c:ptCount val="12"/>
                <c:pt idx="0">
                  <c:v>0.1</c:v>
                </c:pt>
                <c:pt idx="1">
                  <c:v>0.88879300000000006</c:v>
                </c:pt>
                <c:pt idx="2">
                  <c:v>1.09473</c:v>
                </c:pt>
                <c:pt idx="3">
                  <c:v>1.0730500000000001</c:v>
                </c:pt>
                <c:pt idx="4">
                  <c:v>1.71255</c:v>
                </c:pt>
                <c:pt idx="5">
                  <c:v>2.1461100000000002</c:v>
                </c:pt>
                <c:pt idx="6">
                  <c:v>1.8426199999999999</c:v>
                </c:pt>
                <c:pt idx="7">
                  <c:v>1.7559100000000001</c:v>
                </c:pt>
                <c:pt idx="8">
                  <c:v>2.6663800000000002</c:v>
                </c:pt>
                <c:pt idx="9">
                  <c:v>2.3412099999999998</c:v>
                </c:pt>
                <c:pt idx="10">
                  <c:v>1.5282899999999999</c:v>
                </c:pt>
                <c:pt idx="11">
                  <c:v>10.817299999999999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179-4222-AA90-B84E335788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35202687"/>
        <c:axId val="240816095"/>
      </c:barChart>
      <c:catAx>
        <c:axId val="135202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900" b="0" i="1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240816095"/>
        <c:crosses val="autoZero"/>
        <c:auto val="1"/>
        <c:lblAlgn val="ctr"/>
        <c:lblOffset val="100"/>
        <c:noMultiLvlLbl val="0"/>
      </c:catAx>
      <c:valAx>
        <c:axId val="240816095"/>
        <c:scaling>
          <c:orientation val="minMax"/>
          <c:min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de-DE"/>
                  <a:t>BUSCO genes (mammalia_odb10) [%]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de-DE"/>
          </a:p>
        </c:txPr>
        <c:crossAx val="1352026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 rot="1200000"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33F720C8-F66C-4D7B-975C-5D837C00BC23}"/>
              </a:ext>
            </a:extLst>
          </p:cNvPr>
          <p:cNvGraphicFramePr>
            <a:graphicFrameLocks/>
          </p:cNvGraphicFramePr>
          <p:nvPr/>
        </p:nvGraphicFramePr>
        <p:xfrm>
          <a:off x="598714" y="190500"/>
          <a:ext cx="10994572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64036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A707596C-3BB5-4813-B414-CD0A2A02756A}"/>
              </a:ext>
            </a:extLst>
          </p:cNvPr>
          <p:cNvGraphicFramePr>
            <a:graphicFrameLocks/>
          </p:cNvGraphicFramePr>
          <p:nvPr/>
        </p:nvGraphicFramePr>
        <p:xfrm>
          <a:off x="979032" y="190500"/>
          <a:ext cx="10233935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90955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>
            <a:extLst>
              <a:ext uri="{FF2B5EF4-FFF2-40B4-BE49-F238E27FC236}">
                <a16:creationId xmlns:a16="http://schemas.microsoft.com/office/drawing/2014/main" id="{4E037CE8-765A-4082-9A62-FD91522C29CA}"/>
              </a:ext>
            </a:extLst>
          </p:cNvPr>
          <p:cNvGraphicFramePr>
            <a:graphicFrameLocks/>
          </p:cNvGraphicFramePr>
          <p:nvPr/>
        </p:nvGraphicFramePr>
        <p:xfrm>
          <a:off x="830035" y="190500"/>
          <a:ext cx="10531929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0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B9F2C74A-3310-4BC9-865A-01DD17D47E30}"/>
              </a:ext>
            </a:extLst>
          </p:cNvPr>
          <p:cNvGraphicFramePr>
            <a:graphicFrameLocks/>
          </p:cNvGraphicFramePr>
          <p:nvPr/>
        </p:nvGraphicFramePr>
        <p:xfrm>
          <a:off x="367393" y="190500"/>
          <a:ext cx="11457213" cy="647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500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</Words>
  <Application>Microsoft Office PowerPoint</Application>
  <PresentationFormat>Breitbild</PresentationFormat>
  <Paragraphs>66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17</cp:revision>
  <dcterms:created xsi:type="dcterms:W3CDTF">2024-06-04T13:33:14Z</dcterms:created>
  <dcterms:modified xsi:type="dcterms:W3CDTF">2024-06-07T14:07:13Z</dcterms:modified>
</cp:coreProperties>
</file>