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75" r:id="rId3"/>
    <p:sldId id="314" r:id="rId4"/>
    <p:sldId id="288" r:id="rId5"/>
    <p:sldId id="312" r:id="rId6"/>
    <p:sldId id="313" r:id="rId7"/>
    <p:sldId id="276" r:id="rId8"/>
    <p:sldId id="315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</p:embeddedFont>
    <p:embeddedFont>
      <p:font typeface="Manrope Medium" panose="020B0604020202020204" charset="0"/>
      <p:regular r:id="rId13"/>
      <p:bold r:id="rId14"/>
    </p:embeddedFont>
    <p:embeddedFont>
      <p:font typeface="Open Sans ExtraBold" panose="020B060402020202020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6F38E6-5631-4077-B303-A6898235B368}">
  <a:tblStyle styleId="{DF6F38E6-5631-4077-B303-A6898235B3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131ff7c0f5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131ff7c0f5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13e1fc50fc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13e1fc50fc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"/>
          <p:cNvSpPr txBox="1">
            <a:spLocks noGrp="1"/>
          </p:cNvSpPr>
          <p:nvPr>
            <p:ph type="title" hasCustomPrompt="1"/>
          </p:nvPr>
        </p:nvSpPr>
        <p:spPr>
          <a:xfrm>
            <a:off x="1078800" y="1282933"/>
            <a:ext cx="69864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413" name="Google Shape;413;p11"/>
          <p:cNvSpPr txBox="1">
            <a:spLocks noGrp="1"/>
          </p:cNvSpPr>
          <p:nvPr>
            <p:ph type="subTitle" idx="1"/>
          </p:nvPr>
        </p:nvSpPr>
        <p:spPr>
          <a:xfrm>
            <a:off x="1078800" y="3130400"/>
            <a:ext cx="6986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414" name="Google Shape;414;p11"/>
          <p:cNvGrpSpPr/>
          <p:nvPr/>
        </p:nvGrpSpPr>
        <p:grpSpPr>
          <a:xfrm flipH="1">
            <a:off x="3200061" y="4600922"/>
            <a:ext cx="2577160" cy="2638569"/>
            <a:chOff x="-1115775" y="4467744"/>
            <a:chExt cx="2577160" cy="2638569"/>
          </a:xfrm>
        </p:grpSpPr>
        <p:sp>
          <p:nvSpPr>
            <p:cNvPr id="415" name="Google Shape;415;p1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16" name="Google Shape;416;p1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31" name="Google Shape;431;p11"/>
          <p:cNvGrpSpPr/>
          <p:nvPr/>
        </p:nvGrpSpPr>
        <p:grpSpPr>
          <a:xfrm>
            <a:off x="8006708" y="-2008234"/>
            <a:ext cx="2750618" cy="2741916"/>
            <a:chOff x="2724182" y="-1866850"/>
            <a:chExt cx="2750618" cy="2741916"/>
          </a:xfrm>
        </p:grpSpPr>
        <p:sp>
          <p:nvSpPr>
            <p:cNvPr id="432" name="Google Shape;432;p1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33" name="Google Shape;433;p1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48" name="Google Shape;448;p11"/>
          <p:cNvGrpSpPr/>
          <p:nvPr/>
        </p:nvGrpSpPr>
        <p:grpSpPr>
          <a:xfrm rot="5400000">
            <a:off x="-1471608" y="-1860634"/>
            <a:ext cx="2750618" cy="2741916"/>
            <a:chOff x="2724182" y="-1866850"/>
            <a:chExt cx="2750618" cy="2741916"/>
          </a:xfrm>
        </p:grpSpPr>
        <p:sp>
          <p:nvSpPr>
            <p:cNvPr id="449" name="Google Shape;449;p1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50" name="Google Shape;450;p1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_1_2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8"/>
          <p:cNvSpPr txBox="1">
            <a:spLocks noGrp="1"/>
          </p:cNvSpPr>
          <p:nvPr>
            <p:ph type="subTitle" idx="1"/>
          </p:nvPr>
        </p:nvSpPr>
        <p:spPr>
          <a:xfrm>
            <a:off x="4046963" y="1316525"/>
            <a:ext cx="4242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1" name="Google Shape;741;p18"/>
          <p:cNvSpPr txBox="1">
            <a:spLocks noGrp="1"/>
          </p:cNvSpPr>
          <p:nvPr>
            <p:ph type="title" hasCustomPrompt="1"/>
          </p:nvPr>
        </p:nvSpPr>
        <p:spPr>
          <a:xfrm>
            <a:off x="4046963" y="514200"/>
            <a:ext cx="42423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2"/>
          </p:nvPr>
        </p:nvSpPr>
        <p:spPr>
          <a:xfrm>
            <a:off x="4046963" y="4126275"/>
            <a:ext cx="4242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title" idx="3" hasCustomPrompt="1"/>
          </p:nvPr>
        </p:nvSpPr>
        <p:spPr>
          <a:xfrm>
            <a:off x="4046963" y="3323950"/>
            <a:ext cx="42423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4" name="Google Shape;744;p18"/>
          <p:cNvSpPr txBox="1">
            <a:spLocks noGrp="1"/>
          </p:cNvSpPr>
          <p:nvPr>
            <p:ph type="subTitle" idx="4"/>
          </p:nvPr>
        </p:nvSpPr>
        <p:spPr>
          <a:xfrm>
            <a:off x="4046963" y="2721400"/>
            <a:ext cx="4242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5" name="Google Shape;745;p18"/>
          <p:cNvSpPr txBox="1">
            <a:spLocks noGrp="1"/>
          </p:cNvSpPr>
          <p:nvPr>
            <p:ph type="title" idx="5" hasCustomPrompt="1"/>
          </p:nvPr>
        </p:nvSpPr>
        <p:spPr>
          <a:xfrm>
            <a:off x="4046963" y="1919075"/>
            <a:ext cx="42423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46" name="Google Shape;746;p18"/>
          <p:cNvGrpSpPr/>
          <p:nvPr/>
        </p:nvGrpSpPr>
        <p:grpSpPr>
          <a:xfrm rot="-5400000" flipH="1">
            <a:off x="-1596561" y="4134526"/>
            <a:ext cx="2744275" cy="2727763"/>
            <a:chOff x="5985575" y="4420825"/>
            <a:chExt cx="2744275" cy="2727763"/>
          </a:xfrm>
        </p:grpSpPr>
        <p:sp>
          <p:nvSpPr>
            <p:cNvPr id="747" name="Google Shape;747;p1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48" name="Google Shape;748;p1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749" name="Google Shape;749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63" name="Google Shape;763;p18"/>
          <p:cNvGrpSpPr/>
          <p:nvPr/>
        </p:nvGrpSpPr>
        <p:grpSpPr>
          <a:xfrm flipH="1">
            <a:off x="178072" y="-2112372"/>
            <a:ext cx="2744275" cy="2727763"/>
            <a:chOff x="5985575" y="4420825"/>
            <a:chExt cx="2744275" cy="2727763"/>
          </a:xfrm>
        </p:grpSpPr>
        <p:sp>
          <p:nvSpPr>
            <p:cNvPr id="764" name="Google Shape;764;p1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65" name="Google Shape;765;p1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766" name="Google Shape;766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7" name="Google Shape;767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80" name="Google Shape;780;p18"/>
          <p:cNvGrpSpPr/>
          <p:nvPr/>
        </p:nvGrpSpPr>
        <p:grpSpPr>
          <a:xfrm rot="10800000">
            <a:off x="7555836" y="-1972581"/>
            <a:ext cx="2577160" cy="2638569"/>
            <a:chOff x="-1115775" y="4467744"/>
            <a:chExt cx="2577160" cy="2638569"/>
          </a:xfrm>
        </p:grpSpPr>
        <p:sp>
          <p:nvSpPr>
            <p:cNvPr id="781" name="Google Shape;781;p1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82" name="Google Shape;782;p1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783" name="Google Shape;783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2205300" y="1076200"/>
            <a:ext cx="4733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22"/>
          <p:cNvSpPr txBox="1">
            <a:spLocks noGrp="1"/>
          </p:cNvSpPr>
          <p:nvPr>
            <p:ph type="subTitle" idx="1"/>
          </p:nvPr>
        </p:nvSpPr>
        <p:spPr>
          <a:xfrm>
            <a:off x="2205300" y="1997100"/>
            <a:ext cx="4733400" cy="20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910" name="Google Shape;910;p22"/>
          <p:cNvGrpSpPr/>
          <p:nvPr/>
        </p:nvGrpSpPr>
        <p:grpSpPr>
          <a:xfrm rot="5400000" flipH="1">
            <a:off x="-1626925" y="4485076"/>
            <a:ext cx="2744275" cy="2727763"/>
            <a:chOff x="5985575" y="4420825"/>
            <a:chExt cx="2744275" cy="2727763"/>
          </a:xfrm>
        </p:grpSpPr>
        <p:sp>
          <p:nvSpPr>
            <p:cNvPr id="911" name="Google Shape;911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12" name="Google Shape;912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13" name="Google Shape;913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27" name="Google Shape;927;p22"/>
          <p:cNvGrpSpPr/>
          <p:nvPr/>
        </p:nvGrpSpPr>
        <p:grpSpPr>
          <a:xfrm rot="10800000" flipH="1">
            <a:off x="8006688" y="4628776"/>
            <a:ext cx="2744275" cy="2727763"/>
            <a:chOff x="5985575" y="4420825"/>
            <a:chExt cx="2744275" cy="2727763"/>
          </a:xfrm>
        </p:grpSpPr>
        <p:sp>
          <p:nvSpPr>
            <p:cNvPr id="928" name="Google Shape;928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9" name="Google Shape;929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30" name="Google Shape;930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 rot="10800000">
            <a:off x="7500411" y="-1866431"/>
            <a:ext cx="2577160" cy="2638569"/>
            <a:chOff x="-1115775" y="4467744"/>
            <a:chExt cx="2577160" cy="2638569"/>
          </a:xfrm>
        </p:grpSpPr>
        <p:sp>
          <p:nvSpPr>
            <p:cNvPr id="945" name="Google Shape;945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6" name="Google Shape;946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47" name="Google Shape;947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61" name="Google Shape;961;p22"/>
          <p:cNvGrpSpPr/>
          <p:nvPr/>
        </p:nvGrpSpPr>
        <p:grpSpPr>
          <a:xfrm rot="10800000" flipH="1">
            <a:off x="-933564" y="-1866431"/>
            <a:ext cx="2577160" cy="2638569"/>
            <a:chOff x="-1115775" y="4467744"/>
            <a:chExt cx="2577160" cy="2638569"/>
          </a:xfrm>
        </p:grpSpPr>
        <p:sp>
          <p:nvSpPr>
            <p:cNvPr id="962" name="Google Shape;962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63" name="Google Shape;963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64" name="Google Shape;964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64" r:id="rId5"/>
    <p:sldLayoutId id="214748366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4" y="1733575"/>
            <a:ext cx="4828125" cy="1315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Biogas Production from Agricultural Waste in Egypt</a:t>
            </a: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Project Management</a:t>
            </a:r>
            <a:endParaRPr b="1"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2033;p47">
            <a:extLst>
              <a:ext uri="{FF2B5EF4-FFF2-40B4-BE49-F238E27FC236}">
                <a16:creationId xmlns:a16="http://schemas.microsoft.com/office/drawing/2014/main" id="{A1EB8642-4DE3-4571-98D4-F3A2F852A115}"/>
              </a:ext>
            </a:extLst>
          </p:cNvPr>
          <p:cNvGrpSpPr/>
          <p:nvPr/>
        </p:nvGrpSpPr>
        <p:grpSpPr>
          <a:xfrm>
            <a:off x="5834686" y="1212114"/>
            <a:ext cx="2288588" cy="2021011"/>
            <a:chOff x="-1467695" y="1926796"/>
            <a:chExt cx="414205" cy="414205"/>
          </a:xfrm>
        </p:grpSpPr>
        <p:sp>
          <p:nvSpPr>
            <p:cNvPr id="105" name="Google Shape;2034;p47">
              <a:extLst>
                <a:ext uri="{FF2B5EF4-FFF2-40B4-BE49-F238E27FC236}">
                  <a16:creationId xmlns:a16="http://schemas.microsoft.com/office/drawing/2014/main" id="{68B10537-6271-49BA-B392-E6007646720A}"/>
                </a:ext>
              </a:extLst>
            </p:cNvPr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35;p47">
              <a:extLst>
                <a:ext uri="{FF2B5EF4-FFF2-40B4-BE49-F238E27FC236}">
                  <a16:creationId xmlns:a16="http://schemas.microsoft.com/office/drawing/2014/main" id="{FD51CC38-E756-4866-83B1-4055E9AEC6B3}"/>
                </a:ext>
              </a:extLst>
            </p:cNvPr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57"/>
          <p:cNvSpPr txBox="1">
            <a:spLocks noGrp="1"/>
          </p:cNvSpPr>
          <p:nvPr>
            <p:ph type="title"/>
          </p:nvPr>
        </p:nvSpPr>
        <p:spPr>
          <a:xfrm>
            <a:off x="1078800" y="1282933"/>
            <a:ext cx="69864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5,100,</a:t>
            </a:r>
            <a:r>
              <a:rPr lang="en" dirty="0">
                <a:solidFill>
                  <a:schemeClr val="lt2"/>
                </a:solidFill>
              </a:rPr>
              <a:t>000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19" name="Google Shape;2319;p57"/>
          <p:cNvSpPr txBox="1">
            <a:spLocks noGrp="1"/>
          </p:cNvSpPr>
          <p:nvPr>
            <p:ph type="subTitle" idx="1"/>
          </p:nvPr>
        </p:nvSpPr>
        <p:spPr>
          <a:xfrm>
            <a:off x="1078800" y="3130400"/>
            <a:ext cx="6986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</a:t>
            </a:r>
            <a:r>
              <a:rPr lang="en" sz="1800" b="1" dirty="0"/>
              <a:t>his is all we need to start the project</a:t>
            </a:r>
            <a:endParaRPr sz="1800" b="1" dirty="0"/>
          </a:p>
        </p:txBody>
      </p:sp>
      <p:cxnSp>
        <p:nvCxnSpPr>
          <p:cNvPr id="2320" name="Google Shape;2320;p57"/>
          <p:cNvCxnSpPr/>
          <p:nvPr/>
        </p:nvCxnSpPr>
        <p:spPr>
          <a:xfrm>
            <a:off x="1804000" y="2953909"/>
            <a:ext cx="553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84671D-EB05-4390-8709-61D7DE9E1116}"/>
              </a:ext>
            </a:extLst>
          </p:cNvPr>
          <p:cNvSpPr txBox="1"/>
          <p:nvPr/>
        </p:nvSpPr>
        <p:spPr>
          <a:xfrm>
            <a:off x="3216925" y="460112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If you got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BD6F-B4E1-47A4-B8FA-9950B7BA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 will only take 68 weeks to make the dream come true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FCBD-A803-4F40-B643-F436996A3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And start gaining the profits and help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5489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2205300" y="1076200"/>
            <a:ext cx="4733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Purpose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2205300" y="1997100"/>
            <a:ext cx="4733400" cy="20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to establish a sustainable biogas production facility using agricultural waste, aiming to provide a renewable energy source, reduce environmental impact, and promote economic development in rural areas of Egypt.</a:t>
            </a:r>
            <a:endParaRPr sz="1200" b="1" dirty="0"/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85840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C57F-3CEE-404B-9ED8-50D91986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943"/>
            <a:ext cx="4733400" cy="708000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B47B-67F5-46D0-8DEF-6D080C57B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700" y="2169557"/>
            <a:ext cx="4733400" cy="20370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Establish a biogas production facility.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Reduce dependency on fossil fuels.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Lower greenhouse gas emissions.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Promote sustainable agricultural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Provide renewable energy to rural communities.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79B0FA-6745-4112-A492-C764B8CCFE66}"/>
              </a:ext>
            </a:extLst>
          </p:cNvPr>
          <p:cNvSpPr txBox="1">
            <a:spLocks/>
          </p:cNvSpPr>
          <p:nvPr/>
        </p:nvSpPr>
        <p:spPr>
          <a:xfrm>
            <a:off x="4410600" y="936943"/>
            <a:ext cx="4733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-US" dirty="0"/>
              <a:t>Scope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710532-934A-46E9-B1ED-74F88E373366}"/>
              </a:ext>
            </a:extLst>
          </p:cNvPr>
          <p:cNvSpPr txBox="1">
            <a:spLocks/>
          </p:cNvSpPr>
          <p:nvPr/>
        </p:nvSpPr>
        <p:spPr>
          <a:xfrm>
            <a:off x="4572000" y="2047294"/>
            <a:ext cx="4733400" cy="2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Site selection and construction of biogas plants.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Collection and processing of agricultural waste.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Production and utilization of biogas and digestate.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Training local personnel.</a:t>
            </a:r>
          </a:p>
        </p:txBody>
      </p:sp>
    </p:spTree>
    <p:extLst>
      <p:ext uri="{BB962C8B-B14F-4D97-AF65-F5344CB8AC3E}">
        <p14:creationId xmlns:p14="http://schemas.microsoft.com/office/powerpoint/2010/main" val="335486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C57F-3CEE-404B-9ED8-50D91986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5400"/>
            <a:ext cx="4733400" cy="708000"/>
          </a:xfrm>
        </p:spPr>
        <p:txBody>
          <a:bodyPr/>
          <a:lstStyle/>
          <a:p>
            <a:r>
              <a:rPr lang="en-US" dirty="0"/>
              <a:t>Out of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B47B-67F5-46D0-8DEF-6D080C57B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1590"/>
            <a:ext cx="4733400" cy="20370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Expansion to urban areas.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Production of biogas from non-agricultural waste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79B0FA-6745-4112-A492-C764B8CCFE66}"/>
              </a:ext>
            </a:extLst>
          </p:cNvPr>
          <p:cNvSpPr txBox="1">
            <a:spLocks/>
          </p:cNvSpPr>
          <p:nvPr/>
        </p:nvSpPr>
        <p:spPr>
          <a:xfrm>
            <a:off x="4410600" y="755400"/>
            <a:ext cx="4733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-US" dirty="0"/>
              <a:t>Deliverables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710532-934A-46E9-B1ED-74F88E373366}"/>
              </a:ext>
            </a:extLst>
          </p:cNvPr>
          <p:cNvSpPr txBox="1">
            <a:spLocks/>
          </p:cNvSpPr>
          <p:nvPr/>
        </p:nvSpPr>
        <p:spPr>
          <a:xfrm>
            <a:off x="4572000" y="2102378"/>
            <a:ext cx="4733400" cy="2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Feasibility study report.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Detailed project plan.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Constructed and operational biogas plants.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Trained local personnel.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Regular performance and environmental impact reports</a:t>
            </a:r>
          </a:p>
        </p:txBody>
      </p:sp>
    </p:spTree>
    <p:extLst>
      <p:ext uri="{BB962C8B-B14F-4D97-AF65-F5344CB8AC3E}">
        <p14:creationId xmlns:p14="http://schemas.microsoft.com/office/powerpoint/2010/main" val="182823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057C089-3F9C-4D38-B214-DD47DDF95D1A}"/>
              </a:ext>
            </a:extLst>
          </p:cNvPr>
          <p:cNvSpPr txBox="1"/>
          <p:nvPr/>
        </p:nvSpPr>
        <p:spPr>
          <a:xfrm>
            <a:off x="2981769" y="371727"/>
            <a:ext cx="31447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/>
              <a:t>Advantages </a:t>
            </a:r>
            <a:endParaRPr lang="en-US" sz="4000" b="1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D0E6C22-5235-4643-BA59-76ABC691A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524"/>
            <a:ext cx="8798719" cy="3410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Differentiation: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Prioritizes </a:t>
            </a:r>
            <a:r>
              <a:rPr lang="en-US" sz="1800" b="1" dirty="0"/>
              <a:t>biogas</a:t>
            </a:r>
            <a:r>
              <a:rPr lang="en-US" sz="1800" dirty="0"/>
              <a:t> from </a:t>
            </a:r>
            <a:r>
              <a:rPr lang="en-US" sz="1800" b="1" dirty="0"/>
              <a:t>agricultural waste</a:t>
            </a:r>
            <a:r>
              <a:rPr lang="en-US" sz="1800" dirty="0"/>
              <a:t>, not fossil fuels.</a:t>
            </a:r>
          </a:p>
          <a:p>
            <a:pPr marL="4381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Key Focus: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Energy</a:t>
            </a:r>
            <a:r>
              <a:rPr lang="en-US" sz="1800" dirty="0"/>
              <a:t> + </a:t>
            </a:r>
            <a:r>
              <a:rPr lang="en-US" sz="1800" b="1" dirty="0"/>
              <a:t>Economic Development</a:t>
            </a:r>
            <a:r>
              <a:rPr lang="en-US" sz="1800" dirty="0"/>
              <a:t> in rural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Promotes </a:t>
            </a:r>
            <a:r>
              <a:rPr lang="en-US" sz="1800" b="1" dirty="0"/>
              <a:t>sustainable agriculture</a:t>
            </a:r>
            <a:r>
              <a:rPr lang="en-US" sz="1800" dirty="0"/>
              <a:t> and </a:t>
            </a:r>
            <a:r>
              <a:rPr lang="en-US" sz="1800" b="1" dirty="0"/>
              <a:t>waste management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Energy security</a:t>
            </a:r>
            <a:r>
              <a:rPr lang="en-US" sz="1800" dirty="0"/>
              <a:t> + </a:t>
            </a:r>
            <a:r>
              <a:rPr lang="en-US" sz="1800" b="1" dirty="0"/>
              <a:t>Environmental sustainability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Economic growth</a:t>
            </a:r>
            <a:r>
              <a:rPr lang="en-US" sz="1800" dirty="0"/>
              <a:t> through local expertise and jobs.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Partnerships: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Engage </a:t>
            </a:r>
            <a:r>
              <a:rPr lang="en-US" sz="1800" b="1" dirty="0"/>
              <a:t>communities</a:t>
            </a:r>
            <a:r>
              <a:rPr lang="en-US" sz="1800" dirty="0"/>
              <a:t>, </a:t>
            </a:r>
            <a:r>
              <a:rPr lang="en-US" sz="1800" b="1" dirty="0"/>
              <a:t>governments</a:t>
            </a:r>
            <a:r>
              <a:rPr lang="en-US" sz="1800" dirty="0"/>
              <a:t>, and </a:t>
            </a:r>
            <a:r>
              <a:rPr lang="en-US" sz="1800" b="1" dirty="0"/>
              <a:t>global organizations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Builds credibility, reduces risk, and attracts investors.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Financial: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Clear revenue streams</a:t>
            </a:r>
            <a:r>
              <a:rPr lang="en-US" sz="1800" dirty="0"/>
              <a:t> + </a:t>
            </a:r>
            <a:r>
              <a:rPr lang="en-US" sz="1800" b="1" dirty="0"/>
              <a:t>Market demand</a:t>
            </a:r>
            <a:r>
              <a:rPr lang="en-US" sz="1800" dirty="0"/>
              <a:t> = Stable returns.</a:t>
            </a:r>
          </a:p>
          <a:p>
            <a:endParaRPr lang="en-US" dirty="0"/>
          </a:p>
        </p:txBody>
      </p:sp>
      <p:grpSp>
        <p:nvGrpSpPr>
          <p:cNvPr id="52" name="Google Shape;2669;p73">
            <a:extLst>
              <a:ext uri="{FF2B5EF4-FFF2-40B4-BE49-F238E27FC236}">
                <a16:creationId xmlns:a16="http://schemas.microsoft.com/office/drawing/2014/main" id="{07308C82-6B9C-4CD3-84D7-9F96ABEED245}"/>
              </a:ext>
            </a:extLst>
          </p:cNvPr>
          <p:cNvGrpSpPr/>
          <p:nvPr/>
        </p:nvGrpSpPr>
        <p:grpSpPr>
          <a:xfrm>
            <a:off x="6597942" y="371727"/>
            <a:ext cx="762977" cy="677324"/>
            <a:chOff x="-5669590" y="3858557"/>
            <a:chExt cx="413425" cy="414237"/>
          </a:xfrm>
        </p:grpSpPr>
        <p:sp>
          <p:nvSpPr>
            <p:cNvPr id="53" name="Google Shape;2670;p73">
              <a:extLst>
                <a:ext uri="{FF2B5EF4-FFF2-40B4-BE49-F238E27FC236}">
                  <a16:creationId xmlns:a16="http://schemas.microsoft.com/office/drawing/2014/main" id="{1A6C3C05-ABC8-4D80-8D35-31EE5D805529}"/>
                </a:ext>
              </a:extLst>
            </p:cNvPr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71;p73">
              <a:extLst>
                <a:ext uri="{FF2B5EF4-FFF2-40B4-BE49-F238E27FC236}">
                  <a16:creationId xmlns:a16="http://schemas.microsoft.com/office/drawing/2014/main" id="{E74423CD-CE76-4C46-BB1C-D7523773BA51}"/>
                </a:ext>
              </a:extLst>
            </p:cNvPr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72;p73">
              <a:extLst>
                <a:ext uri="{FF2B5EF4-FFF2-40B4-BE49-F238E27FC236}">
                  <a16:creationId xmlns:a16="http://schemas.microsoft.com/office/drawing/2014/main" id="{34BE3863-37E0-43F8-8F60-8CC430B5CE91}"/>
                </a:ext>
              </a:extLst>
            </p:cNvPr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73;p73">
              <a:extLst>
                <a:ext uri="{FF2B5EF4-FFF2-40B4-BE49-F238E27FC236}">
                  <a16:creationId xmlns:a16="http://schemas.microsoft.com/office/drawing/2014/main" id="{388F6018-ACDA-44EF-926A-EACDBD854170}"/>
                </a:ext>
              </a:extLst>
            </p:cNvPr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74;p73">
              <a:extLst>
                <a:ext uri="{FF2B5EF4-FFF2-40B4-BE49-F238E27FC236}">
                  <a16:creationId xmlns:a16="http://schemas.microsoft.com/office/drawing/2014/main" id="{0497F517-5387-41DF-A5E3-6E0785BA07F8}"/>
                </a:ext>
              </a:extLst>
            </p:cNvPr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2C32-2738-41EB-972A-8C618C38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SWOT Analysis</a:t>
            </a:r>
          </a:p>
        </p:txBody>
      </p:sp>
      <p:sp>
        <p:nvSpPr>
          <p:cNvPr id="3" name="Google Shape;597;p48">
            <a:extLst>
              <a:ext uri="{FF2B5EF4-FFF2-40B4-BE49-F238E27FC236}">
                <a16:creationId xmlns:a16="http://schemas.microsoft.com/office/drawing/2014/main" id="{FE1B4A0F-F1C1-4528-8D1D-87BC5FA3F673}"/>
              </a:ext>
            </a:extLst>
          </p:cNvPr>
          <p:cNvSpPr txBox="1">
            <a:spLocks/>
          </p:cNvSpPr>
          <p:nvPr/>
        </p:nvSpPr>
        <p:spPr>
          <a:xfrm>
            <a:off x="463291" y="3709895"/>
            <a:ext cx="276106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1- </a:t>
            </a:r>
            <a:r>
              <a:rPr lang="en-US" b="1" dirty="0">
                <a:latin typeface="-apple-system"/>
              </a:rPr>
              <a:t>Market Growth Potential</a:t>
            </a:r>
          </a:p>
          <a:p>
            <a:r>
              <a:rPr lang="en-US" b="1" dirty="0">
                <a:latin typeface="-apple-system"/>
              </a:rPr>
              <a:t>2- Innovation and Research Advancements</a:t>
            </a:r>
          </a:p>
          <a:p>
            <a:r>
              <a:rPr lang="en-US" b="1" dirty="0">
                <a:latin typeface="-apple-system"/>
              </a:rPr>
              <a:t>3-Collaboration and Partnerships</a:t>
            </a:r>
            <a:endParaRPr lang="en-US" dirty="0"/>
          </a:p>
        </p:txBody>
      </p:sp>
      <p:sp>
        <p:nvSpPr>
          <p:cNvPr id="4" name="Google Shape;598;p48">
            <a:extLst>
              <a:ext uri="{FF2B5EF4-FFF2-40B4-BE49-F238E27FC236}">
                <a16:creationId xmlns:a16="http://schemas.microsoft.com/office/drawing/2014/main" id="{D9FFD024-B3B0-45F9-B3B9-E193350CE5B4}"/>
              </a:ext>
            </a:extLst>
          </p:cNvPr>
          <p:cNvSpPr txBox="1">
            <a:spLocks/>
          </p:cNvSpPr>
          <p:nvPr/>
        </p:nvSpPr>
        <p:spPr>
          <a:xfrm>
            <a:off x="715525" y="1449323"/>
            <a:ext cx="2256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algn="l"/>
            <a:r>
              <a:rPr lang="en-US" dirty="0"/>
              <a:t>Strengths</a:t>
            </a:r>
          </a:p>
        </p:txBody>
      </p:sp>
      <p:sp>
        <p:nvSpPr>
          <p:cNvPr id="5" name="Google Shape;600;p48">
            <a:extLst>
              <a:ext uri="{FF2B5EF4-FFF2-40B4-BE49-F238E27FC236}">
                <a16:creationId xmlns:a16="http://schemas.microsoft.com/office/drawing/2014/main" id="{D4C451C6-6A2C-4F6C-8B57-4AA4ACB635F3}"/>
              </a:ext>
            </a:extLst>
          </p:cNvPr>
          <p:cNvSpPr txBox="1">
            <a:spLocks/>
          </p:cNvSpPr>
          <p:nvPr/>
        </p:nvSpPr>
        <p:spPr>
          <a:xfrm>
            <a:off x="606796" y="1713173"/>
            <a:ext cx="6154208" cy="1493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b="1" dirty="0">
                <a:latin typeface="-apple-system"/>
              </a:rPr>
              <a:t>1- Local Economic Development</a:t>
            </a:r>
          </a:p>
          <a:p>
            <a:pPr algn="l"/>
            <a:r>
              <a:rPr lang="en-GB" b="1" dirty="0">
                <a:latin typeface="-apple-system"/>
              </a:rPr>
              <a:t>2- Environmental Sustainability</a:t>
            </a:r>
          </a:p>
          <a:p>
            <a:pPr algn="l"/>
            <a:r>
              <a:rPr lang="en-GB" b="1" dirty="0">
                <a:latin typeface="-apple-system"/>
              </a:rPr>
              <a:t>3- A abundant Resource Availability</a:t>
            </a:r>
          </a:p>
          <a:p>
            <a:pPr algn="l"/>
            <a:r>
              <a:rPr lang="en-GB" b="1" dirty="0">
                <a:latin typeface="-apple-system"/>
              </a:rPr>
              <a:t>4- Government Support</a:t>
            </a:r>
          </a:p>
        </p:txBody>
      </p:sp>
      <p:sp>
        <p:nvSpPr>
          <p:cNvPr id="6" name="Google Shape;601;p48">
            <a:extLst>
              <a:ext uri="{FF2B5EF4-FFF2-40B4-BE49-F238E27FC236}">
                <a16:creationId xmlns:a16="http://schemas.microsoft.com/office/drawing/2014/main" id="{071A3597-4C4B-4DDE-805D-73811B4264F2}"/>
              </a:ext>
            </a:extLst>
          </p:cNvPr>
          <p:cNvSpPr txBox="1">
            <a:spLocks/>
          </p:cNvSpPr>
          <p:nvPr/>
        </p:nvSpPr>
        <p:spPr>
          <a:xfrm>
            <a:off x="6174707" y="2235600"/>
            <a:ext cx="225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>
                <a:latin typeface="-apple-system"/>
              </a:rPr>
              <a:t>Initial Capital Investment</a:t>
            </a:r>
          </a:p>
          <a:p>
            <a:pPr algn="r"/>
            <a:r>
              <a:rPr lang="en-US" b="1">
                <a:latin typeface="-apple-system"/>
              </a:rPr>
              <a:t>Operational Complexity</a:t>
            </a:r>
            <a:endParaRPr lang="en-US" dirty="0"/>
          </a:p>
        </p:txBody>
      </p:sp>
      <p:sp>
        <p:nvSpPr>
          <p:cNvPr id="7" name="Google Shape;602;p48">
            <a:extLst>
              <a:ext uri="{FF2B5EF4-FFF2-40B4-BE49-F238E27FC236}">
                <a16:creationId xmlns:a16="http://schemas.microsoft.com/office/drawing/2014/main" id="{24BE43E0-27F0-4C92-95E1-0E687D40B4E2}"/>
              </a:ext>
            </a:extLst>
          </p:cNvPr>
          <p:cNvSpPr txBox="1">
            <a:spLocks/>
          </p:cNvSpPr>
          <p:nvPr/>
        </p:nvSpPr>
        <p:spPr>
          <a:xfrm>
            <a:off x="463291" y="2956676"/>
            <a:ext cx="292481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dk1"/>
                </a:solidFill>
                <a:latin typeface="Manrope Medium"/>
                <a:sym typeface="Manrope Medium"/>
              </a:rPr>
              <a:t>Opportunities</a:t>
            </a:r>
          </a:p>
        </p:txBody>
      </p:sp>
      <p:sp>
        <p:nvSpPr>
          <p:cNvPr id="8" name="Google Shape;603;p48">
            <a:extLst>
              <a:ext uri="{FF2B5EF4-FFF2-40B4-BE49-F238E27FC236}">
                <a16:creationId xmlns:a16="http://schemas.microsoft.com/office/drawing/2014/main" id="{4129684F-2150-4E95-B87F-1C38738FFD45}"/>
              </a:ext>
            </a:extLst>
          </p:cNvPr>
          <p:cNvSpPr txBox="1">
            <a:spLocks/>
          </p:cNvSpPr>
          <p:nvPr/>
        </p:nvSpPr>
        <p:spPr>
          <a:xfrm>
            <a:off x="6174707" y="3006275"/>
            <a:ext cx="2254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3200" dirty="0">
                <a:solidFill>
                  <a:schemeClr val="dk1"/>
                </a:solidFill>
                <a:latin typeface="Manrope Medium"/>
              </a:rPr>
              <a:t>Threats</a:t>
            </a:r>
          </a:p>
        </p:txBody>
      </p:sp>
      <p:sp>
        <p:nvSpPr>
          <p:cNvPr id="9" name="Google Shape;604;p48">
            <a:extLst>
              <a:ext uri="{FF2B5EF4-FFF2-40B4-BE49-F238E27FC236}">
                <a16:creationId xmlns:a16="http://schemas.microsoft.com/office/drawing/2014/main" id="{7D7C7F0F-0410-4E48-98EC-5939E77FB618}"/>
              </a:ext>
            </a:extLst>
          </p:cNvPr>
          <p:cNvSpPr txBox="1">
            <a:spLocks/>
          </p:cNvSpPr>
          <p:nvPr/>
        </p:nvSpPr>
        <p:spPr>
          <a:xfrm>
            <a:off x="6174707" y="3592800"/>
            <a:ext cx="225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b="1">
                <a:latin typeface="-apple-system"/>
              </a:rPr>
              <a:t>Market Competition</a:t>
            </a:r>
            <a:endParaRPr lang="en-GB" dirty="0"/>
          </a:p>
        </p:txBody>
      </p:sp>
      <p:sp>
        <p:nvSpPr>
          <p:cNvPr id="10" name="Google Shape;606;p48">
            <a:extLst>
              <a:ext uri="{FF2B5EF4-FFF2-40B4-BE49-F238E27FC236}">
                <a16:creationId xmlns:a16="http://schemas.microsoft.com/office/drawing/2014/main" id="{CD4CECA5-11FF-4643-B493-A5A7CEDA736B}"/>
              </a:ext>
            </a:extLst>
          </p:cNvPr>
          <p:cNvSpPr txBox="1"/>
          <p:nvPr/>
        </p:nvSpPr>
        <p:spPr>
          <a:xfrm>
            <a:off x="3002450" y="1770350"/>
            <a:ext cx="13629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</a:t>
            </a:r>
            <a:endParaRPr sz="9200" dirty="0">
              <a:solidFill>
                <a:schemeClr val="tx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" name="Google Shape;607;p48">
            <a:extLst>
              <a:ext uri="{FF2B5EF4-FFF2-40B4-BE49-F238E27FC236}">
                <a16:creationId xmlns:a16="http://schemas.microsoft.com/office/drawing/2014/main" id="{87DEFBE7-8060-4E37-BF85-FBE95029C299}"/>
              </a:ext>
            </a:extLst>
          </p:cNvPr>
          <p:cNvSpPr txBox="1"/>
          <p:nvPr/>
        </p:nvSpPr>
        <p:spPr>
          <a:xfrm>
            <a:off x="4774150" y="1770175"/>
            <a:ext cx="13674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</a:t>
            </a:r>
            <a:endParaRPr sz="9200" dirty="0">
              <a:solidFill>
                <a:schemeClr val="tx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" name="Google Shape;608;p48">
            <a:extLst>
              <a:ext uri="{FF2B5EF4-FFF2-40B4-BE49-F238E27FC236}">
                <a16:creationId xmlns:a16="http://schemas.microsoft.com/office/drawing/2014/main" id="{AFA3D020-2586-4674-A1C2-583F84F495D8}"/>
              </a:ext>
            </a:extLst>
          </p:cNvPr>
          <p:cNvSpPr txBox="1"/>
          <p:nvPr/>
        </p:nvSpPr>
        <p:spPr>
          <a:xfrm>
            <a:off x="3002450" y="3127475"/>
            <a:ext cx="13674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</a:t>
            </a:r>
            <a:endParaRPr sz="9200" dirty="0">
              <a:solidFill>
                <a:schemeClr val="tx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" name="Google Shape;609;p48">
            <a:extLst>
              <a:ext uri="{FF2B5EF4-FFF2-40B4-BE49-F238E27FC236}">
                <a16:creationId xmlns:a16="http://schemas.microsoft.com/office/drawing/2014/main" id="{D724B17F-F20A-491B-9F3A-F64DE7F2556C}"/>
              </a:ext>
            </a:extLst>
          </p:cNvPr>
          <p:cNvSpPr txBox="1"/>
          <p:nvPr/>
        </p:nvSpPr>
        <p:spPr>
          <a:xfrm>
            <a:off x="4774150" y="3126575"/>
            <a:ext cx="136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</a:t>
            </a:r>
            <a:endParaRPr sz="9200" dirty="0">
              <a:solidFill>
                <a:schemeClr val="tx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14" name="Google Shape;610;p48">
            <a:extLst>
              <a:ext uri="{FF2B5EF4-FFF2-40B4-BE49-F238E27FC236}">
                <a16:creationId xmlns:a16="http://schemas.microsoft.com/office/drawing/2014/main" id="{9FCCBAB1-528E-43C7-9F4E-6E5D9F144A1C}"/>
              </a:ext>
            </a:extLst>
          </p:cNvPr>
          <p:cNvCxnSpPr/>
          <p:nvPr/>
        </p:nvCxnSpPr>
        <p:spPr>
          <a:xfrm>
            <a:off x="714800" y="2923375"/>
            <a:ext cx="7696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11;p48">
            <a:extLst>
              <a:ext uri="{FF2B5EF4-FFF2-40B4-BE49-F238E27FC236}">
                <a16:creationId xmlns:a16="http://schemas.microsoft.com/office/drawing/2014/main" id="{D8842BC0-24F9-421E-BAB9-70690E7D7543}"/>
              </a:ext>
            </a:extLst>
          </p:cNvPr>
          <p:cNvCxnSpPr/>
          <p:nvPr/>
        </p:nvCxnSpPr>
        <p:spPr>
          <a:xfrm rot="10800000">
            <a:off x="4572000" y="1819375"/>
            <a:ext cx="0" cy="222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9980619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300</Words>
  <Application>Microsoft Office PowerPoint</Application>
  <PresentationFormat>On-screen Show (16:9)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Manrope Medium</vt:lpstr>
      <vt:lpstr>Wingdings</vt:lpstr>
      <vt:lpstr>Inter</vt:lpstr>
      <vt:lpstr>Arial</vt:lpstr>
      <vt:lpstr>-apple-system</vt:lpstr>
      <vt:lpstr>Open Sans ExtraBold</vt:lpstr>
      <vt:lpstr>Business Cost Analysis by Slidesgo</vt:lpstr>
      <vt:lpstr>Biogas Production from Agricultural Waste in Egypt</vt:lpstr>
      <vt:lpstr>5,100,000</vt:lpstr>
      <vt:lpstr>It will only take 68 weeks to make the dream come true</vt:lpstr>
      <vt:lpstr>Project Purpose</vt:lpstr>
      <vt:lpstr>Project Objectives</vt:lpstr>
      <vt:lpstr>Out of Scope</vt:lpstr>
      <vt:lpstr>PowerPoint Presentation</vt:lpstr>
      <vt:lpstr>SWOT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Biogas Production from Agricultural Waste in Egypt</dc:title>
  <cp:lastModifiedBy>Ahmed Mokhtar</cp:lastModifiedBy>
  <cp:revision>8</cp:revision>
  <dcterms:modified xsi:type="dcterms:W3CDTF">2024-09-21T17:33:29Z</dcterms:modified>
</cp:coreProperties>
</file>