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56" r:id="rId5"/>
    <p:sldId id="297" r:id="rId6"/>
    <p:sldId id="320" r:id="rId7"/>
    <p:sldId id="319" r:id="rId8"/>
    <p:sldId id="276" r:id="rId9"/>
    <p:sldId id="277" r:id="rId10"/>
    <p:sldId id="289" r:id="rId11"/>
    <p:sldId id="308" r:id="rId12"/>
    <p:sldId id="310" r:id="rId13"/>
    <p:sldId id="309" r:id="rId14"/>
    <p:sldId id="311" r:id="rId15"/>
    <p:sldId id="283" r:id="rId16"/>
    <p:sldId id="318" r:id="rId17"/>
    <p:sldId id="314" r:id="rId18"/>
    <p:sldId id="300" r:id="rId19"/>
    <p:sldId id="313" r:id="rId20"/>
    <p:sldId id="301" r:id="rId21"/>
    <p:sldId id="315" r:id="rId22"/>
    <p:sldId id="302" r:id="rId23"/>
    <p:sldId id="316" r:id="rId24"/>
    <p:sldId id="303" r:id="rId25"/>
    <p:sldId id="304" r:id="rId26"/>
    <p:sldId id="305" r:id="rId27"/>
    <p:sldId id="306" r:id="rId28"/>
    <p:sldId id="307"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823" autoAdjust="0"/>
  </p:normalViewPr>
  <p:slideViewPr>
    <p:cSldViewPr snapToGrid="0" showGuides="1">
      <p:cViewPr varScale="1">
        <p:scale>
          <a:sx n="50" d="100"/>
          <a:sy n="50" d="100"/>
        </p:scale>
        <p:origin x="372" y="48"/>
      </p:cViewPr>
      <p:guideLst>
        <p:guide orient="horz" pos="2328"/>
        <p:guide pos="3864"/>
        <p:guide pos="7512"/>
        <p:guide pos="144"/>
        <p:guide orient="horz" pos="624"/>
        <p:guide orient="horz" pos="40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04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1/5/2021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86114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85494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78501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9543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97357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191571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68350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998408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2320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526474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012510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704507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23423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1863827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283531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9388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65201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61646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99669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20910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1/5/2021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1/5/2021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Database</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1702415" y="1269393"/>
            <a:ext cx="414284" cy="3320722"/>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475924" y="2791254"/>
            <a:ext cx="2705751" cy="276999"/>
          </a:xfrm>
          <a:prstGeom prst="rect">
            <a:avLst/>
          </a:prstGeom>
        </p:spPr>
        <p:txBody>
          <a:bodyPr wrap="square" lIns="0" tIns="0" rIns="0" bIns="0">
            <a:spAutoFit/>
          </a:bodyPr>
          <a:lstStyle/>
          <a:p>
            <a:pPr algn="ctr"/>
            <a:r>
              <a:rPr lang="en-US" dirty="0">
                <a:solidFill>
                  <a:schemeClr val="bg1"/>
                </a:solidFill>
              </a:rPr>
              <a:t>Select*from Orders</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794737" y="848590"/>
            <a:ext cx="2496750" cy="369332"/>
          </a:xfrm>
          <a:prstGeom prst="rect">
            <a:avLst/>
          </a:prstGeom>
          <a:noFill/>
        </p:spPr>
        <p:txBody>
          <a:bodyPr wrap="square" rtlCol="0">
            <a:spAutoFit/>
          </a:bodyPr>
          <a:lstStyle/>
          <a:p>
            <a:r>
              <a:rPr lang="en-US" dirty="0">
                <a:solidFill>
                  <a:schemeClr val="bg1"/>
                </a:solidFill>
              </a:rPr>
              <a:t>Select*from Category</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065" t="61104" r="27024" b="27489"/>
          <a:stretch/>
        </p:blipFill>
        <p:spPr>
          <a:xfrm>
            <a:off x="249194" y="1546648"/>
            <a:ext cx="5724394" cy="64540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E5519DE-38E2-4376-BA9E-5D6611413DE6}"/>
              </a:ext>
            </a:extLst>
          </p:cNvPr>
          <p:cNvPicPr>
            <a:picLocks noChangeAspect="1"/>
          </p:cNvPicPr>
          <p:nvPr/>
        </p:nvPicPr>
        <p:blipFill rotWithShape="1">
          <a:blip r:embed="rId4">
            <a:extLst>
              <a:ext uri="{28A0092B-C50C-407E-A947-70E740481C1C}">
                <a14:useLocalDpi xmlns:a14="http://schemas.microsoft.com/office/drawing/2010/main" val="0"/>
              </a:ext>
            </a:extLst>
          </a:blip>
          <a:srcRect l="16004" t="47150" r="37044" b="6280"/>
          <a:stretch/>
        </p:blipFill>
        <p:spPr>
          <a:xfrm>
            <a:off x="249194" y="3421909"/>
            <a:ext cx="5505514" cy="3071656"/>
          </a:xfrm>
          <a:prstGeom prst="rect">
            <a:avLst/>
          </a:prstGeom>
        </p:spPr>
      </p:pic>
    </p:spTree>
    <p:extLst>
      <p:ext uri="{BB962C8B-B14F-4D97-AF65-F5344CB8AC3E}">
        <p14:creationId xmlns:p14="http://schemas.microsoft.com/office/powerpoint/2010/main" val="24524649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2253560" y="-1178251"/>
            <a:ext cx="414282" cy="442301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1082835" y="848590"/>
            <a:ext cx="3291488" cy="369332"/>
          </a:xfrm>
          <a:prstGeom prst="rect">
            <a:avLst/>
          </a:prstGeom>
          <a:noFill/>
        </p:spPr>
        <p:txBody>
          <a:bodyPr wrap="square" rtlCol="0">
            <a:spAutoFit/>
          </a:bodyPr>
          <a:lstStyle/>
          <a:p>
            <a:r>
              <a:rPr lang="en-US" dirty="0">
                <a:solidFill>
                  <a:schemeClr val="bg1"/>
                </a:solidFill>
              </a:rPr>
              <a:t>Select*from Order_Details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940" t="61105" r="26775" b="7236"/>
          <a:stretch/>
        </p:blipFill>
        <p:spPr>
          <a:xfrm>
            <a:off x="249194" y="1543613"/>
            <a:ext cx="5761972" cy="1791221"/>
          </a:xfrm>
          <a:prstGeom prst="rect">
            <a:avLst/>
          </a:prstGeom>
        </p:spPr>
      </p:pic>
      <p:sp>
        <p:nvSpPr>
          <p:cNvPr id="2" name="Trapezoid 1">
            <a:extLst>
              <a:ext uri="{FF2B5EF4-FFF2-40B4-BE49-F238E27FC236}">
                <a16:creationId xmlns:a16="http://schemas.microsoft.com/office/drawing/2014/main" id="{88CA3B2D-5A14-466E-BBAD-F96094F24DFE}"/>
              </a:ext>
              <a:ext uri="{C183D7F6-B498-43B3-948B-1728B52AA6E4}">
                <adec:decorative xmlns:adec="http://schemas.microsoft.com/office/drawing/2017/decorative" val="1"/>
              </a:ext>
            </a:extLst>
          </p:cNvPr>
          <p:cNvSpPr/>
          <p:nvPr/>
        </p:nvSpPr>
        <p:spPr>
          <a:xfrm rot="5400000">
            <a:off x="2275806" y="1633684"/>
            <a:ext cx="414282" cy="4423014"/>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5CA14A1-FD47-43B6-B9F0-3D00D7832601}"/>
              </a:ext>
            </a:extLst>
          </p:cNvPr>
          <p:cNvSpPr txBox="1"/>
          <p:nvPr/>
        </p:nvSpPr>
        <p:spPr>
          <a:xfrm>
            <a:off x="1082835" y="3636771"/>
            <a:ext cx="3291488" cy="369332"/>
          </a:xfrm>
          <a:prstGeom prst="rect">
            <a:avLst/>
          </a:prstGeom>
          <a:noFill/>
        </p:spPr>
        <p:txBody>
          <a:bodyPr wrap="square" rtlCol="0">
            <a:spAutoFit/>
          </a:bodyPr>
          <a:lstStyle/>
          <a:p>
            <a:r>
              <a:rPr lang="en-US" dirty="0">
                <a:solidFill>
                  <a:schemeClr val="bg1"/>
                </a:solidFill>
              </a:rPr>
              <a:t>Select*from Products_Ordered</a:t>
            </a:r>
          </a:p>
        </p:txBody>
      </p:sp>
      <p:pic>
        <p:nvPicPr>
          <p:cNvPr id="7" name="Picture 6" descr="A screenshot of a social media post&#10;&#10;Description automatically generated">
            <a:extLst>
              <a:ext uri="{FF2B5EF4-FFF2-40B4-BE49-F238E27FC236}">
                <a16:creationId xmlns:a16="http://schemas.microsoft.com/office/drawing/2014/main" id="{30101737-48E3-4B31-BD8B-09461999664B}"/>
              </a:ext>
            </a:extLst>
          </p:cNvPr>
          <p:cNvPicPr>
            <a:picLocks noChangeAspect="1"/>
          </p:cNvPicPr>
          <p:nvPr/>
        </p:nvPicPr>
        <p:blipFill rotWithShape="1">
          <a:blip r:embed="rId4">
            <a:extLst>
              <a:ext uri="{28A0092B-C50C-407E-A947-70E740481C1C}">
                <a14:useLocalDpi xmlns:a14="http://schemas.microsoft.com/office/drawing/2010/main" val="0"/>
              </a:ext>
            </a:extLst>
          </a:blip>
          <a:srcRect l="16196" t="46762" r="36544" b="39483"/>
          <a:stretch/>
        </p:blipFill>
        <p:spPr>
          <a:xfrm>
            <a:off x="249194" y="4572000"/>
            <a:ext cx="5761972" cy="943299"/>
          </a:xfrm>
          <a:prstGeom prst="rect">
            <a:avLst/>
          </a:prstGeom>
        </p:spPr>
      </p:pic>
    </p:spTree>
    <p:extLst>
      <p:ext uri="{BB962C8B-B14F-4D97-AF65-F5344CB8AC3E}">
        <p14:creationId xmlns:p14="http://schemas.microsoft.com/office/powerpoint/2010/main" val="695908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936010"/>
            <a:ext cx="11675970" cy="5539978"/>
          </a:xfrm>
          <a:prstGeom prst="rect">
            <a:avLst/>
          </a:prstGeom>
        </p:spPr>
        <p:txBody>
          <a:bodyPr wrap="square" lIns="0" tIns="0" rIns="0" bIns="0" anchor="t">
            <a:spAutoFit/>
          </a:bodyPr>
          <a:lstStyle/>
          <a:p>
            <a:r>
              <a:rPr lang="en-US" b="1" dirty="0">
                <a:solidFill>
                  <a:schemeClr val="tx1">
                    <a:lumMod val="95000"/>
                    <a:lumOff val="5000"/>
                  </a:schemeClr>
                </a:solidFill>
              </a:rPr>
              <a:t>Create Indexes:</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index_employee</a:t>
            </a:r>
            <a:endParaRPr lang="en-US" dirty="0">
              <a:solidFill>
                <a:schemeClr val="tx1">
                  <a:lumMod val="95000"/>
                  <a:lumOff val="5000"/>
                </a:schemeClr>
              </a:solidFill>
            </a:endParaRPr>
          </a:p>
          <a:p>
            <a:r>
              <a:rPr lang="en-US" dirty="0">
                <a:solidFill>
                  <a:schemeClr val="tx1">
                    <a:lumMod val="95000"/>
                    <a:lumOff val="5000"/>
                  </a:schemeClr>
                </a:solidFill>
              </a:rPr>
              <a:t>on Employees(City)</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index_customers</a:t>
            </a:r>
            <a:endParaRPr lang="en-US" dirty="0">
              <a:solidFill>
                <a:schemeClr val="tx1">
                  <a:lumMod val="95000"/>
                  <a:lumOff val="5000"/>
                </a:schemeClr>
              </a:solidFill>
            </a:endParaRPr>
          </a:p>
          <a:p>
            <a:r>
              <a:rPr lang="en-US" dirty="0">
                <a:solidFill>
                  <a:schemeClr val="tx1">
                    <a:lumMod val="95000"/>
                    <a:lumOff val="5000"/>
                  </a:schemeClr>
                </a:solidFill>
              </a:rPr>
              <a:t>on Customers(</a:t>
            </a:r>
            <a:r>
              <a:rPr lang="en-US" dirty="0" err="1">
                <a:solidFill>
                  <a:schemeClr val="tx1">
                    <a:lumMod val="95000"/>
                    <a:lumOff val="5000"/>
                  </a:schemeClr>
                </a:solidFill>
              </a:rPr>
              <a:t>First_Name</a:t>
            </a:r>
            <a:r>
              <a:rPr lang="en-US" dirty="0">
                <a:solidFill>
                  <a:schemeClr val="tx1">
                    <a:lumMod val="95000"/>
                    <a:lumOff val="5000"/>
                  </a:schemeClr>
                </a:solidFill>
              </a:rPr>
              <a:t>)</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index_Products</a:t>
            </a:r>
            <a:endParaRPr lang="en-US" dirty="0">
              <a:solidFill>
                <a:schemeClr val="tx1">
                  <a:lumMod val="95000"/>
                  <a:lumOff val="5000"/>
                </a:schemeClr>
              </a:solidFill>
            </a:endParaRPr>
          </a:p>
          <a:p>
            <a:r>
              <a:rPr lang="en-US" dirty="0">
                <a:solidFill>
                  <a:schemeClr val="tx1">
                    <a:lumMod val="95000"/>
                    <a:lumOff val="5000"/>
                  </a:schemeClr>
                </a:solidFill>
              </a:rPr>
              <a:t>on Products(</a:t>
            </a:r>
            <a:r>
              <a:rPr lang="en-US" dirty="0" err="1">
                <a:solidFill>
                  <a:schemeClr val="tx1">
                    <a:lumMod val="95000"/>
                    <a:lumOff val="5000"/>
                  </a:schemeClr>
                </a:solidFill>
              </a:rPr>
              <a:t>Product_Name</a:t>
            </a:r>
            <a:r>
              <a:rPr lang="en-US" dirty="0">
                <a:solidFill>
                  <a:schemeClr val="tx1">
                    <a:lumMod val="95000"/>
                    <a:lumOff val="5000"/>
                  </a:schemeClr>
                </a:solidFill>
              </a:rPr>
              <a:t>)</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index_Orders</a:t>
            </a:r>
            <a:endParaRPr lang="en-US" dirty="0">
              <a:solidFill>
                <a:schemeClr val="tx1">
                  <a:lumMod val="95000"/>
                  <a:lumOff val="5000"/>
                </a:schemeClr>
              </a:solidFill>
            </a:endParaRPr>
          </a:p>
          <a:p>
            <a:r>
              <a:rPr lang="en-US" dirty="0">
                <a:solidFill>
                  <a:schemeClr val="tx1">
                    <a:lumMod val="95000"/>
                    <a:lumOff val="5000"/>
                  </a:schemeClr>
                </a:solidFill>
              </a:rPr>
              <a:t>on Orders(</a:t>
            </a:r>
            <a:r>
              <a:rPr lang="en-US" dirty="0" err="1">
                <a:solidFill>
                  <a:schemeClr val="tx1">
                    <a:lumMod val="95000"/>
                    <a:lumOff val="5000"/>
                  </a:schemeClr>
                </a:solidFill>
              </a:rPr>
              <a:t>Customer_ID</a:t>
            </a:r>
            <a:r>
              <a:rPr lang="en-US" dirty="0">
                <a:solidFill>
                  <a:schemeClr val="tx1">
                    <a:lumMod val="95000"/>
                    <a:lumOff val="5000"/>
                  </a:schemeClr>
                </a:solidFill>
              </a:rPr>
              <a:t>)</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index_Products_Ordered</a:t>
            </a:r>
            <a:endParaRPr lang="en-US" dirty="0">
              <a:solidFill>
                <a:schemeClr val="tx1">
                  <a:lumMod val="95000"/>
                  <a:lumOff val="5000"/>
                </a:schemeClr>
              </a:solidFill>
            </a:endParaRPr>
          </a:p>
          <a:p>
            <a:r>
              <a:rPr lang="en-US" dirty="0">
                <a:solidFill>
                  <a:schemeClr val="tx1">
                    <a:lumMod val="95000"/>
                    <a:lumOff val="5000"/>
                  </a:schemeClr>
                </a:solidFill>
              </a:rPr>
              <a:t>on Products_Ordered(</a:t>
            </a:r>
            <a:r>
              <a:rPr lang="en-US" dirty="0" err="1">
                <a:solidFill>
                  <a:schemeClr val="tx1">
                    <a:lumMod val="95000"/>
                    <a:lumOff val="5000"/>
                  </a:schemeClr>
                </a:solidFill>
              </a:rPr>
              <a:t>Product_ID</a:t>
            </a:r>
            <a:r>
              <a:rPr lang="en-US" dirty="0">
                <a:solidFill>
                  <a:schemeClr val="tx1">
                    <a:lumMod val="95000"/>
                    <a:lumOff val="5000"/>
                  </a:schemeClr>
                </a:solidFill>
              </a:rPr>
              <a:t>, </a:t>
            </a:r>
            <a:r>
              <a:rPr lang="en-US" dirty="0" err="1">
                <a:solidFill>
                  <a:schemeClr val="tx1">
                    <a:lumMod val="95000"/>
                    <a:lumOff val="5000"/>
                  </a:schemeClr>
                </a:solidFill>
              </a:rPr>
              <a:t>ordered_date</a:t>
            </a:r>
            <a:r>
              <a:rPr lang="en-US" dirty="0">
                <a:solidFill>
                  <a:schemeClr val="tx1">
                    <a:lumMod val="95000"/>
                    <a:lumOff val="5000"/>
                  </a:schemeClr>
                </a:solidFill>
              </a:rPr>
              <a:t>)</a:t>
            </a:r>
          </a:p>
          <a:p>
            <a:endParaRPr lang="en-US" dirty="0">
              <a:solidFill>
                <a:schemeClr val="tx1">
                  <a:lumMod val="95000"/>
                  <a:lumOff val="5000"/>
                </a:schemeClr>
              </a:solidFill>
            </a:endParaRPr>
          </a:p>
          <a:p>
            <a:r>
              <a:rPr lang="en-US" dirty="0">
                <a:solidFill>
                  <a:schemeClr val="tx1">
                    <a:lumMod val="95000"/>
                    <a:lumOff val="5000"/>
                  </a:schemeClr>
                </a:solidFill>
              </a:rPr>
              <a:t>create </a:t>
            </a:r>
            <a:r>
              <a:rPr lang="en-US" dirty="0" err="1">
                <a:solidFill>
                  <a:schemeClr val="tx1">
                    <a:lumMod val="95000"/>
                    <a:lumOff val="5000"/>
                  </a:schemeClr>
                </a:solidFill>
              </a:rPr>
              <a:t>nonclustered</a:t>
            </a:r>
            <a:r>
              <a:rPr lang="en-US" dirty="0">
                <a:solidFill>
                  <a:schemeClr val="tx1">
                    <a:lumMod val="95000"/>
                    <a:lumOff val="5000"/>
                  </a:schemeClr>
                </a:solidFill>
              </a:rPr>
              <a:t> index </a:t>
            </a:r>
            <a:r>
              <a:rPr lang="en-US" dirty="0" err="1">
                <a:solidFill>
                  <a:schemeClr val="tx1">
                    <a:lumMod val="95000"/>
                    <a:lumOff val="5000"/>
                  </a:schemeClr>
                </a:solidFill>
              </a:rPr>
              <a:t>index_supplier</a:t>
            </a:r>
            <a:endParaRPr lang="en-US" dirty="0">
              <a:solidFill>
                <a:schemeClr val="tx1">
                  <a:lumMod val="95000"/>
                  <a:lumOff val="5000"/>
                </a:schemeClr>
              </a:solidFill>
            </a:endParaRPr>
          </a:p>
          <a:p>
            <a:r>
              <a:rPr lang="en-US" dirty="0">
                <a:solidFill>
                  <a:schemeClr val="tx1">
                    <a:lumMod val="95000"/>
                    <a:lumOff val="5000"/>
                  </a:schemeClr>
                </a:solidFill>
              </a:rPr>
              <a:t>on Supplier(CompanyName)</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72736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443092"/>
            <a:ext cx="11675970" cy="4985980"/>
          </a:xfrm>
          <a:prstGeom prst="rect">
            <a:avLst/>
          </a:prstGeom>
        </p:spPr>
        <p:txBody>
          <a:bodyPr wrap="square" lIns="0" tIns="0" rIns="0" bIns="0" anchor="t">
            <a:spAutoFit/>
          </a:bodyPr>
          <a:lstStyle/>
          <a:p>
            <a:r>
              <a:rPr lang="en-US" b="1" dirty="0">
                <a:solidFill>
                  <a:schemeClr val="tx1">
                    <a:lumMod val="95000"/>
                    <a:lumOff val="5000"/>
                  </a:schemeClr>
                </a:solidFill>
              </a:rPr>
              <a:t>create view </a:t>
            </a:r>
            <a:r>
              <a:rPr lang="en-US" b="1" dirty="0" err="1">
                <a:solidFill>
                  <a:schemeClr val="tx1">
                    <a:lumMod val="95000"/>
                    <a:lumOff val="5000"/>
                  </a:schemeClr>
                </a:solidFill>
              </a:rPr>
              <a:t>Bill_details</a:t>
            </a:r>
            <a:endParaRPr lang="en-US" b="1" dirty="0">
              <a:solidFill>
                <a:schemeClr val="tx1">
                  <a:lumMod val="95000"/>
                  <a:lumOff val="5000"/>
                </a:schemeClr>
              </a:solidFill>
            </a:endParaRPr>
          </a:p>
          <a:p>
            <a:r>
              <a:rPr lang="en-US" dirty="0">
                <a:solidFill>
                  <a:schemeClr val="tx1">
                    <a:lumMod val="95000"/>
                    <a:lumOff val="5000"/>
                  </a:schemeClr>
                </a:solidFill>
              </a:rPr>
              <a:t> </a:t>
            </a:r>
          </a:p>
          <a:p>
            <a:r>
              <a:rPr lang="en-US" dirty="0">
                <a:solidFill>
                  <a:schemeClr val="tx1">
                    <a:lumMod val="95000"/>
                    <a:lumOff val="5000"/>
                  </a:schemeClr>
                </a:solidFill>
              </a:rPr>
              <a:t>as</a:t>
            </a:r>
          </a:p>
          <a:p>
            <a:r>
              <a:rPr lang="en-US" dirty="0">
                <a:solidFill>
                  <a:schemeClr val="tx1">
                    <a:lumMod val="95000"/>
                    <a:lumOff val="5000"/>
                  </a:schemeClr>
                </a:solidFill>
              </a:rPr>
              <a:t> </a:t>
            </a:r>
          </a:p>
          <a:p>
            <a:r>
              <a:rPr lang="en-US" dirty="0">
                <a:solidFill>
                  <a:schemeClr val="tx1">
                    <a:lumMod val="95000"/>
                    <a:lumOff val="5000"/>
                  </a:schemeClr>
                </a:solidFill>
              </a:rPr>
              <a:t>select  </a:t>
            </a:r>
            <a:r>
              <a:rPr lang="en-US" dirty="0" err="1">
                <a:solidFill>
                  <a:schemeClr val="tx1">
                    <a:lumMod val="95000"/>
                    <a:lumOff val="5000"/>
                  </a:schemeClr>
                </a:solidFill>
              </a:rPr>
              <a:t>Employee_ID,dbo.Orders.Order_ID,Customer_ID,Product_Name</a:t>
            </a:r>
            <a:r>
              <a:rPr lang="en-US" dirty="0">
                <a:solidFill>
                  <a:schemeClr val="tx1">
                    <a:lumMod val="95000"/>
                    <a:lumOff val="5000"/>
                  </a:schemeClr>
                </a:solidFill>
              </a:rPr>
              <a:t>, </a:t>
            </a:r>
            <a:r>
              <a:rPr lang="en-US" dirty="0" err="1">
                <a:solidFill>
                  <a:schemeClr val="tx1">
                    <a:lumMod val="95000"/>
                    <a:lumOff val="5000"/>
                  </a:schemeClr>
                </a:solidFill>
              </a:rPr>
              <a:t>Sales_Price</a:t>
            </a:r>
            <a:r>
              <a:rPr lang="en-US" dirty="0">
                <a:solidFill>
                  <a:schemeClr val="tx1">
                    <a:lumMod val="95000"/>
                    <a:lumOff val="5000"/>
                  </a:schemeClr>
                </a:solidFill>
              </a:rPr>
              <a:t>, </a:t>
            </a:r>
            <a:r>
              <a:rPr lang="en-US" dirty="0" err="1">
                <a:solidFill>
                  <a:schemeClr val="tx1">
                    <a:lumMod val="95000"/>
                    <a:lumOff val="5000"/>
                  </a:schemeClr>
                </a:solidFill>
              </a:rPr>
              <a:t>Product_quantity</a:t>
            </a:r>
            <a:r>
              <a:rPr lang="en-US" dirty="0">
                <a:solidFill>
                  <a:schemeClr val="tx1">
                    <a:lumMod val="95000"/>
                    <a:lumOff val="5000"/>
                  </a:schemeClr>
                </a:solidFill>
              </a:rPr>
              <a:t> from Orders_Details</a:t>
            </a:r>
          </a:p>
          <a:p>
            <a:r>
              <a:rPr lang="en-US" dirty="0">
                <a:solidFill>
                  <a:schemeClr val="tx1">
                    <a:lumMod val="95000"/>
                    <a:lumOff val="5000"/>
                  </a:schemeClr>
                </a:solidFill>
              </a:rPr>
              <a:t>inner join Products on </a:t>
            </a:r>
            <a:r>
              <a:rPr lang="en-US" dirty="0" err="1">
                <a:solidFill>
                  <a:schemeClr val="tx1">
                    <a:lumMod val="95000"/>
                    <a:lumOff val="5000"/>
                  </a:schemeClr>
                </a:solidFill>
              </a:rPr>
              <a:t>Products.Product_ID</a:t>
            </a:r>
            <a:r>
              <a:rPr lang="en-US" dirty="0">
                <a:solidFill>
                  <a:schemeClr val="tx1">
                    <a:lumMod val="95000"/>
                    <a:lumOff val="5000"/>
                  </a:schemeClr>
                </a:solidFill>
              </a:rPr>
              <a:t> = </a:t>
            </a:r>
            <a:r>
              <a:rPr lang="en-US" dirty="0" err="1">
                <a:solidFill>
                  <a:schemeClr val="tx1">
                    <a:lumMod val="95000"/>
                    <a:lumOff val="5000"/>
                  </a:schemeClr>
                </a:solidFill>
              </a:rPr>
              <a:t>Orders_Details.Product_ID</a:t>
            </a:r>
            <a:endParaRPr lang="en-US" dirty="0">
              <a:solidFill>
                <a:schemeClr val="tx1">
                  <a:lumMod val="95000"/>
                  <a:lumOff val="5000"/>
                </a:schemeClr>
              </a:solidFill>
            </a:endParaRPr>
          </a:p>
          <a:p>
            <a:r>
              <a:rPr lang="en-US" dirty="0">
                <a:solidFill>
                  <a:schemeClr val="tx1">
                    <a:lumMod val="95000"/>
                    <a:lumOff val="5000"/>
                  </a:schemeClr>
                </a:solidFill>
              </a:rPr>
              <a:t>inner join Orders on </a:t>
            </a:r>
            <a:r>
              <a:rPr lang="en-US" dirty="0" err="1">
                <a:solidFill>
                  <a:schemeClr val="tx1">
                    <a:lumMod val="95000"/>
                    <a:lumOff val="5000"/>
                  </a:schemeClr>
                </a:solidFill>
              </a:rPr>
              <a:t>Orders.Order_ID</a:t>
            </a:r>
            <a:r>
              <a:rPr lang="en-US" dirty="0">
                <a:solidFill>
                  <a:schemeClr val="tx1">
                    <a:lumMod val="95000"/>
                    <a:lumOff val="5000"/>
                  </a:schemeClr>
                </a:solidFill>
              </a:rPr>
              <a:t> = </a:t>
            </a:r>
            <a:r>
              <a:rPr lang="en-US" dirty="0" err="1">
                <a:solidFill>
                  <a:schemeClr val="tx1">
                    <a:lumMod val="95000"/>
                    <a:lumOff val="5000"/>
                  </a:schemeClr>
                </a:solidFill>
              </a:rPr>
              <a:t>Orders_Details.Order_ID</a:t>
            </a:r>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declare @getCID int </a:t>
            </a:r>
          </a:p>
          <a:p>
            <a:r>
              <a:rPr lang="en-US" dirty="0">
                <a:solidFill>
                  <a:schemeClr val="tx1">
                    <a:lumMod val="95000"/>
                    <a:lumOff val="5000"/>
                  </a:schemeClr>
                </a:solidFill>
              </a:rPr>
              <a:t>select @getCID=1</a:t>
            </a:r>
          </a:p>
          <a:p>
            <a:endParaRPr lang="en-US" dirty="0">
              <a:solidFill>
                <a:schemeClr val="tx1">
                  <a:lumMod val="95000"/>
                  <a:lumOff val="5000"/>
                </a:schemeClr>
              </a:solidFill>
            </a:endParaRPr>
          </a:p>
          <a:p>
            <a:r>
              <a:rPr lang="en-US" dirty="0">
                <a:solidFill>
                  <a:schemeClr val="tx1">
                    <a:lumMod val="95000"/>
                    <a:lumOff val="5000"/>
                  </a:schemeClr>
                </a:solidFill>
              </a:rPr>
              <a:t>select  </a:t>
            </a:r>
            <a:r>
              <a:rPr lang="en-US" dirty="0" err="1">
                <a:solidFill>
                  <a:schemeClr val="tx1">
                    <a:lumMod val="95000"/>
                    <a:lumOff val="5000"/>
                  </a:schemeClr>
                </a:solidFill>
              </a:rPr>
              <a:t>Employee_ID,Order_ID,Customer_ID,Product_Name,Sales_Price</a:t>
            </a:r>
            <a:r>
              <a:rPr lang="en-US" dirty="0">
                <a:solidFill>
                  <a:schemeClr val="tx1">
                    <a:lumMod val="95000"/>
                    <a:lumOff val="5000"/>
                  </a:schemeClr>
                </a:solidFill>
              </a:rPr>
              <a:t> as </a:t>
            </a:r>
            <a:r>
              <a:rPr lang="en-US" dirty="0" err="1">
                <a:solidFill>
                  <a:schemeClr val="tx1">
                    <a:lumMod val="95000"/>
                    <a:lumOff val="5000"/>
                  </a:schemeClr>
                </a:solidFill>
              </a:rPr>
              <a:t>Product_Price</a:t>
            </a:r>
            <a:r>
              <a:rPr lang="en-US" dirty="0">
                <a:solidFill>
                  <a:schemeClr val="tx1">
                    <a:lumMod val="95000"/>
                    <a:lumOff val="5000"/>
                  </a:schemeClr>
                </a:solidFill>
              </a:rPr>
              <a:t>, </a:t>
            </a:r>
            <a:r>
              <a:rPr lang="en-US" dirty="0" err="1">
                <a:solidFill>
                  <a:schemeClr val="tx1">
                    <a:lumMod val="95000"/>
                    <a:lumOff val="5000"/>
                  </a:schemeClr>
                </a:solidFill>
              </a:rPr>
              <a:t>Product_quantity</a:t>
            </a:r>
            <a:r>
              <a:rPr lang="en-US" dirty="0">
                <a:solidFill>
                  <a:schemeClr val="tx1">
                    <a:lumMod val="95000"/>
                    <a:lumOff val="5000"/>
                  </a:schemeClr>
                </a:solidFill>
              </a:rPr>
              <a:t> ,</a:t>
            </a:r>
            <a:r>
              <a:rPr lang="en-US" dirty="0" err="1">
                <a:solidFill>
                  <a:schemeClr val="tx1">
                    <a:lumMod val="95000"/>
                    <a:lumOff val="5000"/>
                  </a:schemeClr>
                </a:solidFill>
              </a:rPr>
              <a:t>Sales_Price</a:t>
            </a:r>
            <a:r>
              <a:rPr lang="en-US" dirty="0">
                <a:solidFill>
                  <a:schemeClr val="tx1">
                    <a:lumMod val="95000"/>
                    <a:lumOff val="5000"/>
                  </a:schemeClr>
                </a:solidFill>
              </a:rPr>
              <a:t> * </a:t>
            </a:r>
            <a:r>
              <a:rPr lang="en-US" dirty="0" err="1">
                <a:solidFill>
                  <a:schemeClr val="tx1">
                    <a:lumMod val="95000"/>
                    <a:lumOff val="5000"/>
                  </a:schemeClr>
                </a:solidFill>
              </a:rPr>
              <a:t>Product_quantity</a:t>
            </a:r>
            <a:r>
              <a:rPr lang="en-US" dirty="0">
                <a:solidFill>
                  <a:schemeClr val="tx1">
                    <a:lumMod val="95000"/>
                    <a:lumOff val="5000"/>
                  </a:schemeClr>
                </a:solidFill>
              </a:rPr>
              <a:t> as total</a:t>
            </a:r>
          </a:p>
          <a:p>
            <a:r>
              <a:rPr lang="en-US" dirty="0">
                <a:solidFill>
                  <a:schemeClr val="tx1">
                    <a:lumMod val="95000"/>
                    <a:lumOff val="5000"/>
                  </a:schemeClr>
                </a:solidFill>
              </a:rPr>
              <a:t>from </a:t>
            </a:r>
            <a:r>
              <a:rPr lang="en-US" dirty="0" err="1">
                <a:solidFill>
                  <a:schemeClr val="tx1">
                    <a:lumMod val="95000"/>
                    <a:lumOff val="5000"/>
                  </a:schemeClr>
                </a:solidFill>
              </a:rPr>
              <a:t>Bill_details</a:t>
            </a:r>
            <a:r>
              <a:rPr lang="en-US" dirty="0">
                <a:solidFill>
                  <a:schemeClr val="tx1">
                    <a:lumMod val="95000"/>
                    <a:lumOff val="5000"/>
                  </a:schemeClr>
                </a:solidFill>
              </a:rPr>
              <a:t> WHERE </a:t>
            </a:r>
            <a:r>
              <a:rPr lang="en-US" dirty="0" err="1">
                <a:solidFill>
                  <a:schemeClr val="tx1">
                    <a:lumMod val="95000"/>
                    <a:lumOff val="5000"/>
                  </a:schemeClr>
                </a:solidFill>
              </a:rPr>
              <a:t>Customer_ID</a:t>
            </a:r>
            <a:r>
              <a:rPr lang="en-US" dirty="0">
                <a:solidFill>
                  <a:schemeClr val="tx1">
                    <a:lumMod val="95000"/>
                    <a:lumOff val="5000"/>
                  </a:schemeClr>
                </a:solidFill>
              </a:rPr>
              <a:t>=@getCID  </a:t>
            </a:r>
          </a:p>
          <a:p>
            <a:endParaRPr lang="en-US" dirty="0">
              <a:solidFill>
                <a:schemeClr val="tx1">
                  <a:lumMod val="95000"/>
                  <a:lumOff val="5000"/>
                </a:schemeClr>
              </a:solidFill>
            </a:endParaRPr>
          </a:p>
          <a:p>
            <a:r>
              <a:rPr lang="en-US" dirty="0">
                <a:solidFill>
                  <a:schemeClr val="tx1">
                    <a:lumMod val="95000"/>
                    <a:lumOff val="5000"/>
                  </a:schemeClr>
                </a:solidFill>
              </a:rPr>
              <a:t>Select sum(</a:t>
            </a:r>
            <a:r>
              <a:rPr lang="en-US" dirty="0" err="1">
                <a:solidFill>
                  <a:schemeClr val="tx1">
                    <a:lumMod val="95000"/>
                    <a:lumOff val="5000"/>
                  </a:schemeClr>
                </a:solidFill>
              </a:rPr>
              <a:t>Sales_Price</a:t>
            </a:r>
            <a:r>
              <a:rPr lang="en-US" dirty="0">
                <a:solidFill>
                  <a:schemeClr val="tx1">
                    <a:lumMod val="95000"/>
                    <a:lumOff val="5000"/>
                  </a:schemeClr>
                </a:solidFill>
              </a:rPr>
              <a:t> * </a:t>
            </a:r>
            <a:r>
              <a:rPr lang="en-US" dirty="0" err="1">
                <a:solidFill>
                  <a:schemeClr val="tx1">
                    <a:lumMod val="95000"/>
                    <a:lumOff val="5000"/>
                  </a:schemeClr>
                </a:solidFill>
              </a:rPr>
              <a:t>Product_quantity</a:t>
            </a:r>
            <a:r>
              <a:rPr lang="en-US" dirty="0">
                <a:solidFill>
                  <a:schemeClr val="tx1">
                    <a:lumMod val="95000"/>
                    <a:lumOff val="5000"/>
                  </a:schemeClr>
                </a:solidFill>
              </a:rPr>
              <a:t>) as </a:t>
            </a:r>
            <a:r>
              <a:rPr lang="en-US" dirty="0" err="1">
                <a:solidFill>
                  <a:schemeClr val="tx1">
                    <a:lumMod val="95000"/>
                    <a:lumOff val="5000"/>
                  </a:schemeClr>
                </a:solidFill>
              </a:rPr>
              <a:t>Payable_Amount</a:t>
            </a:r>
            <a:endParaRPr lang="en-US" dirty="0">
              <a:solidFill>
                <a:schemeClr val="tx1">
                  <a:lumMod val="95000"/>
                  <a:lumOff val="5000"/>
                </a:schemeClr>
              </a:solidFill>
            </a:endParaRPr>
          </a:p>
          <a:p>
            <a:r>
              <a:rPr lang="en-US" dirty="0">
                <a:solidFill>
                  <a:schemeClr val="tx1">
                    <a:lumMod val="95000"/>
                    <a:lumOff val="5000"/>
                  </a:schemeClr>
                </a:solidFill>
              </a:rPr>
              <a:t>from </a:t>
            </a:r>
            <a:r>
              <a:rPr lang="en-US" dirty="0" err="1">
                <a:solidFill>
                  <a:schemeClr val="tx1">
                    <a:lumMod val="95000"/>
                    <a:lumOff val="5000"/>
                  </a:schemeClr>
                </a:solidFill>
              </a:rPr>
              <a:t>Bill_details</a:t>
            </a:r>
            <a:r>
              <a:rPr lang="en-US" dirty="0">
                <a:solidFill>
                  <a:schemeClr val="tx1">
                    <a:lumMod val="95000"/>
                    <a:lumOff val="5000"/>
                  </a:schemeClr>
                </a:solidFill>
              </a:rPr>
              <a:t> group by </a:t>
            </a:r>
            <a:r>
              <a:rPr lang="en-US" dirty="0" err="1">
                <a:solidFill>
                  <a:schemeClr val="tx1">
                    <a:lumMod val="95000"/>
                    <a:lumOff val="5000"/>
                  </a:schemeClr>
                </a:solidFill>
              </a:rPr>
              <a:t>Customer_ID</a:t>
            </a:r>
            <a:r>
              <a:rPr lang="en-US" dirty="0">
                <a:solidFill>
                  <a:schemeClr val="tx1">
                    <a:lumMod val="95000"/>
                    <a:lumOff val="5000"/>
                  </a:schemeClr>
                </a:solidFill>
              </a:rPr>
              <a:t> having </a:t>
            </a:r>
            <a:r>
              <a:rPr lang="en-US" dirty="0" err="1">
                <a:solidFill>
                  <a:schemeClr val="tx1">
                    <a:lumMod val="95000"/>
                    <a:lumOff val="5000"/>
                  </a:schemeClr>
                </a:solidFill>
              </a:rPr>
              <a:t>Customer_ID</a:t>
            </a:r>
            <a:r>
              <a:rPr lang="en-US" dirty="0">
                <a:solidFill>
                  <a:schemeClr val="tx1">
                    <a:lumMod val="95000"/>
                    <a:lumOff val="5000"/>
                  </a:schemeClr>
                </a:solidFill>
              </a:rPr>
              <a:t>=@getCID </a:t>
            </a:r>
          </a:p>
        </p:txBody>
      </p:sp>
    </p:spTree>
    <p:extLst>
      <p:ext uri="{BB962C8B-B14F-4D97-AF65-F5344CB8AC3E}">
        <p14:creationId xmlns:p14="http://schemas.microsoft.com/office/powerpoint/2010/main" val="15085039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26529"/>
            <a:ext cx="2705751" cy="276999"/>
          </a:xfrm>
          <a:prstGeom prst="rect">
            <a:avLst/>
          </a:prstGeom>
        </p:spPr>
        <p:txBody>
          <a:bodyPr wrap="square" lIns="0" tIns="0" rIns="0" bIns="0">
            <a:spAutoFit/>
          </a:bodyPr>
          <a:lstStyle/>
          <a:p>
            <a:pPr algn="ctr"/>
            <a:r>
              <a:rPr lang="en-US" dirty="0">
                <a:solidFill>
                  <a:schemeClr val="bg1"/>
                </a:solidFill>
              </a:rPr>
              <a:t>Select*from Orders</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1357797" y="837900"/>
            <a:ext cx="2496750" cy="369332"/>
          </a:xfrm>
          <a:prstGeom prst="rect">
            <a:avLst/>
          </a:prstGeom>
          <a:noFill/>
        </p:spPr>
        <p:txBody>
          <a:bodyPr wrap="square" rtlCol="0">
            <a:spAutoFit/>
          </a:bodyPr>
          <a:lstStyle/>
          <a:p>
            <a:r>
              <a:rPr lang="en-US" dirty="0">
                <a:solidFill>
                  <a:schemeClr val="bg1"/>
                </a:solidFill>
              </a:rPr>
              <a:t>Bill_details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940" t="61133" r="20424" b="16093"/>
          <a:stretch/>
        </p:blipFill>
        <p:spPr>
          <a:xfrm>
            <a:off x="249194" y="2039201"/>
            <a:ext cx="6400800" cy="1288524"/>
          </a:xfrm>
          <a:prstGeom prst="rect">
            <a:avLst/>
          </a:prstGeom>
        </p:spPr>
      </p:pic>
    </p:spTree>
    <p:extLst>
      <p:ext uri="{BB962C8B-B14F-4D97-AF65-F5344CB8AC3E}">
        <p14:creationId xmlns:p14="http://schemas.microsoft.com/office/powerpoint/2010/main" val="2189959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5539978"/>
          </a:xfrm>
          <a:prstGeom prst="rect">
            <a:avLst/>
          </a:prstGeom>
        </p:spPr>
        <p:txBody>
          <a:bodyPr wrap="square" lIns="0" tIns="0" rIns="0" bIns="0" anchor="t">
            <a:spAutoFit/>
          </a:bodyPr>
          <a:lstStyle/>
          <a:p>
            <a:r>
              <a:rPr lang="en-US" b="1" dirty="0">
                <a:solidFill>
                  <a:schemeClr val="tx1">
                    <a:lumMod val="95000"/>
                    <a:lumOff val="5000"/>
                  </a:schemeClr>
                </a:solidFill>
              </a:rPr>
              <a:t>CREATE view </a:t>
            </a:r>
            <a:r>
              <a:rPr lang="en-US" b="1" dirty="0" err="1">
                <a:solidFill>
                  <a:schemeClr val="tx1">
                    <a:lumMod val="95000"/>
                    <a:lumOff val="5000"/>
                  </a:schemeClr>
                </a:solidFill>
              </a:rPr>
              <a:t>View_Stock</a:t>
            </a:r>
            <a:endParaRPr lang="en-US" b="1"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as</a:t>
            </a:r>
          </a:p>
          <a:p>
            <a:endParaRPr lang="en-US" dirty="0">
              <a:solidFill>
                <a:schemeClr val="tx1">
                  <a:lumMod val="95000"/>
                  <a:lumOff val="5000"/>
                </a:schemeClr>
              </a:solidFill>
            </a:endParaRPr>
          </a:p>
          <a:p>
            <a:r>
              <a:rPr lang="en-US" dirty="0">
                <a:solidFill>
                  <a:schemeClr val="tx1">
                    <a:lumMod val="95000"/>
                    <a:lumOff val="5000"/>
                  </a:schemeClr>
                </a:solidFill>
              </a:rPr>
              <a:t>Select </a:t>
            </a:r>
            <a:r>
              <a:rPr lang="en-US" dirty="0" err="1">
                <a:solidFill>
                  <a:schemeClr val="tx1">
                    <a:lumMod val="95000"/>
                    <a:lumOff val="5000"/>
                  </a:schemeClr>
                </a:solidFill>
              </a:rPr>
              <a:t>Product_Id,Product_Name</a:t>
            </a:r>
            <a:r>
              <a:rPr lang="en-US" dirty="0">
                <a:solidFill>
                  <a:schemeClr val="tx1">
                    <a:lumMod val="95000"/>
                    <a:lumOff val="5000"/>
                  </a:schemeClr>
                </a:solidFill>
              </a:rPr>
              <a:t>, </a:t>
            </a:r>
            <a:r>
              <a:rPr lang="en-US" dirty="0" err="1">
                <a:solidFill>
                  <a:schemeClr val="tx1">
                    <a:lumMod val="95000"/>
                    <a:lumOff val="5000"/>
                  </a:schemeClr>
                </a:solidFill>
              </a:rPr>
              <a:t>Product_Stock</a:t>
            </a:r>
            <a:r>
              <a:rPr lang="en-US" dirty="0">
                <a:solidFill>
                  <a:schemeClr val="tx1">
                    <a:lumMod val="95000"/>
                    <a:lumOff val="5000"/>
                  </a:schemeClr>
                </a:solidFill>
              </a:rPr>
              <a:t>, CompanyName from Products</a:t>
            </a:r>
          </a:p>
          <a:p>
            <a:r>
              <a:rPr lang="en-US" dirty="0">
                <a:solidFill>
                  <a:schemeClr val="tx1">
                    <a:lumMod val="95000"/>
                    <a:lumOff val="5000"/>
                  </a:schemeClr>
                </a:solidFill>
              </a:rPr>
              <a:t>inner join Supplier on </a:t>
            </a:r>
            <a:r>
              <a:rPr lang="en-US" dirty="0" err="1">
                <a:solidFill>
                  <a:schemeClr val="tx1">
                    <a:lumMod val="95000"/>
                    <a:lumOff val="5000"/>
                  </a:schemeClr>
                </a:solidFill>
              </a:rPr>
              <a:t>Supplier.Supplier_ID</a:t>
            </a:r>
            <a:r>
              <a:rPr lang="en-US" dirty="0">
                <a:solidFill>
                  <a:schemeClr val="tx1">
                    <a:lumMod val="95000"/>
                    <a:lumOff val="5000"/>
                  </a:schemeClr>
                </a:solidFill>
              </a:rPr>
              <a:t>=</a:t>
            </a:r>
            <a:r>
              <a:rPr lang="en-US" dirty="0" err="1">
                <a:solidFill>
                  <a:schemeClr val="tx1">
                    <a:lumMod val="95000"/>
                    <a:lumOff val="5000"/>
                  </a:schemeClr>
                </a:solidFill>
              </a:rPr>
              <a:t>Products.Supplier_ID</a:t>
            </a:r>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select * from </a:t>
            </a:r>
            <a:r>
              <a:rPr lang="en-US" dirty="0" err="1">
                <a:solidFill>
                  <a:schemeClr val="tx1">
                    <a:lumMod val="95000"/>
                    <a:lumOff val="5000"/>
                  </a:schemeClr>
                </a:solidFill>
              </a:rPr>
              <a:t>View_Stock</a:t>
            </a:r>
            <a:r>
              <a:rPr lang="en-US" dirty="0">
                <a:solidFill>
                  <a:schemeClr val="tx1">
                    <a:lumMod val="95000"/>
                    <a:lumOff val="5000"/>
                  </a:schemeClr>
                </a:solidFill>
              </a:rPr>
              <a:t> where </a:t>
            </a:r>
            <a:r>
              <a:rPr lang="en-US" dirty="0" err="1">
                <a:solidFill>
                  <a:schemeClr val="tx1">
                    <a:lumMod val="95000"/>
                    <a:lumOff val="5000"/>
                  </a:schemeClr>
                </a:solidFill>
              </a:rPr>
              <a:t>Product_Stock</a:t>
            </a:r>
            <a:r>
              <a:rPr lang="en-US" dirty="0">
                <a:solidFill>
                  <a:schemeClr val="tx1">
                    <a:lumMod val="95000"/>
                    <a:lumOff val="5000"/>
                  </a:schemeClr>
                </a:solidFill>
              </a:rPr>
              <a:t>&lt;50</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b="1" dirty="0">
              <a:solidFill>
                <a:schemeClr val="tx1">
                  <a:lumMod val="95000"/>
                  <a:lumOff val="5000"/>
                </a:schemeClr>
              </a:solidFill>
            </a:endParaRPr>
          </a:p>
          <a:p>
            <a:r>
              <a:rPr lang="en-US" b="1" dirty="0">
                <a:solidFill>
                  <a:schemeClr val="tx1">
                    <a:lumMod val="95000"/>
                    <a:lumOff val="5000"/>
                  </a:schemeClr>
                </a:solidFill>
              </a:rPr>
              <a:t>create view </a:t>
            </a:r>
            <a:r>
              <a:rPr lang="en-US" b="1" dirty="0" err="1">
                <a:solidFill>
                  <a:schemeClr val="tx1">
                    <a:lumMod val="95000"/>
                    <a:lumOff val="5000"/>
                  </a:schemeClr>
                </a:solidFill>
              </a:rPr>
              <a:t>Employee_Salary</a:t>
            </a:r>
            <a:endParaRPr lang="en-US" b="1"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as</a:t>
            </a:r>
          </a:p>
          <a:p>
            <a:endParaRPr lang="en-US" dirty="0">
              <a:solidFill>
                <a:schemeClr val="tx1">
                  <a:lumMod val="95000"/>
                  <a:lumOff val="5000"/>
                </a:schemeClr>
              </a:solidFill>
            </a:endParaRPr>
          </a:p>
          <a:p>
            <a:r>
              <a:rPr lang="en-US" dirty="0">
                <a:solidFill>
                  <a:schemeClr val="tx1">
                    <a:lumMod val="95000"/>
                    <a:lumOff val="5000"/>
                  </a:schemeClr>
                </a:solidFill>
              </a:rPr>
              <a:t>Select </a:t>
            </a:r>
            <a:r>
              <a:rPr lang="en-US" dirty="0" err="1">
                <a:solidFill>
                  <a:schemeClr val="tx1">
                    <a:lumMod val="95000"/>
                    <a:lumOff val="5000"/>
                  </a:schemeClr>
                </a:solidFill>
              </a:rPr>
              <a:t>First_Name,Last_Name,salary</a:t>
            </a:r>
            <a:r>
              <a:rPr lang="en-US" dirty="0">
                <a:solidFill>
                  <a:schemeClr val="tx1">
                    <a:lumMod val="95000"/>
                    <a:lumOff val="5000"/>
                  </a:schemeClr>
                </a:solidFill>
              </a:rPr>
              <a:t>, </a:t>
            </a:r>
            <a:r>
              <a:rPr lang="en-US" dirty="0" err="1">
                <a:solidFill>
                  <a:schemeClr val="tx1">
                    <a:lumMod val="95000"/>
                    <a:lumOff val="5000"/>
                  </a:schemeClr>
                </a:solidFill>
              </a:rPr>
              <a:t>Employee_Status</a:t>
            </a:r>
            <a:r>
              <a:rPr lang="en-US" dirty="0">
                <a:solidFill>
                  <a:schemeClr val="tx1">
                    <a:lumMod val="95000"/>
                    <a:lumOff val="5000"/>
                  </a:schemeClr>
                </a:solidFill>
              </a:rPr>
              <a:t> from Employees</a:t>
            </a: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select * from </a:t>
            </a:r>
            <a:r>
              <a:rPr lang="en-US" dirty="0" err="1">
                <a:solidFill>
                  <a:schemeClr val="tx1">
                    <a:lumMod val="95000"/>
                    <a:lumOff val="5000"/>
                  </a:schemeClr>
                </a:solidFill>
              </a:rPr>
              <a:t>Employee_Salaray</a:t>
            </a:r>
            <a:r>
              <a:rPr lang="en-US" dirty="0">
                <a:solidFill>
                  <a:schemeClr val="tx1">
                    <a:lumMod val="95000"/>
                    <a:lumOff val="5000"/>
                  </a:schemeClr>
                </a:solidFill>
              </a:rPr>
              <a:t> where </a:t>
            </a:r>
            <a:r>
              <a:rPr lang="en-US" dirty="0" err="1">
                <a:solidFill>
                  <a:schemeClr val="tx1">
                    <a:lumMod val="95000"/>
                    <a:lumOff val="5000"/>
                  </a:schemeClr>
                </a:solidFill>
              </a:rPr>
              <a:t>Employee_Status</a:t>
            </a:r>
            <a:r>
              <a:rPr lang="en-US" dirty="0">
                <a:solidFill>
                  <a:schemeClr val="tx1">
                    <a:lumMod val="95000"/>
                    <a:lumOff val="5000"/>
                  </a:schemeClr>
                </a:solidFill>
              </a:rPr>
              <a:t>='Active' </a:t>
            </a:r>
          </a:p>
        </p:txBody>
      </p:sp>
    </p:spTree>
    <p:extLst>
      <p:ext uri="{BB962C8B-B14F-4D97-AF65-F5344CB8AC3E}">
        <p14:creationId xmlns:p14="http://schemas.microsoft.com/office/powerpoint/2010/main" val="952843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26529"/>
            <a:ext cx="2705751" cy="276999"/>
          </a:xfrm>
          <a:prstGeom prst="rect">
            <a:avLst/>
          </a:prstGeom>
        </p:spPr>
        <p:txBody>
          <a:bodyPr wrap="square" lIns="0" tIns="0" rIns="0" bIns="0">
            <a:spAutoFit/>
          </a:bodyPr>
          <a:lstStyle/>
          <a:p>
            <a:pPr algn="ctr"/>
            <a:r>
              <a:rPr lang="en-US" dirty="0">
                <a:solidFill>
                  <a:schemeClr val="bg1"/>
                </a:solidFill>
              </a:rPr>
              <a:t>Select*from Orders</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1357797" y="837900"/>
            <a:ext cx="2496750" cy="369332"/>
          </a:xfrm>
          <a:prstGeom prst="rect">
            <a:avLst/>
          </a:prstGeom>
          <a:noFill/>
        </p:spPr>
        <p:txBody>
          <a:bodyPr wrap="square" rtlCol="0">
            <a:spAutoFit/>
          </a:bodyPr>
          <a:lstStyle/>
          <a:p>
            <a:r>
              <a:rPr lang="en-US" dirty="0">
                <a:solidFill>
                  <a:schemeClr val="bg1"/>
                </a:solidFill>
              </a:rPr>
              <a:t>View_Stock</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5940" t="61081" r="26401" b="7238"/>
          <a:stretch/>
        </p:blipFill>
        <p:spPr>
          <a:xfrm>
            <a:off x="249194" y="1929008"/>
            <a:ext cx="5799550" cy="1792491"/>
          </a:xfrm>
          <a:prstGeom prst="rect">
            <a:avLst/>
          </a:prstGeom>
        </p:spPr>
      </p:pic>
      <p:grpSp>
        <p:nvGrpSpPr>
          <p:cNvPr id="12" name="Group 11"/>
          <p:cNvGrpSpPr/>
          <p:nvPr/>
        </p:nvGrpSpPr>
        <p:grpSpPr>
          <a:xfrm>
            <a:off x="249194" y="4404207"/>
            <a:ext cx="3320724" cy="414282"/>
            <a:chOff x="249194" y="4541993"/>
            <a:chExt cx="3320724" cy="414282"/>
          </a:xfrm>
        </p:grpSpPr>
        <p:sp>
          <p:nvSpPr>
            <p:cNvPr id="16" name="Trapezoid 15">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3088772"/>
              <a:ext cx="414282" cy="3320724"/>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3622" y="4564468"/>
              <a:ext cx="2418980" cy="369332"/>
            </a:xfrm>
            <a:prstGeom prst="rect">
              <a:avLst/>
            </a:prstGeom>
            <a:noFill/>
          </p:spPr>
          <p:txBody>
            <a:bodyPr wrap="square" rtlCol="0">
              <a:spAutoFit/>
            </a:bodyPr>
            <a:lstStyle/>
            <a:p>
              <a:r>
                <a:rPr lang="en-US" dirty="0">
                  <a:solidFill>
                    <a:schemeClr val="bg1"/>
                  </a:solidFill>
                </a:rPr>
                <a:t>Employee_Salaray</a:t>
              </a:r>
            </a:p>
          </p:txBody>
        </p:sp>
      </p:gr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5940" t="61000" r="25530" b="28047"/>
          <a:stretch/>
        </p:blipFill>
        <p:spPr>
          <a:xfrm>
            <a:off x="308986" y="5501197"/>
            <a:ext cx="5887232" cy="619698"/>
          </a:xfrm>
          <a:prstGeom prst="rect">
            <a:avLst/>
          </a:prstGeom>
        </p:spPr>
      </p:pic>
    </p:spTree>
    <p:extLst>
      <p:ext uri="{BB962C8B-B14F-4D97-AF65-F5344CB8AC3E}">
        <p14:creationId xmlns:p14="http://schemas.microsoft.com/office/powerpoint/2010/main" val="27906212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4431983"/>
          </a:xfrm>
          <a:prstGeom prst="rect">
            <a:avLst/>
          </a:prstGeom>
        </p:spPr>
        <p:txBody>
          <a:bodyPr wrap="square" lIns="0" tIns="0" rIns="0" bIns="0" anchor="t">
            <a:spAutoFit/>
          </a:bodyPr>
          <a:lstStyle/>
          <a:p>
            <a:r>
              <a:rPr lang="en-US" b="1" dirty="0">
                <a:solidFill>
                  <a:schemeClr val="tx1">
                    <a:lumMod val="95000"/>
                    <a:lumOff val="5000"/>
                  </a:schemeClr>
                </a:solidFill>
              </a:rPr>
              <a:t>create view </a:t>
            </a:r>
            <a:r>
              <a:rPr lang="en-US" b="1" dirty="0" err="1">
                <a:solidFill>
                  <a:schemeClr val="tx1">
                    <a:lumMod val="95000"/>
                    <a:lumOff val="5000"/>
                  </a:schemeClr>
                </a:solidFill>
              </a:rPr>
              <a:t>Monthly_Sale</a:t>
            </a:r>
            <a:r>
              <a:rPr lang="en-US" b="1" dirty="0">
                <a:solidFill>
                  <a:schemeClr val="tx1">
                    <a:lumMod val="95000"/>
                    <a:lumOff val="5000"/>
                  </a:schemeClr>
                </a:solidFill>
              </a:rPr>
              <a:t> </a:t>
            </a:r>
          </a:p>
          <a:p>
            <a:endParaRPr lang="en-US" dirty="0">
              <a:solidFill>
                <a:schemeClr val="tx1">
                  <a:lumMod val="95000"/>
                  <a:lumOff val="5000"/>
                </a:schemeClr>
              </a:solidFill>
            </a:endParaRPr>
          </a:p>
          <a:p>
            <a:r>
              <a:rPr lang="en-US" dirty="0">
                <a:solidFill>
                  <a:schemeClr val="tx1">
                    <a:lumMod val="95000"/>
                    <a:lumOff val="5000"/>
                  </a:schemeClr>
                </a:solidFill>
              </a:rPr>
              <a:t>as</a:t>
            </a:r>
          </a:p>
          <a:p>
            <a:r>
              <a:rPr lang="en-US" dirty="0">
                <a:solidFill>
                  <a:schemeClr val="tx1">
                    <a:lumMod val="95000"/>
                    <a:lumOff val="5000"/>
                  </a:schemeClr>
                </a:solidFill>
              </a:rPr>
              <a:t> </a:t>
            </a:r>
          </a:p>
          <a:p>
            <a:r>
              <a:rPr lang="en-US" dirty="0">
                <a:solidFill>
                  <a:schemeClr val="tx1">
                    <a:lumMod val="95000"/>
                    <a:lumOff val="5000"/>
                  </a:schemeClr>
                </a:solidFill>
              </a:rPr>
              <a:t>select  </a:t>
            </a:r>
            <a:r>
              <a:rPr lang="en-US" dirty="0" err="1">
                <a:solidFill>
                  <a:schemeClr val="tx1">
                    <a:lumMod val="95000"/>
                    <a:lumOff val="5000"/>
                  </a:schemeClr>
                </a:solidFill>
              </a:rPr>
              <a:t>Product_Name,Sales_Price</a:t>
            </a:r>
            <a:r>
              <a:rPr lang="en-US" dirty="0">
                <a:solidFill>
                  <a:schemeClr val="tx1">
                    <a:lumMod val="95000"/>
                    <a:lumOff val="5000"/>
                  </a:schemeClr>
                </a:solidFill>
              </a:rPr>
              <a:t>, </a:t>
            </a:r>
            <a:r>
              <a:rPr lang="en-US" dirty="0" err="1">
                <a:solidFill>
                  <a:schemeClr val="tx1">
                    <a:lumMod val="95000"/>
                    <a:lumOff val="5000"/>
                  </a:schemeClr>
                </a:solidFill>
              </a:rPr>
              <a:t>Product_quantity,Order_Date</a:t>
            </a:r>
            <a:r>
              <a:rPr lang="en-US" dirty="0">
                <a:solidFill>
                  <a:schemeClr val="tx1">
                    <a:lumMod val="95000"/>
                    <a:lumOff val="5000"/>
                  </a:schemeClr>
                </a:solidFill>
              </a:rPr>
              <a:t> from Orders_Details</a:t>
            </a:r>
          </a:p>
          <a:p>
            <a:r>
              <a:rPr lang="en-US" dirty="0">
                <a:solidFill>
                  <a:schemeClr val="tx1">
                    <a:lumMod val="95000"/>
                    <a:lumOff val="5000"/>
                  </a:schemeClr>
                </a:solidFill>
              </a:rPr>
              <a:t>inner join Products on </a:t>
            </a:r>
            <a:r>
              <a:rPr lang="en-US" dirty="0" err="1">
                <a:solidFill>
                  <a:schemeClr val="tx1">
                    <a:lumMod val="95000"/>
                    <a:lumOff val="5000"/>
                  </a:schemeClr>
                </a:solidFill>
              </a:rPr>
              <a:t>Products.Product_ID</a:t>
            </a:r>
            <a:r>
              <a:rPr lang="en-US" dirty="0">
                <a:solidFill>
                  <a:schemeClr val="tx1">
                    <a:lumMod val="95000"/>
                    <a:lumOff val="5000"/>
                  </a:schemeClr>
                </a:solidFill>
              </a:rPr>
              <a:t> = </a:t>
            </a:r>
            <a:r>
              <a:rPr lang="en-US" dirty="0" err="1">
                <a:solidFill>
                  <a:schemeClr val="tx1">
                    <a:lumMod val="95000"/>
                    <a:lumOff val="5000"/>
                  </a:schemeClr>
                </a:solidFill>
              </a:rPr>
              <a:t>Orders_Details.Product_ID</a:t>
            </a:r>
            <a:endParaRPr lang="en-US" dirty="0">
              <a:solidFill>
                <a:schemeClr val="tx1">
                  <a:lumMod val="95000"/>
                  <a:lumOff val="5000"/>
                </a:schemeClr>
              </a:solidFill>
            </a:endParaRPr>
          </a:p>
          <a:p>
            <a:r>
              <a:rPr lang="en-US" dirty="0">
                <a:solidFill>
                  <a:schemeClr val="tx1">
                    <a:lumMod val="95000"/>
                    <a:lumOff val="5000"/>
                  </a:schemeClr>
                </a:solidFill>
              </a:rPr>
              <a:t>inner join Orders on </a:t>
            </a:r>
            <a:r>
              <a:rPr lang="en-US" dirty="0" err="1">
                <a:solidFill>
                  <a:schemeClr val="tx1">
                    <a:lumMod val="95000"/>
                    <a:lumOff val="5000"/>
                  </a:schemeClr>
                </a:solidFill>
              </a:rPr>
              <a:t>Orders.Order_ID</a:t>
            </a:r>
            <a:r>
              <a:rPr lang="en-US" dirty="0">
                <a:solidFill>
                  <a:schemeClr val="tx1">
                    <a:lumMod val="95000"/>
                    <a:lumOff val="5000"/>
                  </a:schemeClr>
                </a:solidFill>
              </a:rPr>
              <a:t> = </a:t>
            </a:r>
            <a:r>
              <a:rPr lang="en-US" dirty="0" err="1">
                <a:solidFill>
                  <a:schemeClr val="tx1">
                    <a:lumMod val="95000"/>
                    <a:lumOff val="5000"/>
                  </a:schemeClr>
                </a:solidFill>
              </a:rPr>
              <a:t>Orders_Details.Order_ID</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declare @getMonth int </a:t>
            </a:r>
          </a:p>
          <a:p>
            <a:r>
              <a:rPr lang="en-US" dirty="0">
                <a:solidFill>
                  <a:schemeClr val="tx1">
                    <a:lumMod val="95000"/>
                    <a:lumOff val="5000"/>
                  </a:schemeClr>
                </a:solidFill>
              </a:rPr>
              <a:t>select @getMonth=8</a:t>
            </a:r>
          </a:p>
          <a:p>
            <a:endParaRPr lang="en-US" dirty="0">
              <a:solidFill>
                <a:schemeClr val="tx1">
                  <a:lumMod val="95000"/>
                  <a:lumOff val="5000"/>
                </a:schemeClr>
              </a:solidFill>
            </a:endParaRPr>
          </a:p>
          <a:p>
            <a:r>
              <a:rPr lang="en-US" dirty="0">
                <a:solidFill>
                  <a:schemeClr val="tx1">
                    <a:lumMod val="95000"/>
                    <a:lumOff val="5000"/>
                  </a:schemeClr>
                </a:solidFill>
              </a:rPr>
              <a:t>Select  </a:t>
            </a:r>
            <a:r>
              <a:rPr lang="en-US" dirty="0" err="1">
                <a:solidFill>
                  <a:schemeClr val="tx1">
                    <a:lumMod val="95000"/>
                    <a:lumOff val="5000"/>
                  </a:schemeClr>
                </a:solidFill>
              </a:rPr>
              <a:t>Product_Name</a:t>
            </a:r>
            <a:r>
              <a:rPr lang="en-US" dirty="0">
                <a:solidFill>
                  <a:schemeClr val="tx1">
                    <a:lumMod val="95000"/>
                    <a:lumOff val="5000"/>
                  </a:schemeClr>
                </a:solidFill>
              </a:rPr>
              <a:t> ,sum(</a:t>
            </a:r>
            <a:r>
              <a:rPr lang="en-US" dirty="0" err="1">
                <a:solidFill>
                  <a:schemeClr val="tx1">
                    <a:lumMod val="95000"/>
                    <a:lumOff val="5000"/>
                  </a:schemeClr>
                </a:solidFill>
              </a:rPr>
              <a:t>Product_Quantity</a:t>
            </a:r>
            <a:r>
              <a:rPr lang="en-US" dirty="0">
                <a:solidFill>
                  <a:schemeClr val="tx1">
                    <a:lumMod val="95000"/>
                    <a:lumOff val="5000"/>
                  </a:schemeClr>
                </a:solidFill>
              </a:rPr>
              <a:t>) as </a:t>
            </a:r>
            <a:r>
              <a:rPr lang="en-US" dirty="0" err="1">
                <a:solidFill>
                  <a:schemeClr val="tx1">
                    <a:lumMod val="95000"/>
                    <a:lumOff val="5000"/>
                  </a:schemeClr>
                </a:solidFill>
              </a:rPr>
              <a:t>total_Products,sum</a:t>
            </a:r>
            <a:r>
              <a:rPr lang="en-US" dirty="0">
                <a:solidFill>
                  <a:schemeClr val="tx1">
                    <a:lumMod val="95000"/>
                    <a:lumOff val="5000"/>
                  </a:schemeClr>
                </a:solidFill>
              </a:rPr>
              <a:t>(</a:t>
            </a:r>
            <a:r>
              <a:rPr lang="en-US" dirty="0" err="1">
                <a:solidFill>
                  <a:schemeClr val="tx1">
                    <a:lumMod val="95000"/>
                    <a:lumOff val="5000"/>
                  </a:schemeClr>
                </a:solidFill>
              </a:rPr>
              <a:t>Product_Quantity</a:t>
            </a:r>
            <a:r>
              <a:rPr lang="en-US" dirty="0">
                <a:solidFill>
                  <a:schemeClr val="tx1">
                    <a:lumMod val="95000"/>
                    <a:lumOff val="5000"/>
                  </a:schemeClr>
                </a:solidFill>
              </a:rPr>
              <a:t> * </a:t>
            </a:r>
            <a:r>
              <a:rPr lang="en-US" dirty="0" err="1">
                <a:solidFill>
                  <a:schemeClr val="tx1">
                    <a:lumMod val="95000"/>
                    <a:lumOff val="5000"/>
                  </a:schemeClr>
                </a:solidFill>
              </a:rPr>
              <a:t>Sales_price</a:t>
            </a:r>
            <a:r>
              <a:rPr lang="en-US" dirty="0">
                <a:solidFill>
                  <a:schemeClr val="tx1">
                    <a:lumMod val="95000"/>
                    <a:lumOff val="5000"/>
                  </a:schemeClr>
                </a:solidFill>
              </a:rPr>
              <a:t>) as </a:t>
            </a:r>
            <a:r>
              <a:rPr lang="en-US" dirty="0" err="1">
                <a:solidFill>
                  <a:schemeClr val="tx1">
                    <a:lumMod val="95000"/>
                    <a:lumOff val="5000"/>
                  </a:schemeClr>
                </a:solidFill>
              </a:rPr>
              <a:t>total_amount</a:t>
            </a:r>
            <a:endParaRPr lang="en-US" dirty="0">
              <a:solidFill>
                <a:schemeClr val="tx1">
                  <a:lumMod val="95000"/>
                  <a:lumOff val="5000"/>
                </a:schemeClr>
              </a:solidFill>
            </a:endParaRPr>
          </a:p>
          <a:p>
            <a:r>
              <a:rPr lang="en-US" dirty="0">
                <a:solidFill>
                  <a:schemeClr val="tx1">
                    <a:lumMod val="95000"/>
                    <a:lumOff val="5000"/>
                  </a:schemeClr>
                </a:solidFill>
              </a:rPr>
              <a:t>from </a:t>
            </a:r>
            <a:r>
              <a:rPr lang="en-US" dirty="0" err="1">
                <a:solidFill>
                  <a:schemeClr val="tx1">
                    <a:lumMod val="95000"/>
                    <a:lumOff val="5000"/>
                  </a:schemeClr>
                </a:solidFill>
              </a:rPr>
              <a:t>Monthly_Sale</a:t>
            </a:r>
            <a:r>
              <a:rPr lang="en-US" dirty="0">
                <a:solidFill>
                  <a:schemeClr val="tx1">
                    <a:lumMod val="95000"/>
                    <a:lumOff val="5000"/>
                  </a:schemeClr>
                </a:solidFill>
              </a:rPr>
              <a:t>  where MONTH(</a:t>
            </a:r>
            <a:r>
              <a:rPr lang="en-US" dirty="0" err="1">
                <a:solidFill>
                  <a:schemeClr val="tx1">
                    <a:lumMod val="95000"/>
                    <a:lumOff val="5000"/>
                  </a:schemeClr>
                </a:solidFill>
              </a:rPr>
              <a:t>Order_Date</a:t>
            </a:r>
            <a:r>
              <a:rPr lang="en-US" dirty="0">
                <a:solidFill>
                  <a:schemeClr val="tx1">
                    <a:lumMod val="95000"/>
                    <a:lumOff val="5000"/>
                  </a:schemeClr>
                </a:solidFill>
              </a:rPr>
              <a:t> )= @getMonth group by </a:t>
            </a:r>
            <a:r>
              <a:rPr lang="en-US" dirty="0" err="1">
                <a:solidFill>
                  <a:schemeClr val="tx1">
                    <a:lumMod val="95000"/>
                    <a:lumOff val="5000"/>
                  </a:schemeClr>
                </a:solidFill>
              </a:rPr>
              <a:t>Product_name</a:t>
            </a:r>
            <a:r>
              <a:rPr lang="en-US" dirty="0">
                <a:solidFill>
                  <a:schemeClr val="tx1">
                    <a:lumMod val="95000"/>
                    <a:lumOff val="5000"/>
                  </a:schemeClr>
                </a:solidFill>
              </a:rPr>
              <a:t> </a:t>
            </a:r>
          </a:p>
          <a:p>
            <a:endParaRPr lang="en-US" dirty="0">
              <a:solidFill>
                <a:schemeClr val="tx1">
                  <a:lumMod val="95000"/>
                  <a:lumOff val="5000"/>
                </a:schemeClr>
              </a:solidFill>
            </a:endParaRPr>
          </a:p>
          <a:p>
            <a:r>
              <a:rPr lang="en-US" dirty="0">
                <a:solidFill>
                  <a:schemeClr val="tx1">
                    <a:lumMod val="95000"/>
                    <a:lumOff val="5000"/>
                  </a:schemeClr>
                </a:solidFill>
              </a:rPr>
              <a:t>Select  sum(</a:t>
            </a:r>
            <a:r>
              <a:rPr lang="en-US" dirty="0" err="1">
                <a:solidFill>
                  <a:schemeClr val="tx1">
                    <a:lumMod val="95000"/>
                    <a:lumOff val="5000"/>
                  </a:schemeClr>
                </a:solidFill>
              </a:rPr>
              <a:t>Product_Quantity</a:t>
            </a:r>
            <a:r>
              <a:rPr lang="en-US" dirty="0">
                <a:solidFill>
                  <a:schemeClr val="tx1">
                    <a:lumMod val="95000"/>
                    <a:lumOff val="5000"/>
                  </a:schemeClr>
                </a:solidFill>
              </a:rPr>
              <a:t> * </a:t>
            </a:r>
            <a:r>
              <a:rPr lang="en-US" dirty="0" err="1">
                <a:solidFill>
                  <a:schemeClr val="tx1">
                    <a:lumMod val="95000"/>
                    <a:lumOff val="5000"/>
                  </a:schemeClr>
                </a:solidFill>
              </a:rPr>
              <a:t>Sales_price</a:t>
            </a:r>
            <a:r>
              <a:rPr lang="en-US" dirty="0">
                <a:solidFill>
                  <a:schemeClr val="tx1">
                    <a:lumMod val="95000"/>
                    <a:lumOff val="5000"/>
                  </a:schemeClr>
                </a:solidFill>
              </a:rPr>
              <a:t>) as </a:t>
            </a:r>
            <a:r>
              <a:rPr lang="en-US" dirty="0" err="1">
                <a:solidFill>
                  <a:schemeClr val="tx1">
                    <a:lumMod val="95000"/>
                    <a:lumOff val="5000"/>
                  </a:schemeClr>
                </a:solidFill>
              </a:rPr>
              <a:t>total_Sale_amount</a:t>
            </a:r>
            <a:endParaRPr lang="en-US" dirty="0">
              <a:solidFill>
                <a:schemeClr val="tx1">
                  <a:lumMod val="95000"/>
                  <a:lumOff val="5000"/>
                </a:schemeClr>
              </a:solidFill>
            </a:endParaRPr>
          </a:p>
          <a:p>
            <a:r>
              <a:rPr lang="en-US" dirty="0">
                <a:solidFill>
                  <a:schemeClr val="tx1">
                    <a:lumMod val="95000"/>
                    <a:lumOff val="5000"/>
                  </a:schemeClr>
                </a:solidFill>
              </a:rPr>
              <a:t>from </a:t>
            </a:r>
            <a:r>
              <a:rPr lang="en-US" dirty="0" err="1">
                <a:solidFill>
                  <a:schemeClr val="tx1">
                    <a:lumMod val="95000"/>
                    <a:lumOff val="5000"/>
                  </a:schemeClr>
                </a:solidFill>
              </a:rPr>
              <a:t>Monthly_Sale</a:t>
            </a:r>
            <a:r>
              <a:rPr lang="en-US" dirty="0">
                <a:solidFill>
                  <a:schemeClr val="tx1">
                    <a:lumMod val="95000"/>
                    <a:lumOff val="5000"/>
                  </a:schemeClr>
                </a:solidFill>
              </a:rPr>
              <a:t> where MONTH(</a:t>
            </a:r>
            <a:r>
              <a:rPr lang="en-US" dirty="0" err="1">
                <a:solidFill>
                  <a:schemeClr val="tx1">
                    <a:lumMod val="95000"/>
                    <a:lumOff val="5000"/>
                  </a:schemeClr>
                </a:solidFill>
              </a:rPr>
              <a:t>Order_Date</a:t>
            </a:r>
            <a:r>
              <a:rPr lang="en-US" dirty="0">
                <a:solidFill>
                  <a:schemeClr val="tx1">
                    <a:lumMod val="95000"/>
                    <a:lumOff val="5000"/>
                  </a:schemeClr>
                </a:solidFill>
              </a:rPr>
              <a:t> )= @getMonth</a:t>
            </a:r>
          </a:p>
        </p:txBody>
      </p:sp>
    </p:spTree>
    <p:extLst>
      <p:ext uri="{BB962C8B-B14F-4D97-AF65-F5344CB8AC3E}">
        <p14:creationId xmlns:p14="http://schemas.microsoft.com/office/powerpoint/2010/main" val="16503927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26529"/>
            <a:ext cx="2705751" cy="276999"/>
          </a:xfrm>
          <a:prstGeom prst="rect">
            <a:avLst/>
          </a:prstGeom>
        </p:spPr>
        <p:txBody>
          <a:bodyPr wrap="square" lIns="0" tIns="0" rIns="0" bIns="0">
            <a:spAutoFit/>
          </a:bodyPr>
          <a:lstStyle/>
          <a:p>
            <a:pPr algn="ctr"/>
            <a:r>
              <a:rPr lang="en-US" dirty="0">
                <a:solidFill>
                  <a:schemeClr val="bg1"/>
                </a:solidFill>
              </a:rPr>
              <a:t>Select*from Orders</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1357797" y="837900"/>
            <a:ext cx="2496750" cy="369332"/>
          </a:xfrm>
          <a:prstGeom prst="rect">
            <a:avLst/>
          </a:prstGeom>
          <a:noFill/>
        </p:spPr>
        <p:txBody>
          <a:bodyPr wrap="square" rtlCol="0">
            <a:spAutoFit/>
          </a:bodyPr>
          <a:lstStyle/>
          <a:p>
            <a:r>
              <a:rPr lang="en-US" dirty="0">
                <a:solidFill>
                  <a:schemeClr val="bg1"/>
                </a:solidFill>
              </a:rPr>
              <a:t>Monthly_Sale</a:t>
            </a:r>
          </a:p>
        </p:txBody>
      </p:sp>
      <p:pic>
        <p:nvPicPr>
          <p:cNvPr id="6" name="Picture 5" descr="A screenshot of a social media post&#10;&#10;Description automatically generated">
            <a:extLst>
              <a:ext uri="{FF2B5EF4-FFF2-40B4-BE49-F238E27FC236}">
                <a16:creationId xmlns:a16="http://schemas.microsoft.com/office/drawing/2014/main" id="{48750DF5-C4C0-42E7-A16B-76E46034419C}"/>
              </a:ext>
            </a:extLst>
          </p:cNvPr>
          <p:cNvPicPr>
            <a:picLocks noChangeAspect="1"/>
          </p:cNvPicPr>
          <p:nvPr/>
        </p:nvPicPr>
        <p:blipFill rotWithShape="1">
          <a:blip r:embed="rId3">
            <a:extLst>
              <a:ext uri="{28A0092B-C50C-407E-A947-70E740481C1C}">
                <a14:useLocalDpi xmlns:a14="http://schemas.microsoft.com/office/drawing/2010/main" val="0"/>
              </a:ext>
            </a:extLst>
          </a:blip>
          <a:srcRect l="16196" t="47150" r="37934" b="15362"/>
          <a:stretch/>
        </p:blipFill>
        <p:spPr>
          <a:xfrm>
            <a:off x="249194" y="1832606"/>
            <a:ext cx="5592417" cy="2570922"/>
          </a:xfrm>
          <a:prstGeom prst="rect">
            <a:avLst/>
          </a:prstGeom>
        </p:spPr>
      </p:pic>
    </p:spTree>
    <p:extLst>
      <p:ext uri="{BB962C8B-B14F-4D97-AF65-F5344CB8AC3E}">
        <p14:creationId xmlns:p14="http://schemas.microsoft.com/office/powerpoint/2010/main" val="3217601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4431983"/>
          </a:xfrm>
          <a:prstGeom prst="rect">
            <a:avLst/>
          </a:prstGeom>
        </p:spPr>
        <p:txBody>
          <a:bodyPr wrap="square" lIns="0" tIns="0" rIns="0" bIns="0" anchor="t">
            <a:spAutoFit/>
          </a:bodyPr>
          <a:lstStyle/>
          <a:p>
            <a:r>
              <a:rPr lang="en-US" b="1" dirty="0">
                <a:solidFill>
                  <a:schemeClr val="tx1">
                    <a:lumMod val="95000"/>
                    <a:lumOff val="5000"/>
                  </a:schemeClr>
                </a:solidFill>
              </a:rPr>
              <a:t>create view Purchase_Products</a:t>
            </a:r>
          </a:p>
          <a:p>
            <a:endParaRPr lang="en-US" dirty="0">
              <a:solidFill>
                <a:schemeClr val="tx1">
                  <a:lumMod val="95000"/>
                  <a:lumOff val="5000"/>
                </a:schemeClr>
              </a:solidFill>
            </a:endParaRPr>
          </a:p>
          <a:p>
            <a:r>
              <a:rPr lang="en-US" dirty="0">
                <a:solidFill>
                  <a:schemeClr val="tx1">
                    <a:lumMod val="95000"/>
                    <a:lumOff val="5000"/>
                  </a:schemeClr>
                </a:solidFill>
              </a:rPr>
              <a:t>as</a:t>
            </a:r>
          </a:p>
          <a:p>
            <a:endParaRPr lang="en-US" dirty="0">
              <a:solidFill>
                <a:schemeClr val="tx1">
                  <a:lumMod val="95000"/>
                  <a:lumOff val="5000"/>
                </a:schemeClr>
              </a:solidFill>
            </a:endParaRPr>
          </a:p>
          <a:p>
            <a:r>
              <a:rPr lang="en-US" dirty="0">
                <a:solidFill>
                  <a:schemeClr val="tx1">
                    <a:lumMod val="95000"/>
                    <a:lumOff val="5000"/>
                  </a:schemeClr>
                </a:solidFill>
              </a:rPr>
              <a:t>select </a:t>
            </a:r>
            <a:r>
              <a:rPr lang="en-US" dirty="0" err="1">
                <a:solidFill>
                  <a:schemeClr val="tx1">
                    <a:lumMod val="95000"/>
                    <a:lumOff val="5000"/>
                  </a:schemeClr>
                </a:solidFill>
              </a:rPr>
              <a:t>Product_Name</a:t>
            </a:r>
            <a:r>
              <a:rPr lang="en-US" dirty="0">
                <a:solidFill>
                  <a:schemeClr val="tx1">
                    <a:lumMod val="95000"/>
                    <a:lumOff val="5000"/>
                  </a:schemeClr>
                </a:solidFill>
              </a:rPr>
              <a:t>, </a:t>
            </a:r>
            <a:r>
              <a:rPr lang="en-US" dirty="0" err="1">
                <a:solidFill>
                  <a:schemeClr val="tx1">
                    <a:lumMod val="95000"/>
                    <a:lumOff val="5000"/>
                  </a:schemeClr>
                </a:solidFill>
              </a:rPr>
              <a:t>Purchase_Price</a:t>
            </a:r>
            <a:r>
              <a:rPr lang="en-US" dirty="0">
                <a:solidFill>
                  <a:schemeClr val="tx1">
                    <a:lumMod val="95000"/>
                    <a:lumOff val="5000"/>
                  </a:schemeClr>
                </a:solidFill>
              </a:rPr>
              <a:t>, </a:t>
            </a:r>
            <a:r>
              <a:rPr lang="en-US" dirty="0" err="1">
                <a:solidFill>
                  <a:schemeClr val="tx1">
                    <a:lumMod val="95000"/>
                    <a:lumOff val="5000"/>
                  </a:schemeClr>
                </a:solidFill>
              </a:rPr>
              <a:t>products_Ordered</a:t>
            </a:r>
            <a:r>
              <a:rPr lang="en-US" dirty="0">
                <a:solidFill>
                  <a:schemeClr val="tx1">
                    <a:lumMod val="95000"/>
                    <a:lumOff val="5000"/>
                  </a:schemeClr>
                </a:solidFill>
              </a:rPr>
              <a:t>,  </a:t>
            </a:r>
            <a:r>
              <a:rPr lang="en-US" dirty="0" err="1">
                <a:solidFill>
                  <a:schemeClr val="tx1">
                    <a:lumMod val="95000"/>
                    <a:lumOff val="5000"/>
                  </a:schemeClr>
                </a:solidFill>
              </a:rPr>
              <a:t>ordered_date</a:t>
            </a:r>
            <a:r>
              <a:rPr lang="en-US" dirty="0">
                <a:solidFill>
                  <a:schemeClr val="tx1">
                    <a:lumMod val="95000"/>
                    <a:lumOff val="5000"/>
                  </a:schemeClr>
                </a:solidFill>
              </a:rPr>
              <a:t> as </a:t>
            </a:r>
            <a:r>
              <a:rPr lang="en-US" dirty="0" err="1">
                <a:solidFill>
                  <a:schemeClr val="tx1">
                    <a:lumMod val="95000"/>
                    <a:lumOff val="5000"/>
                  </a:schemeClr>
                </a:solidFill>
              </a:rPr>
              <a:t>Purchase_Date</a:t>
            </a:r>
            <a:r>
              <a:rPr lang="en-US" dirty="0">
                <a:solidFill>
                  <a:schemeClr val="tx1">
                    <a:lumMod val="95000"/>
                    <a:lumOff val="5000"/>
                  </a:schemeClr>
                </a:solidFill>
              </a:rPr>
              <a:t> from Products </a:t>
            </a:r>
          </a:p>
          <a:p>
            <a:r>
              <a:rPr lang="en-US" dirty="0">
                <a:solidFill>
                  <a:schemeClr val="tx1">
                    <a:lumMod val="95000"/>
                    <a:lumOff val="5000"/>
                  </a:schemeClr>
                </a:solidFill>
              </a:rPr>
              <a:t>inner join Products_Ordered on </a:t>
            </a:r>
            <a:r>
              <a:rPr lang="en-US" dirty="0" err="1">
                <a:solidFill>
                  <a:schemeClr val="tx1">
                    <a:lumMod val="95000"/>
                    <a:lumOff val="5000"/>
                  </a:schemeClr>
                </a:solidFill>
              </a:rPr>
              <a:t>Products_Ordered.Product_ID</a:t>
            </a:r>
            <a:r>
              <a:rPr lang="en-US" dirty="0">
                <a:solidFill>
                  <a:schemeClr val="tx1">
                    <a:lumMod val="95000"/>
                    <a:lumOff val="5000"/>
                  </a:schemeClr>
                </a:solidFill>
              </a:rPr>
              <a:t>=</a:t>
            </a:r>
            <a:r>
              <a:rPr lang="en-US" dirty="0" err="1">
                <a:solidFill>
                  <a:schemeClr val="tx1">
                    <a:lumMod val="95000"/>
                    <a:lumOff val="5000"/>
                  </a:schemeClr>
                </a:solidFill>
              </a:rPr>
              <a:t>Products.Product_ID</a:t>
            </a:r>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declare @date as int</a:t>
            </a:r>
          </a:p>
          <a:p>
            <a:r>
              <a:rPr lang="en-US" dirty="0">
                <a:solidFill>
                  <a:schemeClr val="tx1">
                    <a:lumMod val="95000"/>
                    <a:lumOff val="5000"/>
                  </a:schemeClr>
                </a:solidFill>
              </a:rPr>
              <a:t>select @date=13</a:t>
            </a:r>
          </a:p>
          <a:p>
            <a:endParaRPr lang="en-US" dirty="0">
              <a:solidFill>
                <a:schemeClr val="tx1">
                  <a:lumMod val="95000"/>
                  <a:lumOff val="5000"/>
                </a:schemeClr>
              </a:solidFill>
            </a:endParaRPr>
          </a:p>
          <a:p>
            <a:r>
              <a:rPr lang="en-US" dirty="0">
                <a:solidFill>
                  <a:schemeClr val="tx1">
                    <a:lumMod val="95000"/>
                    <a:lumOff val="5000"/>
                  </a:schemeClr>
                </a:solidFill>
              </a:rPr>
              <a:t>select Product_Name, Purchase_Price, products_Ordered as </a:t>
            </a:r>
            <a:r>
              <a:rPr lang="en-US" dirty="0" err="1">
                <a:solidFill>
                  <a:schemeClr val="tx1">
                    <a:lumMod val="95000"/>
                    <a:lumOff val="5000"/>
                  </a:schemeClr>
                </a:solidFill>
              </a:rPr>
              <a:t>Products_Quantity</a:t>
            </a:r>
            <a:r>
              <a:rPr lang="en-US" dirty="0">
                <a:solidFill>
                  <a:schemeClr val="tx1">
                    <a:lumMod val="95000"/>
                    <a:lumOff val="5000"/>
                  </a:schemeClr>
                </a:solidFill>
              </a:rPr>
              <a:t>, </a:t>
            </a:r>
            <a:r>
              <a:rPr lang="en-US" dirty="0" err="1">
                <a:solidFill>
                  <a:schemeClr val="tx1">
                    <a:lumMod val="95000"/>
                    <a:lumOff val="5000"/>
                  </a:schemeClr>
                </a:solidFill>
              </a:rPr>
              <a:t>Purchase_Date</a:t>
            </a:r>
            <a:r>
              <a:rPr lang="en-US" dirty="0">
                <a:solidFill>
                  <a:schemeClr val="tx1">
                    <a:lumMod val="95000"/>
                    <a:lumOff val="5000"/>
                  </a:schemeClr>
                </a:solidFill>
              </a:rPr>
              <a:t> from Purchase_Products  </a:t>
            </a:r>
          </a:p>
          <a:p>
            <a:r>
              <a:rPr lang="en-US" dirty="0">
                <a:solidFill>
                  <a:schemeClr val="tx1">
                    <a:lumMod val="95000"/>
                    <a:lumOff val="5000"/>
                  </a:schemeClr>
                </a:solidFill>
              </a:rPr>
              <a:t>where DAY(</a:t>
            </a:r>
            <a:r>
              <a:rPr lang="en-US" dirty="0" err="1">
                <a:solidFill>
                  <a:schemeClr val="tx1">
                    <a:lumMod val="95000"/>
                    <a:lumOff val="5000"/>
                  </a:schemeClr>
                </a:solidFill>
              </a:rPr>
              <a:t>Purchase_Date</a:t>
            </a:r>
            <a:r>
              <a:rPr lang="en-US" dirty="0">
                <a:solidFill>
                  <a:schemeClr val="tx1">
                    <a:lumMod val="95000"/>
                    <a:lumOff val="5000"/>
                  </a:schemeClr>
                </a:solidFill>
              </a:rPr>
              <a:t>)=@date </a:t>
            </a:r>
          </a:p>
          <a:p>
            <a:endParaRPr lang="en-US" dirty="0">
              <a:solidFill>
                <a:schemeClr val="tx1">
                  <a:lumMod val="95000"/>
                  <a:lumOff val="5000"/>
                </a:schemeClr>
              </a:solidFill>
            </a:endParaRPr>
          </a:p>
          <a:p>
            <a:r>
              <a:rPr lang="en-US" dirty="0">
                <a:solidFill>
                  <a:schemeClr val="tx1">
                    <a:lumMod val="95000"/>
                    <a:lumOff val="5000"/>
                  </a:schemeClr>
                </a:solidFill>
              </a:rPr>
              <a:t>select sum(</a:t>
            </a:r>
            <a:r>
              <a:rPr lang="en-US" dirty="0" err="1">
                <a:solidFill>
                  <a:schemeClr val="tx1">
                    <a:lumMod val="95000"/>
                    <a:lumOff val="5000"/>
                  </a:schemeClr>
                </a:solidFill>
              </a:rPr>
              <a:t>purchase_price</a:t>
            </a:r>
            <a:r>
              <a:rPr lang="en-US" dirty="0">
                <a:solidFill>
                  <a:schemeClr val="tx1">
                    <a:lumMod val="95000"/>
                    <a:lumOff val="5000"/>
                  </a:schemeClr>
                </a:solidFill>
              </a:rPr>
              <a:t>*products_Ordered) as </a:t>
            </a:r>
            <a:r>
              <a:rPr lang="en-US" dirty="0" err="1">
                <a:solidFill>
                  <a:schemeClr val="tx1">
                    <a:lumMod val="95000"/>
                    <a:lumOff val="5000"/>
                  </a:schemeClr>
                </a:solidFill>
              </a:rPr>
              <a:t>Purchasing_Bill</a:t>
            </a:r>
            <a:r>
              <a:rPr lang="en-US" dirty="0">
                <a:solidFill>
                  <a:schemeClr val="tx1">
                    <a:lumMod val="95000"/>
                    <a:lumOff val="5000"/>
                  </a:schemeClr>
                </a:solidFill>
              </a:rPr>
              <a:t> from Purchase_Products where DAY(</a:t>
            </a:r>
            <a:r>
              <a:rPr lang="en-US" dirty="0" err="1">
                <a:solidFill>
                  <a:schemeClr val="tx1">
                    <a:lumMod val="95000"/>
                    <a:lumOff val="5000"/>
                  </a:schemeClr>
                </a:solidFill>
              </a:rPr>
              <a:t>Purchase_Date</a:t>
            </a:r>
            <a:r>
              <a:rPr lang="en-US" dirty="0">
                <a:solidFill>
                  <a:schemeClr val="tx1">
                    <a:lumMod val="95000"/>
                    <a:lumOff val="5000"/>
                  </a:schemeClr>
                </a:solidFill>
              </a:rPr>
              <a:t>)=@date</a:t>
            </a:r>
          </a:p>
        </p:txBody>
      </p:sp>
    </p:spTree>
    <p:extLst>
      <p:ext uri="{BB962C8B-B14F-4D97-AF65-F5344CB8AC3E}">
        <p14:creationId xmlns:p14="http://schemas.microsoft.com/office/powerpoint/2010/main" val="3935340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0"/>
            <a:ext cx="12192000" cy="7091172"/>
          </a:xfrm>
        </p:spPr>
        <p:txBody>
          <a:bodyPr wrap="square" lIns="0" tIns="0" rIns="0" bIns="0" anchor="t">
            <a:spAutoFit/>
          </a:bodyPr>
          <a:lstStyle/>
          <a:p>
            <a:pPr algn="l"/>
            <a:br>
              <a:rPr lang="en-US" sz="1400" dirty="0">
                <a:solidFill>
                  <a:schemeClr val="accent4"/>
                </a:solidFill>
                <a:latin typeface="+mn-lt"/>
                <a:ea typeface="Cambria" panose="02040503050406030204" pitchFamily="18" charset="0"/>
                <a:cs typeface="Calibri Light" panose="020F0302020204030204" pitchFamily="34" charset="0"/>
              </a:rPr>
            </a:br>
            <a:br>
              <a:rPr lang="en-US" sz="1400" b="1" dirty="0">
                <a:solidFill>
                  <a:srgbClr val="FFC000"/>
                </a:solidFill>
                <a:latin typeface="+mn-lt"/>
                <a:ea typeface="Cambria" panose="02040503050406030204" pitchFamily="18" charset="0"/>
                <a:cs typeface="Calibri Light" panose="020F0302020204030204" pitchFamily="34" charset="0"/>
              </a:rPr>
            </a:br>
            <a:br>
              <a:rPr lang="en-US" sz="1400" b="1" dirty="0">
                <a:ea typeface="Cambria" panose="02040503050406030204" pitchFamily="18" charset="0"/>
                <a:cs typeface="Calibri Light" panose="020F0302020204030204" pitchFamily="34" charset="0"/>
              </a:rPr>
            </a:br>
            <a:br>
              <a:rPr lang="en-US" sz="1400" b="1" dirty="0">
                <a:ea typeface="Cambria" panose="02040503050406030204" pitchFamily="18" charset="0"/>
                <a:cs typeface="Calibri Light" panose="020F0302020204030204" pitchFamily="34" charset="0"/>
              </a:rPr>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r>
              <a:rPr lang="en-US" sz="1400" b="1" dirty="0"/>
              <a:t>                                                                     </a:t>
            </a:r>
            <a:r>
              <a:rPr lang="en-US" b="1" dirty="0">
                <a:solidFill>
                  <a:schemeClr val="bg1"/>
                </a:solidFill>
              </a:rPr>
              <a:t>Cash ‘&amp;’ Carry</a:t>
            </a:r>
            <a:br>
              <a:rPr lang="en-US" b="1" dirty="0"/>
            </a:br>
            <a:br>
              <a:rPr lang="en-US"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r>
              <a:rPr lang="en-US" sz="1400" b="1" dirty="0"/>
              <a:t>                                                                                                                                                                                        </a:t>
            </a:r>
            <a:br>
              <a:rPr lang="en-US" sz="1400" dirty="0">
                <a:solidFill>
                  <a:schemeClr val="accent4"/>
                </a:solidFill>
              </a:rPr>
            </a:br>
            <a:br>
              <a:rPr lang="en-US" sz="1400" b="1" dirty="0">
                <a:solidFill>
                  <a:schemeClr val="accent4"/>
                </a:solidFill>
              </a:rPr>
            </a:br>
            <a:r>
              <a:rPr lang="en-US" sz="1400" b="1" dirty="0">
                <a:solidFill>
                  <a:schemeClr val="accent4"/>
                </a:solidFill>
              </a:rPr>
              <a:t>                                                                                                                                                                                                             </a:t>
            </a:r>
            <a:endParaRPr lang="en-US" sz="1400" dirty="0">
              <a:solidFill>
                <a:schemeClr val="accent4"/>
              </a:solidFill>
            </a:endParaRPr>
          </a:p>
        </p:txBody>
      </p:sp>
    </p:spTree>
    <p:extLst>
      <p:ext uri="{BB962C8B-B14F-4D97-AF65-F5344CB8AC3E}">
        <p14:creationId xmlns:p14="http://schemas.microsoft.com/office/powerpoint/2010/main" val="3232190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26529"/>
            <a:ext cx="2705751" cy="276999"/>
          </a:xfrm>
          <a:prstGeom prst="rect">
            <a:avLst/>
          </a:prstGeom>
        </p:spPr>
        <p:txBody>
          <a:bodyPr wrap="square" lIns="0" tIns="0" rIns="0" bIns="0">
            <a:spAutoFit/>
          </a:bodyPr>
          <a:lstStyle/>
          <a:p>
            <a:pPr algn="ctr"/>
            <a:r>
              <a:rPr lang="en-US" dirty="0">
                <a:solidFill>
                  <a:schemeClr val="bg1"/>
                </a:solidFill>
              </a:rPr>
              <a:t>Select*from Orders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846372" y="810614"/>
            <a:ext cx="2496750" cy="369332"/>
          </a:xfrm>
          <a:prstGeom prst="rect">
            <a:avLst/>
          </a:prstGeom>
          <a:noFill/>
        </p:spPr>
        <p:txBody>
          <a:bodyPr wrap="square" rtlCol="0">
            <a:spAutoFit/>
          </a:bodyPr>
          <a:lstStyle/>
          <a:p>
            <a:r>
              <a:rPr lang="en-US" dirty="0">
                <a:solidFill>
                  <a:schemeClr val="bg1"/>
                </a:solidFill>
              </a:rPr>
              <a:t>Purchase_Products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959" t="47407" r="46162" b="36431"/>
          <a:stretch/>
        </p:blipFill>
        <p:spPr>
          <a:xfrm>
            <a:off x="249194" y="1708612"/>
            <a:ext cx="3736304" cy="896713"/>
          </a:xfrm>
          <a:prstGeom prst="rect">
            <a:avLst/>
          </a:prstGeom>
        </p:spPr>
      </p:pic>
    </p:spTree>
    <p:extLst>
      <p:ext uri="{BB962C8B-B14F-4D97-AF65-F5344CB8AC3E}">
        <p14:creationId xmlns:p14="http://schemas.microsoft.com/office/powerpoint/2010/main" val="3629388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5539978"/>
          </a:xfrm>
          <a:prstGeom prst="rect">
            <a:avLst/>
          </a:prstGeom>
        </p:spPr>
        <p:txBody>
          <a:bodyPr wrap="square" lIns="0" tIns="0" rIns="0" bIns="0" anchor="t">
            <a:spAutoFit/>
          </a:bodyPr>
          <a:lstStyle/>
          <a:p>
            <a:r>
              <a:rPr lang="en-US" b="1" dirty="0">
                <a:solidFill>
                  <a:schemeClr val="tx1">
                    <a:lumMod val="95000"/>
                    <a:lumOff val="5000"/>
                  </a:schemeClr>
                </a:solidFill>
              </a:rPr>
              <a:t>Create trigger </a:t>
            </a:r>
            <a:r>
              <a:rPr lang="en-US" b="1" dirty="0" err="1">
                <a:solidFill>
                  <a:schemeClr val="tx1">
                    <a:lumMod val="95000"/>
                    <a:lumOff val="5000"/>
                  </a:schemeClr>
                </a:solidFill>
              </a:rPr>
              <a:t>bill_trigger</a:t>
            </a:r>
            <a:endParaRPr lang="en-US" b="1"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on Orders_Details</a:t>
            </a:r>
          </a:p>
          <a:p>
            <a:r>
              <a:rPr lang="en-US" dirty="0">
                <a:solidFill>
                  <a:schemeClr val="tx1">
                    <a:lumMod val="95000"/>
                    <a:lumOff val="5000"/>
                  </a:schemeClr>
                </a:solidFill>
              </a:rPr>
              <a:t>for Insert</a:t>
            </a:r>
          </a:p>
          <a:p>
            <a:r>
              <a:rPr lang="en-US" dirty="0">
                <a:solidFill>
                  <a:schemeClr val="tx1">
                    <a:lumMod val="95000"/>
                    <a:lumOff val="5000"/>
                  </a:schemeClr>
                </a:solidFill>
              </a:rPr>
              <a:t>as </a:t>
            </a:r>
          </a:p>
          <a:p>
            <a:endParaRPr lang="en-US" dirty="0">
              <a:solidFill>
                <a:schemeClr val="tx1">
                  <a:lumMod val="95000"/>
                  <a:lumOff val="5000"/>
                </a:schemeClr>
              </a:solidFill>
            </a:endParaRPr>
          </a:p>
          <a:p>
            <a:r>
              <a:rPr lang="en-US" dirty="0">
                <a:solidFill>
                  <a:schemeClr val="tx1">
                    <a:lumMod val="95000"/>
                    <a:lumOff val="5000"/>
                  </a:schemeClr>
                </a:solidFill>
              </a:rPr>
              <a:t>declare @CID as int;</a:t>
            </a:r>
          </a:p>
          <a:p>
            <a:r>
              <a:rPr lang="en-US" dirty="0">
                <a:solidFill>
                  <a:schemeClr val="tx1">
                    <a:lumMod val="95000"/>
                    <a:lumOff val="5000"/>
                  </a:schemeClr>
                </a:solidFill>
              </a:rPr>
              <a:t>declare @OID as int;</a:t>
            </a:r>
          </a:p>
          <a:p>
            <a:r>
              <a:rPr lang="en-US" dirty="0">
                <a:solidFill>
                  <a:schemeClr val="tx1">
                    <a:lumMod val="95000"/>
                    <a:lumOff val="5000"/>
                  </a:schemeClr>
                </a:solidFill>
              </a:rPr>
              <a:t>Select @OID=Order_ID from inserted; </a:t>
            </a:r>
          </a:p>
          <a:p>
            <a:r>
              <a:rPr lang="en-US" dirty="0">
                <a:solidFill>
                  <a:schemeClr val="tx1">
                    <a:lumMod val="95000"/>
                    <a:lumOff val="5000"/>
                  </a:schemeClr>
                </a:solidFill>
              </a:rPr>
              <a:t>select @CID=(select </a:t>
            </a:r>
            <a:r>
              <a:rPr lang="en-US" dirty="0" err="1">
                <a:solidFill>
                  <a:schemeClr val="tx1">
                    <a:lumMod val="95000"/>
                    <a:lumOff val="5000"/>
                  </a:schemeClr>
                </a:solidFill>
              </a:rPr>
              <a:t>Customer_ID</a:t>
            </a:r>
            <a:r>
              <a:rPr lang="en-US" dirty="0">
                <a:solidFill>
                  <a:schemeClr val="tx1">
                    <a:lumMod val="95000"/>
                    <a:lumOff val="5000"/>
                  </a:schemeClr>
                </a:solidFill>
              </a:rPr>
              <a:t> from Orders where </a:t>
            </a:r>
            <a:r>
              <a:rPr lang="en-US" dirty="0" err="1">
                <a:solidFill>
                  <a:schemeClr val="tx1">
                    <a:lumMod val="95000"/>
                    <a:lumOff val="5000"/>
                  </a:schemeClr>
                </a:solidFill>
              </a:rPr>
              <a:t>Order_ID</a:t>
            </a:r>
            <a:r>
              <a:rPr lang="en-US" dirty="0">
                <a:solidFill>
                  <a:schemeClr val="tx1">
                    <a:lumMod val="95000"/>
                    <a:lumOff val="5000"/>
                  </a:schemeClr>
                </a:solidFill>
              </a:rPr>
              <a:t>=@OID) from inserted;</a:t>
            </a:r>
          </a:p>
          <a:p>
            <a:r>
              <a:rPr lang="en-US" dirty="0">
                <a:solidFill>
                  <a:schemeClr val="tx1">
                    <a:lumMod val="95000"/>
                    <a:lumOff val="5000"/>
                  </a:schemeClr>
                </a:solidFill>
              </a:rPr>
              <a:t>begin </a:t>
            </a:r>
          </a:p>
          <a:p>
            <a:endParaRPr lang="en-US" dirty="0">
              <a:solidFill>
                <a:schemeClr val="tx1">
                  <a:lumMod val="95000"/>
                  <a:lumOff val="5000"/>
                </a:schemeClr>
              </a:solidFill>
            </a:endParaRPr>
          </a:p>
          <a:p>
            <a:r>
              <a:rPr lang="en-US" dirty="0">
                <a:solidFill>
                  <a:schemeClr val="tx1">
                    <a:lumMod val="95000"/>
                    <a:lumOff val="5000"/>
                  </a:schemeClr>
                </a:solidFill>
              </a:rPr>
              <a:t> select  </a:t>
            </a:r>
            <a:r>
              <a:rPr lang="en-US" dirty="0" err="1">
                <a:solidFill>
                  <a:schemeClr val="tx1">
                    <a:lumMod val="95000"/>
                    <a:lumOff val="5000"/>
                  </a:schemeClr>
                </a:solidFill>
              </a:rPr>
              <a:t>Employee_ID,Order_ID,Customer_ID,Product_Name,Sales_Price</a:t>
            </a:r>
            <a:r>
              <a:rPr lang="en-US" dirty="0">
                <a:solidFill>
                  <a:schemeClr val="tx1">
                    <a:lumMod val="95000"/>
                    <a:lumOff val="5000"/>
                  </a:schemeClr>
                </a:solidFill>
              </a:rPr>
              <a:t> as </a:t>
            </a:r>
            <a:r>
              <a:rPr lang="en-US" dirty="0" err="1">
                <a:solidFill>
                  <a:schemeClr val="tx1">
                    <a:lumMod val="95000"/>
                    <a:lumOff val="5000"/>
                  </a:schemeClr>
                </a:solidFill>
              </a:rPr>
              <a:t>Product_Price</a:t>
            </a:r>
            <a:r>
              <a:rPr lang="en-US" dirty="0">
                <a:solidFill>
                  <a:schemeClr val="tx1">
                    <a:lumMod val="95000"/>
                    <a:lumOff val="5000"/>
                  </a:schemeClr>
                </a:solidFill>
              </a:rPr>
              <a:t>, </a:t>
            </a:r>
            <a:r>
              <a:rPr lang="en-US" dirty="0" err="1">
                <a:solidFill>
                  <a:schemeClr val="tx1">
                    <a:lumMod val="95000"/>
                    <a:lumOff val="5000"/>
                  </a:schemeClr>
                </a:solidFill>
              </a:rPr>
              <a:t>Product_quantity</a:t>
            </a:r>
            <a:r>
              <a:rPr lang="en-US" dirty="0">
                <a:solidFill>
                  <a:schemeClr val="tx1">
                    <a:lumMod val="95000"/>
                    <a:lumOff val="5000"/>
                  </a:schemeClr>
                </a:solidFill>
              </a:rPr>
              <a:t> ,</a:t>
            </a:r>
            <a:r>
              <a:rPr lang="en-US" dirty="0" err="1">
                <a:solidFill>
                  <a:schemeClr val="tx1">
                    <a:lumMod val="95000"/>
                    <a:lumOff val="5000"/>
                  </a:schemeClr>
                </a:solidFill>
              </a:rPr>
              <a:t>Sales_Price</a:t>
            </a:r>
            <a:r>
              <a:rPr lang="en-US" dirty="0">
                <a:solidFill>
                  <a:schemeClr val="tx1">
                    <a:lumMod val="95000"/>
                    <a:lumOff val="5000"/>
                  </a:schemeClr>
                </a:solidFill>
              </a:rPr>
              <a:t> * </a:t>
            </a:r>
            <a:r>
              <a:rPr lang="en-US" dirty="0" err="1">
                <a:solidFill>
                  <a:schemeClr val="tx1">
                    <a:lumMod val="95000"/>
                    <a:lumOff val="5000"/>
                  </a:schemeClr>
                </a:solidFill>
              </a:rPr>
              <a:t>Product_quantity</a:t>
            </a:r>
            <a:r>
              <a:rPr lang="en-US" dirty="0">
                <a:solidFill>
                  <a:schemeClr val="tx1">
                    <a:lumMod val="95000"/>
                    <a:lumOff val="5000"/>
                  </a:schemeClr>
                </a:solidFill>
              </a:rPr>
              <a:t> as total</a:t>
            </a:r>
          </a:p>
          <a:p>
            <a:r>
              <a:rPr lang="en-US" dirty="0">
                <a:solidFill>
                  <a:schemeClr val="tx1">
                    <a:lumMod val="95000"/>
                    <a:lumOff val="5000"/>
                  </a:schemeClr>
                </a:solidFill>
              </a:rPr>
              <a:t>from </a:t>
            </a:r>
            <a:r>
              <a:rPr lang="en-US" dirty="0" err="1">
                <a:solidFill>
                  <a:schemeClr val="tx1">
                    <a:lumMod val="95000"/>
                    <a:lumOff val="5000"/>
                  </a:schemeClr>
                </a:solidFill>
              </a:rPr>
              <a:t>Bill_details</a:t>
            </a:r>
            <a:r>
              <a:rPr lang="en-US" dirty="0">
                <a:solidFill>
                  <a:schemeClr val="tx1">
                    <a:lumMod val="95000"/>
                    <a:lumOff val="5000"/>
                  </a:schemeClr>
                </a:solidFill>
              </a:rPr>
              <a:t> where </a:t>
            </a:r>
            <a:r>
              <a:rPr lang="en-US" dirty="0" err="1">
                <a:solidFill>
                  <a:schemeClr val="tx1">
                    <a:lumMod val="95000"/>
                    <a:lumOff val="5000"/>
                  </a:schemeClr>
                </a:solidFill>
              </a:rPr>
              <a:t>Customer_ID</a:t>
            </a:r>
            <a:r>
              <a:rPr lang="en-US" dirty="0">
                <a:solidFill>
                  <a:schemeClr val="tx1">
                    <a:lumMod val="95000"/>
                    <a:lumOff val="5000"/>
                  </a:schemeClr>
                </a:solidFill>
              </a:rPr>
              <a:t>=@CID</a:t>
            </a:r>
          </a:p>
          <a:p>
            <a:endParaRPr lang="en-US" dirty="0">
              <a:solidFill>
                <a:schemeClr val="tx1">
                  <a:lumMod val="95000"/>
                  <a:lumOff val="5000"/>
                </a:schemeClr>
              </a:solidFill>
            </a:endParaRPr>
          </a:p>
          <a:p>
            <a:r>
              <a:rPr lang="en-US" dirty="0">
                <a:solidFill>
                  <a:schemeClr val="tx1">
                    <a:lumMod val="95000"/>
                    <a:lumOff val="5000"/>
                  </a:schemeClr>
                </a:solidFill>
              </a:rPr>
              <a:t>Select sum (</a:t>
            </a:r>
            <a:r>
              <a:rPr lang="en-US" dirty="0" err="1">
                <a:solidFill>
                  <a:schemeClr val="tx1">
                    <a:lumMod val="95000"/>
                    <a:lumOff val="5000"/>
                  </a:schemeClr>
                </a:solidFill>
              </a:rPr>
              <a:t>Sales_Price</a:t>
            </a:r>
            <a:r>
              <a:rPr lang="en-US" dirty="0">
                <a:solidFill>
                  <a:schemeClr val="tx1">
                    <a:lumMod val="95000"/>
                    <a:lumOff val="5000"/>
                  </a:schemeClr>
                </a:solidFill>
              </a:rPr>
              <a:t> * </a:t>
            </a:r>
            <a:r>
              <a:rPr lang="en-US" dirty="0" err="1">
                <a:solidFill>
                  <a:schemeClr val="tx1">
                    <a:lumMod val="95000"/>
                    <a:lumOff val="5000"/>
                  </a:schemeClr>
                </a:solidFill>
              </a:rPr>
              <a:t>Product_quantity</a:t>
            </a:r>
            <a:r>
              <a:rPr lang="en-US" dirty="0">
                <a:solidFill>
                  <a:schemeClr val="tx1">
                    <a:lumMod val="95000"/>
                    <a:lumOff val="5000"/>
                  </a:schemeClr>
                </a:solidFill>
              </a:rPr>
              <a:t>) as </a:t>
            </a:r>
            <a:r>
              <a:rPr lang="en-US" dirty="0" err="1">
                <a:solidFill>
                  <a:schemeClr val="tx1">
                    <a:lumMod val="95000"/>
                    <a:lumOff val="5000"/>
                  </a:schemeClr>
                </a:solidFill>
              </a:rPr>
              <a:t>Payable_Amount</a:t>
            </a:r>
            <a:endParaRPr lang="en-US" dirty="0">
              <a:solidFill>
                <a:schemeClr val="tx1">
                  <a:lumMod val="95000"/>
                  <a:lumOff val="5000"/>
                </a:schemeClr>
              </a:solidFill>
            </a:endParaRPr>
          </a:p>
          <a:p>
            <a:r>
              <a:rPr lang="en-US" dirty="0">
                <a:solidFill>
                  <a:schemeClr val="tx1">
                    <a:lumMod val="95000"/>
                    <a:lumOff val="5000"/>
                  </a:schemeClr>
                </a:solidFill>
              </a:rPr>
              <a:t>from </a:t>
            </a:r>
            <a:r>
              <a:rPr lang="en-US" dirty="0" err="1">
                <a:solidFill>
                  <a:schemeClr val="tx1">
                    <a:lumMod val="95000"/>
                    <a:lumOff val="5000"/>
                  </a:schemeClr>
                </a:solidFill>
              </a:rPr>
              <a:t>Bill_details</a:t>
            </a:r>
            <a:r>
              <a:rPr lang="en-US" dirty="0">
                <a:solidFill>
                  <a:schemeClr val="tx1">
                    <a:lumMod val="95000"/>
                    <a:lumOff val="5000"/>
                  </a:schemeClr>
                </a:solidFill>
              </a:rPr>
              <a:t> group by </a:t>
            </a:r>
            <a:r>
              <a:rPr lang="en-US" dirty="0" err="1">
                <a:solidFill>
                  <a:schemeClr val="tx1">
                    <a:lumMod val="95000"/>
                    <a:lumOff val="5000"/>
                  </a:schemeClr>
                </a:solidFill>
              </a:rPr>
              <a:t>Customer_ID</a:t>
            </a:r>
            <a:r>
              <a:rPr lang="en-US" dirty="0">
                <a:solidFill>
                  <a:schemeClr val="tx1">
                    <a:lumMod val="95000"/>
                    <a:lumOff val="5000"/>
                  </a:schemeClr>
                </a:solidFill>
              </a:rPr>
              <a:t> having </a:t>
            </a:r>
            <a:r>
              <a:rPr lang="en-US" dirty="0" err="1">
                <a:solidFill>
                  <a:schemeClr val="tx1">
                    <a:lumMod val="95000"/>
                    <a:lumOff val="5000"/>
                  </a:schemeClr>
                </a:solidFill>
              </a:rPr>
              <a:t>Customer_ID</a:t>
            </a:r>
            <a:r>
              <a:rPr lang="en-US" dirty="0">
                <a:solidFill>
                  <a:schemeClr val="tx1">
                    <a:lumMod val="95000"/>
                    <a:lumOff val="5000"/>
                  </a:schemeClr>
                </a:solidFill>
              </a:rPr>
              <a:t>=@CID</a:t>
            </a:r>
          </a:p>
          <a:p>
            <a:endParaRPr lang="en-US" dirty="0">
              <a:solidFill>
                <a:schemeClr val="tx1">
                  <a:lumMod val="95000"/>
                  <a:lumOff val="5000"/>
                </a:schemeClr>
              </a:solidFill>
            </a:endParaRPr>
          </a:p>
          <a:p>
            <a:r>
              <a:rPr lang="en-US" b="1" dirty="0">
                <a:solidFill>
                  <a:schemeClr val="tx1">
                    <a:lumMod val="95000"/>
                    <a:lumOff val="5000"/>
                  </a:schemeClr>
                </a:solidFill>
              </a:rPr>
              <a:t>end</a:t>
            </a:r>
          </a:p>
        </p:txBody>
      </p:sp>
    </p:spTree>
    <p:extLst>
      <p:ext uri="{BB962C8B-B14F-4D97-AF65-F5344CB8AC3E}">
        <p14:creationId xmlns:p14="http://schemas.microsoft.com/office/powerpoint/2010/main" val="38339918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4708981"/>
          </a:xfrm>
          <a:prstGeom prst="rect">
            <a:avLst/>
          </a:prstGeom>
        </p:spPr>
        <p:txBody>
          <a:bodyPr wrap="square" lIns="0" tIns="0" rIns="0" bIns="0" anchor="t">
            <a:spAutoFit/>
          </a:bodyPr>
          <a:lstStyle/>
          <a:p>
            <a:r>
              <a:rPr lang="en-US" b="1" dirty="0">
                <a:solidFill>
                  <a:schemeClr val="tx1">
                    <a:lumMod val="95000"/>
                    <a:lumOff val="5000"/>
                  </a:schemeClr>
                </a:solidFill>
              </a:rPr>
              <a:t>create trigger update_stock_On_sale</a:t>
            </a:r>
          </a:p>
          <a:p>
            <a:endParaRPr lang="en-US" dirty="0">
              <a:solidFill>
                <a:schemeClr val="tx1">
                  <a:lumMod val="95000"/>
                  <a:lumOff val="5000"/>
                </a:schemeClr>
              </a:solidFill>
            </a:endParaRPr>
          </a:p>
          <a:p>
            <a:r>
              <a:rPr lang="en-US" dirty="0">
                <a:solidFill>
                  <a:schemeClr val="tx1">
                    <a:lumMod val="95000"/>
                    <a:lumOff val="5000"/>
                  </a:schemeClr>
                </a:solidFill>
              </a:rPr>
              <a:t>on Orders_Details</a:t>
            </a:r>
          </a:p>
          <a:p>
            <a:r>
              <a:rPr lang="en-US" dirty="0">
                <a:solidFill>
                  <a:schemeClr val="tx1">
                    <a:lumMod val="95000"/>
                    <a:lumOff val="5000"/>
                  </a:schemeClr>
                </a:solidFill>
              </a:rPr>
              <a:t>for Insert</a:t>
            </a:r>
          </a:p>
          <a:p>
            <a:r>
              <a:rPr lang="en-US" dirty="0">
                <a:solidFill>
                  <a:schemeClr val="tx1">
                    <a:lumMod val="95000"/>
                    <a:lumOff val="5000"/>
                  </a:schemeClr>
                </a:solidFill>
              </a:rPr>
              <a:t>as </a:t>
            </a:r>
          </a:p>
          <a:p>
            <a:endParaRPr lang="en-US" dirty="0">
              <a:solidFill>
                <a:schemeClr val="tx1">
                  <a:lumMod val="95000"/>
                  <a:lumOff val="5000"/>
                </a:schemeClr>
              </a:solidFill>
            </a:endParaRPr>
          </a:p>
          <a:p>
            <a:r>
              <a:rPr lang="en-US" dirty="0">
                <a:solidFill>
                  <a:schemeClr val="tx1">
                    <a:lumMod val="95000"/>
                    <a:lumOff val="5000"/>
                  </a:schemeClr>
                </a:solidFill>
              </a:rPr>
              <a:t>declare @PID as int;</a:t>
            </a:r>
          </a:p>
          <a:p>
            <a:r>
              <a:rPr lang="en-US" dirty="0">
                <a:solidFill>
                  <a:schemeClr val="tx1">
                    <a:lumMod val="95000"/>
                    <a:lumOff val="5000"/>
                  </a:schemeClr>
                </a:solidFill>
              </a:rPr>
              <a:t>declare @qty as int;</a:t>
            </a:r>
          </a:p>
          <a:p>
            <a:endParaRPr lang="en-US" dirty="0">
              <a:solidFill>
                <a:schemeClr val="tx1">
                  <a:lumMod val="95000"/>
                  <a:lumOff val="5000"/>
                </a:schemeClr>
              </a:solidFill>
            </a:endParaRPr>
          </a:p>
          <a:p>
            <a:r>
              <a:rPr lang="en-US" dirty="0">
                <a:solidFill>
                  <a:schemeClr val="tx1">
                    <a:lumMod val="95000"/>
                    <a:lumOff val="5000"/>
                  </a:schemeClr>
                </a:solidFill>
              </a:rPr>
              <a:t>select @qty=Product_Quantity from inserted; </a:t>
            </a:r>
          </a:p>
          <a:p>
            <a:r>
              <a:rPr lang="en-US" dirty="0">
                <a:solidFill>
                  <a:schemeClr val="tx1">
                    <a:lumMod val="95000"/>
                    <a:lumOff val="5000"/>
                  </a:schemeClr>
                </a:solidFill>
              </a:rPr>
              <a:t>select @PID=Product_ID from inserted </a:t>
            </a:r>
          </a:p>
          <a:p>
            <a:endParaRPr lang="en-US" dirty="0">
              <a:solidFill>
                <a:schemeClr val="tx1">
                  <a:lumMod val="95000"/>
                  <a:lumOff val="5000"/>
                </a:schemeClr>
              </a:solidFill>
            </a:endParaRPr>
          </a:p>
          <a:p>
            <a:r>
              <a:rPr lang="en-US" dirty="0">
                <a:solidFill>
                  <a:schemeClr val="tx1">
                    <a:lumMod val="95000"/>
                    <a:lumOff val="5000"/>
                  </a:schemeClr>
                </a:solidFill>
              </a:rPr>
              <a:t> begin </a:t>
            </a:r>
          </a:p>
          <a:p>
            <a:r>
              <a:rPr lang="en-US" dirty="0">
                <a:solidFill>
                  <a:schemeClr val="tx1">
                    <a:lumMod val="95000"/>
                    <a:lumOff val="5000"/>
                  </a:schemeClr>
                </a:solidFill>
              </a:rPr>
              <a:t> update Products</a:t>
            </a:r>
          </a:p>
          <a:p>
            <a:r>
              <a:rPr lang="en-US" dirty="0">
                <a:solidFill>
                  <a:schemeClr val="tx1">
                    <a:lumMod val="95000"/>
                    <a:lumOff val="5000"/>
                  </a:schemeClr>
                </a:solidFill>
              </a:rPr>
              <a:t> set  </a:t>
            </a:r>
            <a:r>
              <a:rPr lang="en-US" dirty="0" err="1">
                <a:solidFill>
                  <a:schemeClr val="tx1">
                    <a:lumMod val="95000"/>
                    <a:lumOff val="5000"/>
                  </a:schemeClr>
                </a:solidFill>
              </a:rPr>
              <a:t>Product_Stock</a:t>
            </a:r>
            <a:r>
              <a:rPr lang="en-US" dirty="0">
                <a:solidFill>
                  <a:schemeClr val="tx1">
                    <a:lumMod val="95000"/>
                    <a:lumOff val="5000"/>
                  </a:schemeClr>
                </a:solidFill>
              </a:rPr>
              <a:t>= </a:t>
            </a:r>
            <a:r>
              <a:rPr lang="en-US" dirty="0" err="1">
                <a:solidFill>
                  <a:schemeClr val="tx1">
                    <a:lumMod val="95000"/>
                    <a:lumOff val="5000"/>
                  </a:schemeClr>
                </a:solidFill>
              </a:rPr>
              <a:t>Product_Stock</a:t>
            </a:r>
            <a:r>
              <a:rPr lang="en-US" dirty="0">
                <a:solidFill>
                  <a:schemeClr val="tx1">
                    <a:lumMod val="95000"/>
                    <a:lumOff val="5000"/>
                  </a:schemeClr>
                </a:solidFill>
              </a:rPr>
              <a:t>-@qty where </a:t>
            </a:r>
            <a:r>
              <a:rPr lang="en-US" dirty="0" err="1">
                <a:solidFill>
                  <a:schemeClr val="tx1">
                    <a:lumMod val="95000"/>
                    <a:lumOff val="5000"/>
                  </a:schemeClr>
                </a:solidFill>
              </a:rPr>
              <a:t>Product_ID</a:t>
            </a:r>
            <a:r>
              <a:rPr lang="en-US" dirty="0">
                <a:solidFill>
                  <a:schemeClr val="tx1">
                    <a:lumMod val="95000"/>
                    <a:lumOff val="5000"/>
                  </a:schemeClr>
                </a:solidFill>
              </a:rPr>
              <a:t> =@PID</a:t>
            </a:r>
          </a:p>
          <a:p>
            <a:r>
              <a:rPr lang="en-US" dirty="0">
                <a:solidFill>
                  <a:schemeClr val="tx1">
                    <a:lumMod val="95000"/>
                    <a:lumOff val="5000"/>
                  </a:schemeClr>
                </a:solidFill>
              </a:rPr>
              <a:t> </a:t>
            </a:r>
          </a:p>
          <a:p>
            <a:r>
              <a:rPr lang="en-US" b="1" dirty="0">
                <a:solidFill>
                  <a:schemeClr val="tx1">
                    <a:lumMod val="95000"/>
                    <a:lumOff val="5000"/>
                  </a:schemeClr>
                </a:solidFill>
              </a:rPr>
              <a:t>end</a:t>
            </a:r>
          </a:p>
        </p:txBody>
      </p:sp>
    </p:spTree>
    <p:extLst>
      <p:ext uri="{BB962C8B-B14F-4D97-AF65-F5344CB8AC3E}">
        <p14:creationId xmlns:p14="http://schemas.microsoft.com/office/powerpoint/2010/main" val="531304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4708981"/>
          </a:xfrm>
          <a:prstGeom prst="rect">
            <a:avLst/>
          </a:prstGeom>
        </p:spPr>
        <p:txBody>
          <a:bodyPr wrap="square" lIns="0" tIns="0" rIns="0" bIns="0" anchor="t">
            <a:spAutoFit/>
          </a:bodyPr>
          <a:lstStyle/>
          <a:p>
            <a:r>
              <a:rPr lang="en-US" b="1" dirty="0">
                <a:solidFill>
                  <a:schemeClr val="tx1">
                    <a:lumMod val="95000"/>
                    <a:lumOff val="5000"/>
                  </a:schemeClr>
                </a:solidFill>
              </a:rPr>
              <a:t>CREATE trigger </a:t>
            </a:r>
            <a:r>
              <a:rPr lang="en-US" b="1" dirty="0" err="1">
                <a:solidFill>
                  <a:schemeClr val="tx1">
                    <a:lumMod val="95000"/>
                    <a:lumOff val="5000"/>
                  </a:schemeClr>
                </a:solidFill>
              </a:rPr>
              <a:t>update_stock_On_purchase</a:t>
            </a:r>
            <a:endParaRPr lang="en-US" b="1"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on Products_Ordered</a:t>
            </a:r>
          </a:p>
          <a:p>
            <a:r>
              <a:rPr lang="en-US" dirty="0">
                <a:solidFill>
                  <a:schemeClr val="tx1">
                    <a:lumMod val="95000"/>
                    <a:lumOff val="5000"/>
                  </a:schemeClr>
                </a:solidFill>
              </a:rPr>
              <a:t>for Insert</a:t>
            </a:r>
          </a:p>
          <a:p>
            <a:endParaRPr lang="en-US" dirty="0">
              <a:solidFill>
                <a:schemeClr val="tx1">
                  <a:lumMod val="95000"/>
                  <a:lumOff val="5000"/>
                </a:schemeClr>
              </a:solidFill>
            </a:endParaRPr>
          </a:p>
          <a:p>
            <a:r>
              <a:rPr lang="en-US" dirty="0">
                <a:solidFill>
                  <a:schemeClr val="tx1">
                    <a:lumMod val="95000"/>
                    <a:lumOff val="5000"/>
                  </a:schemeClr>
                </a:solidFill>
              </a:rPr>
              <a:t>as </a:t>
            </a:r>
          </a:p>
          <a:p>
            <a:endParaRPr lang="en-US" dirty="0">
              <a:solidFill>
                <a:schemeClr val="tx1">
                  <a:lumMod val="95000"/>
                  <a:lumOff val="5000"/>
                </a:schemeClr>
              </a:solidFill>
            </a:endParaRPr>
          </a:p>
          <a:p>
            <a:r>
              <a:rPr lang="en-US" dirty="0">
                <a:solidFill>
                  <a:schemeClr val="tx1">
                    <a:lumMod val="95000"/>
                    <a:lumOff val="5000"/>
                  </a:schemeClr>
                </a:solidFill>
              </a:rPr>
              <a:t>declare @PID as int;</a:t>
            </a:r>
          </a:p>
          <a:p>
            <a:r>
              <a:rPr lang="en-US" dirty="0">
                <a:solidFill>
                  <a:schemeClr val="tx1">
                    <a:lumMod val="95000"/>
                    <a:lumOff val="5000"/>
                  </a:schemeClr>
                </a:solidFill>
              </a:rPr>
              <a:t>declare @qty as int;</a:t>
            </a:r>
          </a:p>
          <a:p>
            <a:r>
              <a:rPr lang="en-US" dirty="0">
                <a:solidFill>
                  <a:schemeClr val="tx1">
                    <a:lumMod val="95000"/>
                    <a:lumOff val="5000"/>
                  </a:schemeClr>
                </a:solidFill>
              </a:rPr>
              <a:t>select @PID=Product_ID from inserted </a:t>
            </a:r>
          </a:p>
          <a:p>
            <a:r>
              <a:rPr lang="en-US" dirty="0">
                <a:solidFill>
                  <a:schemeClr val="tx1">
                    <a:lumMod val="95000"/>
                    <a:lumOff val="5000"/>
                  </a:schemeClr>
                </a:solidFill>
              </a:rPr>
              <a:t>select @qty= </a:t>
            </a:r>
            <a:r>
              <a:rPr lang="en-US" dirty="0" err="1">
                <a:solidFill>
                  <a:schemeClr val="tx1">
                    <a:lumMod val="95000"/>
                    <a:lumOff val="5000"/>
                  </a:schemeClr>
                </a:solidFill>
              </a:rPr>
              <a:t>products_Ordered</a:t>
            </a:r>
            <a:r>
              <a:rPr lang="en-US" dirty="0">
                <a:solidFill>
                  <a:schemeClr val="tx1">
                    <a:lumMod val="95000"/>
                    <a:lumOff val="5000"/>
                  </a:schemeClr>
                </a:solidFill>
              </a:rPr>
              <a:t> from inserted  </a:t>
            </a:r>
          </a:p>
          <a:p>
            <a:endParaRPr lang="en-US" dirty="0">
              <a:solidFill>
                <a:schemeClr val="tx1">
                  <a:lumMod val="95000"/>
                  <a:lumOff val="5000"/>
                </a:schemeClr>
              </a:solidFill>
            </a:endParaRPr>
          </a:p>
          <a:p>
            <a:r>
              <a:rPr lang="en-US" dirty="0">
                <a:solidFill>
                  <a:schemeClr val="tx1">
                    <a:lumMod val="95000"/>
                    <a:lumOff val="5000"/>
                  </a:schemeClr>
                </a:solidFill>
              </a:rPr>
              <a:t> begin   </a:t>
            </a:r>
          </a:p>
          <a:p>
            <a:r>
              <a:rPr lang="en-US" dirty="0">
                <a:solidFill>
                  <a:schemeClr val="tx1">
                    <a:lumMod val="95000"/>
                    <a:lumOff val="5000"/>
                  </a:schemeClr>
                </a:solidFill>
              </a:rPr>
              <a:t>	update Products</a:t>
            </a:r>
          </a:p>
          <a:p>
            <a:r>
              <a:rPr lang="en-US" dirty="0">
                <a:solidFill>
                  <a:schemeClr val="tx1">
                    <a:lumMod val="95000"/>
                    <a:lumOff val="5000"/>
                  </a:schemeClr>
                </a:solidFill>
              </a:rPr>
              <a:t>	 set  </a:t>
            </a:r>
            <a:r>
              <a:rPr lang="en-US" dirty="0" err="1">
                <a:solidFill>
                  <a:schemeClr val="tx1">
                    <a:lumMod val="95000"/>
                    <a:lumOff val="5000"/>
                  </a:schemeClr>
                </a:solidFill>
              </a:rPr>
              <a:t>Product_Stock</a:t>
            </a:r>
            <a:r>
              <a:rPr lang="en-US" dirty="0">
                <a:solidFill>
                  <a:schemeClr val="tx1">
                    <a:lumMod val="95000"/>
                    <a:lumOff val="5000"/>
                  </a:schemeClr>
                </a:solidFill>
              </a:rPr>
              <a:t>= </a:t>
            </a:r>
            <a:r>
              <a:rPr lang="en-US" dirty="0" err="1">
                <a:solidFill>
                  <a:schemeClr val="tx1">
                    <a:lumMod val="95000"/>
                    <a:lumOff val="5000"/>
                  </a:schemeClr>
                </a:solidFill>
              </a:rPr>
              <a:t>Product_Stock</a:t>
            </a:r>
            <a:r>
              <a:rPr lang="en-US" dirty="0">
                <a:solidFill>
                  <a:schemeClr val="tx1">
                    <a:lumMod val="95000"/>
                    <a:lumOff val="5000"/>
                  </a:schemeClr>
                </a:solidFill>
              </a:rPr>
              <a:t>+@qty where </a:t>
            </a:r>
            <a:r>
              <a:rPr lang="en-US" dirty="0" err="1">
                <a:solidFill>
                  <a:schemeClr val="tx1">
                    <a:lumMod val="95000"/>
                    <a:lumOff val="5000"/>
                  </a:schemeClr>
                </a:solidFill>
              </a:rPr>
              <a:t>Product_ID</a:t>
            </a:r>
            <a:r>
              <a:rPr lang="en-US" dirty="0">
                <a:solidFill>
                  <a:schemeClr val="tx1">
                    <a:lumMod val="95000"/>
                    <a:lumOff val="5000"/>
                  </a:schemeClr>
                </a:solidFill>
              </a:rPr>
              <a:t>=@PID;</a:t>
            </a:r>
          </a:p>
          <a:p>
            <a:endParaRPr lang="en-US" dirty="0">
              <a:solidFill>
                <a:schemeClr val="tx1">
                  <a:lumMod val="95000"/>
                  <a:lumOff val="5000"/>
                </a:schemeClr>
              </a:solidFill>
            </a:endParaRPr>
          </a:p>
          <a:p>
            <a:r>
              <a:rPr lang="en-US" b="1" dirty="0">
                <a:solidFill>
                  <a:schemeClr val="tx1">
                    <a:lumMod val="95000"/>
                    <a:lumOff val="5000"/>
                  </a:schemeClr>
                </a:solidFill>
              </a:rPr>
              <a:t>end</a:t>
            </a:r>
          </a:p>
        </p:txBody>
      </p:sp>
    </p:spTree>
    <p:extLst>
      <p:ext uri="{BB962C8B-B14F-4D97-AF65-F5344CB8AC3E}">
        <p14:creationId xmlns:p14="http://schemas.microsoft.com/office/powerpoint/2010/main" val="2860897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287430" y="1187695"/>
            <a:ext cx="11675970" cy="5539978"/>
          </a:xfrm>
          <a:prstGeom prst="rect">
            <a:avLst/>
          </a:prstGeom>
        </p:spPr>
        <p:txBody>
          <a:bodyPr wrap="square" lIns="0" tIns="0" rIns="0" bIns="0" anchor="t">
            <a:spAutoFit/>
          </a:bodyPr>
          <a:lstStyle/>
          <a:p>
            <a:r>
              <a:rPr lang="en-US" b="1" dirty="0">
                <a:solidFill>
                  <a:schemeClr val="tx1">
                    <a:lumMod val="95000"/>
                    <a:lumOff val="5000"/>
                  </a:schemeClr>
                </a:solidFill>
              </a:rPr>
              <a:t>create Procedure </a:t>
            </a:r>
            <a:r>
              <a:rPr lang="en-US" b="1" dirty="0" err="1">
                <a:solidFill>
                  <a:schemeClr val="tx1">
                    <a:lumMod val="95000"/>
                    <a:lumOff val="5000"/>
                  </a:schemeClr>
                </a:solidFill>
              </a:rPr>
              <a:t>cal_Profit</a:t>
            </a:r>
            <a:endParaRPr lang="en-US" b="1" dirty="0">
              <a:solidFill>
                <a:schemeClr val="tx1">
                  <a:lumMod val="95000"/>
                  <a:lumOff val="5000"/>
                </a:schemeClr>
              </a:solidFill>
            </a:endParaRPr>
          </a:p>
          <a:p>
            <a:r>
              <a:rPr lang="en-US" dirty="0">
                <a:solidFill>
                  <a:schemeClr val="tx1">
                    <a:lumMod val="95000"/>
                    <a:lumOff val="5000"/>
                  </a:schemeClr>
                </a:solidFill>
              </a:rPr>
              <a:t> </a:t>
            </a:r>
          </a:p>
          <a:p>
            <a:r>
              <a:rPr lang="en-US" dirty="0">
                <a:solidFill>
                  <a:schemeClr val="tx1">
                    <a:lumMod val="95000"/>
                    <a:lumOff val="5000"/>
                  </a:schemeClr>
                </a:solidFill>
              </a:rPr>
              <a:t>@month as int,</a:t>
            </a:r>
          </a:p>
          <a:p>
            <a:r>
              <a:rPr lang="en-US" dirty="0">
                <a:solidFill>
                  <a:schemeClr val="tx1">
                    <a:lumMod val="95000"/>
                    <a:lumOff val="5000"/>
                  </a:schemeClr>
                </a:solidFill>
              </a:rPr>
              <a:t>@result int output</a:t>
            </a:r>
          </a:p>
          <a:p>
            <a:r>
              <a:rPr lang="en-US" dirty="0">
                <a:solidFill>
                  <a:schemeClr val="tx1">
                    <a:lumMod val="95000"/>
                    <a:lumOff val="5000"/>
                  </a:schemeClr>
                </a:solidFill>
              </a:rPr>
              <a:t> </a:t>
            </a:r>
          </a:p>
          <a:p>
            <a:r>
              <a:rPr lang="en-US" dirty="0">
                <a:solidFill>
                  <a:schemeClr val="tx1">
                    <a:lumMod val="95000"/>
                    <a:lumOff val="5000"/>
                  </a:schemeClr>
                </a:solidFill>
              </a:rPr>
              <a:t>as</a:t>
            </a:r>
          </a:p>
          <a:p>
            <a:r>
              <a:rPr lang="en-US" dirty="0">
                <a:solidFill>
                  <a:schemeClr val="tx1">
                    <a:lumMod val="95000"/>
                    <a:lumOff val="5000"/>
                  </a:schemeClr>
                </a:solidFill>
              </a:rPr>
              <a:t>declare @E_salary int ;</a:t>
            </a:r>
          </a:p>
          <a:p>
            <a:r>
              <a:rPr lang="en-US" dirty="0">
                <a:solidFill>
                  <a:schemeClr val="tx1">
                    <a:lumMod val="95000"/>
                    <a:lumOff val="5000"/>
                  </a:schemeClr>
                </a:solidFill>
              </a:rPr>
              <a:t>declare @t_sale as int ;</a:t>
            </a:r>
          </a:p>
          <a:p>
            <a:r>
              <a:rPr lang="en-US" dirty="0">
                <a:solidFill>
                  <a:schemeClr val="tx1">
                    <a:lumMod val="95000"/>
                    <a:lumOff val="5000"/>
                  </a:schemeClr>
                </a:solidFill>
              </a:rPr>
              <a:t>declare @t_purchase as int ;</a:t>
            </a:r>
          </a:p>
          <a:p>
            <a:endParaRPr lang="en-US" dirty="0">
              <a:solidFill>
                <a:schemeClr val="tx1">
                  <a:lumMod val="95000"/>
                  <a:lumOff val="5000"/>
                </a:schemeClr>
              </a:solidFill>
            </a:endParaRPr>
          </a:p>
          <a:p>
            <a:r>
              <a:rPr lang="en-US" dirty="0">
                <a:solidFill>
                  <a:schemeClr val="tx1">
                    <a:lumMod val="95000"/>
                    <a:lumOff val="5000"/>
                  </a:schemeClr>
                </a:solidFill>
              </a:rPr>
              <a:t>begin</a:t>
            </a:r>
          </a:p>
          <a:p>
            <a:endParaRPr lang="en-US" dirty="0">
              <a:solidFill>
                <a:schemeClr val="tx1">
                  <a:lumMod val="95000"/>
                  <a:lumOff val="5000"/>
                </a:schemeClr>
              </a:solidFill>
            </a:endParaRPr>
          </a:p>
          <a:p>
            <a:r>
              <a:rPr lang="en-US" dirty="0">
                <a:solidFill>
                  <a:schemeClr val="tx1">
                    <a:lumMod val="95000"/>
                    <a:lumOff val="5000"/>
                  </a:schemeClr>
                </a:solidFill>
              </a:rPr>
              <a:t>select @E_salary= (select sum(salary) from Employees where </a:t>
            </a:r>
            <a:r>
              <a:rPr lang="en-US" dirty="0" err="1">
                <a:solidFill>
                  <a:schemeClr val="tx1">
                    <a:lumMod val="95000"/>
                    <a:lumOff val="5000"/>
                  </a:schemeClr>
                </a:solidFill>
              </a:rPr>
              <a:t>Employee_Status</a:t>
            </a:r>
            <a:r>
              <a:rPr lang="en-US" dirty="0">
                <a:solidFill>
                  <a:schemeClr val="tx1">
                    <a:lumMod val="95000"/>
                    <a:lumOff val="5000"/>
                  </a:schemeClr>
                </a:solidFill>
              </a:rPr>
              <a:t>='Active')</a:t>
            </a:r>
          </a:p>
          <a:p>
            <a:endParaRPr lang="en-US" dirty="0">
              <a:solidFill>
                <a:schemeClr val="tx1">
                  <a:lumMod val="95000"/>
                  <a:lumOff val="5000"/>
                </a:schemeClr>
              </a:solidFill>
            </a:endParaRPr>
          </a:p>
          <a:p>
            <a:r>
              <a:rPr lang="en-US" dirty="0">
                <a:solidFill>
                  <a:schemeClr val="tx1">
                    <a:lumMod val="95000"/>
                    <a:lumOff val="5000"/>
                  </a:schemeClr>
                </a:solidFill>
              </a:rPr>
              <a:t>Select @t_purchase= (select sum(</a:t>
            </a:r>
            <a:r>
              <a:rPr lang="en-US" dirty="0" err="1">
                <a:solidFill>
                  <a:schemeClr val="tx1">
                    <a:lumMod val="95000"/>
                    <a:lumOff val="5000"/>
                  </a:schemeClr>
                </a:solidFill>
              </a:rPr>
              <a:t>purchase_price</a:t>
            </a:r>
            <a:r>
              <a:rPr lang="en-US" dirty="0">
                <a:solidFill>
                  <a:schemeClr val="tx1">
                    <a:lumMod val="95000"/>
                    <a:lumOff val="5000"/>
                  </a:schemeClr>
                </a:solidFill>
              </a:rPr>
              <a:t>*products_Ordered) as </a:t>
            </a:r>
            <a:r>
              <a:rPr lang="en-US" dirty="0" err="1">
                <a:solidFill>
                  <a:schemeClr val="tx1">
                    <a:lumMod val="95000"/>
                    <a:lumOff val="5000"/>
                  </a:schemeClr>
                </a:solidFill>
              </a:rPr>
              <a:t>Purchasing_Bill</a:t>
            </a:r>
            <a:r>
              <a:rPr lang="en-US" dirty="0">
                <a:solidFill>
                  <a:schemeClr val="tx1">
                    <a:lumMod val="95000"/>
                    <a:lumOff val="5000"/>
                  </a:schemeClr>
                </a:solidFill>
              </a:rPr>
              <a:t> from Purchase_Products where Month(</a:t>
            </a:r>
            <a:r>
              <a:rPr lang="en-US" dirty="0" err="1">
                <a:solidFill>
                  <a:schemeClr val="tx1">
                    <a:lumMod val="95000"/>
                    <a:lumOff val="5000"/>
                  </a:schemeClr>
                </a:solidFill>
              </a:rPr>
              <a:t>Purchase_Date</a:t>
            </a:r>
            <a:r>
              <a:rPr lang="en-US" dirty="0">
                <a:solidFill>
                  <a:schemeClr val="tx1">
                    <a:lumMod val="95000"/>
                    <a:lumOff val="5000"/>
                  </a:schemeClr>
                </a:solidFill>
              </a:rPr>
              <a:t>)=@month)</a:t>
            </a:r>
          </a:p>
          <a:p>
            <a:endParaRPr lang="en-US" dirty="0">
              <a:solidFill>
                <a:schemeClr val="tx1">
                  <a:lumMod val="95000"/>
                  <a:lumOff val="5000"/>
                </a:schemeClr>
              </a:solidFill>
            </a:endParaRPr>
          </a:p>
          <a:p>
            <a:r>
              <a:rPr lang="en-US" dirty="0">
                <a:solidFill>
                  <a:schemeClr val="tx1">
                    <a:lumMod val="95000"/>
                    <a:lumOff val="5000"/>
                  </a:schemeClr>
                </a:solidFill>
              </a:rPr>
              <a:t>select @t_sale = (Select  sum(</a:t>
            </a:r>
            <a:r>
              <a:rPr lang="en-US" dirty="0" err="1">
                <a:solidFill>
                  <a:schemeClr val="tx1">
                    <a:lumMod val="95000"/>
                    <a:lumOff val="5000"/>
                  </a:schemeClr>
                </a:solidFill>
              </a:rPr>
              <a:t>Product_Quantity</a:t>
            </a:r>
            <a:r>
              <a:rPr lang="en-US" dirty="0">
                <a:solidFill>
                  <a:schemeClr val="tx1">
                    <a:lumMod val="95000"/>
                    <a:lumOff val="5000"/>
                  </a:schemeClr>
                </a:solidFill>
              </a:rPr>
              <a:t> * </a:t>
            </a:r>
            <a:r>
              <a:rPr lang="en-US" dirty="0" err="1">
                <a:solidFill>
                  <a:schemeClr val="tx1">
                    <a:lumMod val="95000"/>
                    <a:lumOff val="5000"/>
                  </a:schemeClr>
                </a:solidFill>
              </a:rPr>
              <a:t>Sales_price</a:t>
            </a:r>
            <a:r>
              <a:rPr lang="en-US" dirty="0">
                <a:solidFill>
                  <a:schemeClr val="tx1">
                    <a:lumMod val="95000"/>
                    <a:lumOff val="5000"/>
                  </a:schemeClr>
                </a:solidFill>
              </a:rPr>
              <a:t>) as </a:t>
            </a:r>
            <a:r>
              <a:rPr lang="en-US" dirty="0" err="1">
                <a:solidFill>
                  <a:schemeClr val="tx1">
                    <a:lumMod val="95000"/>
                    <a:lumOff val="5000"/>
                  </a:schemeClr>
                </a:solidFill>
              </a:rPr>
              <a:t>total_Sale_amount</a:t>
            </a:r>
            <a:r>
              <a:rPr lang="en-US" dirty="0">
                <a:solidFill>
                  <a:schemeClr val="tx1">
                    <a:lumMod val="95000"/>
                    <a:lumOff val="5000"/>
                  </a:schemeClr>
                </a:solidFill>
              </a:rPr>
              <a:t> from </a:t>
            </a:r>
            <a:r>
              <a:rPr lang="en-US" dirty="0" err="1">
                <a:solidFill>
                  <a:schemeClr val="tx1">
                    <a:lumMod val="95000"/>
                    <a:lumOff val="5000"/>
                  </a:schemeClr>
                </a:solidFill>
              </a:rPr>
              <a:t>Monthly_Sale</a:t>
            </a:r>
            <a:r>
              <a:rPr lang="en-US" dirty="0">
                <a:solidFill>
                  <a:schemeClr val="tx1">
                    <a:lumMod val="95000"/>
                    <a:lumOff val="5000"/>
                  </a:schemeClr>
                </a:solidFill>
              </a:rPr>
              <a:t> where MONTH(</a:t>
            </a:r>
            <a:r>
              <a:rPr lang="en-US" dirty="0" err="1">
                <a:solidFill>
                  <a:schemeClr val="tx1">
                    <a:lumMod val="95000"/>
                    <a:lumOff val="5000"/>
                  </a:schemeClr>
                </a:solidFill>
              </a:rPr>
              <a:t>Order_Date</a:t>
            </a:r>
            <a:r>
              <a:rPr lang="en-US" dirty="0">
                <a:solidFill>
                  <a:schemeClr val="tx1">
                    <a:lumMod val="95000"/>
                    <a:lumOff val="5000"/>
                  </a:schemeClr>
                </a:solidFill>
              </a:rPr>
              <a:t> )=@month )</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39203736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AD8A138-8AD0-4C35-9D01-52EB32271315}"/>
              </a:ext>
            </a:extLst>
          </p:cNvPr>
          <p:cNvSpPr txBox="1"/>
          <p:nvPr/>
        </p:nvSpPr>
        <p:spPr>
          <a:xfrm>
            <a:off x="228600" y="1073426"/>
            <a:ext cx="11632096" cy="4247317"/>
          </a:xfrm>
          <a:prstGeom prst="rect">
            <a:avLst/>
          </a:prstGeom>
          <a:noFill/>
        </p:spPr>
        <p:txBody>
          <a:bodyPr wrap="square" rtlCol="0">
            <a:spAutoFit/>
          </a:bodyPr>
          <a:lstStyle/>
          <a:p>
            <a:r>
              <a:rPr lang="en-US" dirty="0"/>
              <a:t>select @result=@t_sale-@t_purchase-@E_salary</a:t>
            </a:r>
          </a:p>
          <a:p>
            <a:r>
              <a:rPr lang="en-US" dirty="0"/>
              <a:t>end</a:t>
            </a:r>
          </a:p>
          <a:p>
            <a:endParaRPr lang="en-US" dirty="0"/>
          </a:p>
          <a:p>
            <a:r>
              <a:rPr lang="en-US" dirty="0"/>
              <a:t>declare @get varchar(50)</a:t>
            </a:r>
          </a:p>
          <a:p>
            <a:r>
              <a:rPr lang="en-US" dirty="0"/>
              <a:t> </a:t>
            </a:r>
          </a:p>
          <a:p>
            <a:r>
              <a:rPr lang="en-US" dirty="0"/>
              <a:t>exec cal_Profit 8,@get output</a:t>
            </a:r>
          </a:p>
          <a:p>
            <a:endParaRPr lang="en-US" dirty="0"/>
          </a:p>
          <a:p>
            <a:r>
              <a:rPr lang="en-US" b="1" dirty="0"/>
              <a:t>if (@get &gt; 0)</a:t>
            </a:r>
            <a:r>
              <a:rPr lang="en-US" dirty="0"/>
              <a:t> </a:t>
            </a:r>
          </a:p>
          <a:p>
            <a:r>
              <a:rPr lang="en-US" dirty="0"/>
              <a:t>print('We have a profit of '+ @get + '$’) </a:t>
            </a:r>
          </a:p>
          <a:p>
            <a:endParaRPr lang="en-US" dirty="0"/>
          </a:p>
          <a:p>
            <a:r>
              <a:rPr lang="en-US" b="1" dirty="0"/>
              <a:t>if (@get &lt; 0)</a:t>
            </a:r>
            <a:r>
              <a:rPr lang="en-US" dirty="0"/>
              <a:t> </a:t>
            </a:r>
          </a:p>
          <a:p>
            <a:r>
              <a:rPr lang="en-US" dirty="0"/>
              <a:t>print('We have a loss '+ @get + '$’)</a:t>
            </a:r>
          </a:p>
          <a:p>
            <a:endParaRPr lang="en-US" dirty="0"/>
          </a:p>
          <a:p>
            <a:r>
              <a:rPr lang="en-US" b="1" dirty="0"/>
              <a:t>if (@get is null)</a:t>
            </a:r>
          </a:p>
          <a:p>
            <a:r>
              <a:rPr lang="en-US" dirty="0"/>
              <a:t>print('There is no purchase in this month')</a:t>
            </a:r>
          </a:p>
        </p:txBody>
      </p:sp>
    </p:spTree>
    <p:extLst>
      <p:ext uri="{BB962C8B-B14F-4D97-AF65-F5344CB8AC3E}">
        <p14:creationId xmlns:p14="http://schemas.microsoft.com/office/powerpoint/2010/main" val="29936220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4277E-BC50-423C-8CF9-08202CCD76F7}"/>
              </a:ext>
            </a:extLst>
          </p:cNvPr>
          <p:cNvSpPr txBox="1"/>
          <p:nvPr/>
        </p:nvSpPr>
        <p:spPr>
          <a:xfrm>
            <a:off x="238539" y="516835"/>
            <a:ext cx="2319131" cy="369332"/>
          </a:xfrm>
          <a:prstGeom prst="rect">
            <a:avLst/>
          </a:prstGeom>
          <a:solidFill>
            <a:schemeClr val="accent3">
              <a:lumMod val="75000"/>
            </a:schemeClr>
          </a:solidFill>
        </p:spPr>
        <p:txBody>
          <a:bodyPr wrap="square" rtlCol="0">
            <a:spAutoFit/>
          </a:bodyPr>
          <a:lstStyle/>
          <a:p>
            <a:pPr algn="ctr"/>
            <a:r>
              <a:rPr lang="en-US" dirty="0">
                <a:solidFill>
                  <a:schemeClr val="bg1"/>
                </a:solidFill>
              </a:rPr>
              <a:t>Project_Info</a:t>
            </a:r>
          </a:p>
        </p:txBody>
      </p:sp>
      <p:sp>
        <p:nvSpPr>
          <p:cNvPr id="3" name="TextBox 2">
            <a:extLst>
              <a:ext uri="{FF2B5EF4-FFF2-40B4-BE49-F238E27FC236}">
                <a16:creationId xmlns:a16="http://schemas.microsoft.com/office/drawing/2014/main" id="{A76DDAC0-0C54-4A35-9017-62C9E529323C}"/>
              </a:ext>
            </a:extLst>
          </p:cNvPr>
          <p:cNvSpPr txBox="1"/>
          <p:nvPr/>
        </p:nvSpPr>
        <p:spPr>
          <a:xfrm>
            <a:off x="238539" y="1364974"/>
            <a:ext cx="11688418" cy="1200329"/>
          </a:xfrm>
          <a:prstGeom prst="rect">
            <a:avLst/>
          </a:prstGeom>
          <a:noFill/>
        </p:spPr>
        <p:txBody>
          <a:bodyPr wrap="square" rtlCol="0">
            <a:spAutoFit/>
          </a:bodyPr>
          <a:lstStyle/>
          <a:p>
            <a:r>
              <a:rPr lang="en-US" dirty="0"/>
              <a:t>Super store in a retail environment, a super store is a large retailer who stocks and sells a wide variety of merchandise including utilities, food items, appliances and cosmetics and general supplies. A number of employees manages the store. This project focuses on the purchase and sales of  super store’s products that how we manage to control and hold all the tasks and manage our progress and performance. We also retrieve data against profit and loss</a:t>
            </a:r>
          </a:p>
        </p:txBody>
      </p:sp>
    </p:spTree>
    <p:extLst>
      <p:ext uri="{BB962C8B-B14F-4D97-AF65-F5344CB8AC3E}">
        <p14:creationId xmlns:p14="http://schemas.microsoft.com/office/powerpoint/2010/main" val="4066512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C4448-665C-4EB0-B1CE-84B431991FB5}"/>
              </a:ext>
            </a:extLst>
          </p:cNvPr>
          <p:cNvPicPr>
            <a:picLocks noChangeAspect="1"/>
          </p:cNvPicPr>
          <p:nvPr/>
        </p:nvPicPr>
        <p:blipFill rotWithShape="1">
          <a:blip r:embed="rId3">
            <a:extLst>
              <a:ext uri="{28A0092B-C50C-407E-A947-70E740481C1C}">
                <a14:useLocalDpi xmlns:a14="http://schemas.microsoft.com/office/drawing/2010/main" val="0"/>
              </a:ext>
            </a:extLst>
          </a:blip>
          <a:srcRect l="17935" t="19131" r="7827" b="6473"/>
          <a:stretch/>
        </p:blipFill>
        <p:spPr>
          <a:xfrm>
            <a:off x="1570383" y="877956"/>
            <a:ext cx="9051235" cy="5102088"/>
          </a:xfrm>
          <a:prstGeom prst="rect">
            <a:avLst/>
          </a:prstGeom>
        </p:spPr>
      </p:pic>
    </p:spTree>
    <p:extLst>
      <p:ext uri="{BB962C8B-B14F-4D97-AF65-F5344CB8AC3E}">
        <p14:creationId xmlns:p14="http://schemas.microsoft.com/office/powerpoint/2010/main" val="3262424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68901" y="2857500"/>
            <a:ext cx="1774824"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Entities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Orders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Supplier</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529176"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Products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Category</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Employees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tx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826197" y="349886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721876" y="5315604"/>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nvGrpSpPr>
          <p:cNvPr id="44" name="Group 43" descr="Icon of computer monitors. ">
            <a:extLst>
              <a:ext uri="{FF2B5EF4-FFF2-40B4-BE49-F238E27FC236}">
                <a16:creationId xmlns:a16="http://schemas.microsoft.com/office/drawing/2014/main" id="{6C60D8E2-BC37-4164-84A8-5B32D836BEC3}"/>
              </a:ext>
            </a:extLst>
          </p:cNvPr>
          <p:cNvGrpSpPr/>
          <p:nvPr/>
        </p:nvGrpSpPr>
        <p:grpSpPr>
          <a:xfrm>
            <a:off x="3948976" y="3494251"/>
            <a:ext cx="382447" cy="382446"/>
            <a:chOff x="879475" y="5100638"/>
            <a:chExt cx="287338" cy="287337"/>
          </a:xfrm>
          <a:solidFill>
            <a:schemeClr val="tx1"/>
          </a:solidFill>
        </p:grpSpPr>
        <p:sp>
          <p:nvSpPr>
            <p:cNvPr id="45"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4733337" y="1811496"/>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03309" y="25960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976771" y="2679901"/>
            <a:ext cx="4336142" cy="204468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391470" y="2673358"/>
            <a:ext cx="4336142" cy="2044685"/>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72288" y="2673357"/>
            <a:ext cx="4336142" cy="204468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201727" y="2679901"/>
            <a:ext cx="4336142" cy="2044685"/>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592868" y="2673359"/>
            <a:ext cx="4336142" cy="204468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442507" y="2456654"/>
            <a:ext cx="1371600" cy="246221"/>
          </a:xfrm>
          <a:prstGeom prst="rect">
            <a:avLst/>
          </a:prstGeom>
        </p:spPr>
        <p:txBody>
          <a:bodyPr wrap="square" lIns="0" tIns="0" rIns="0" bIns="0">
            <a:spAutoFit/>
          </a:bodyPr>
          <a:lstStyle/>
          <a:p>
            <a:pPr algn="ctr"/>
            <a:r>
              <a:rPr lang="en-US" sz="1600" b="1" dirty="0">
                <a:solidFill>
                  <a:schemeClr val="bg1"/>
                </a:solidFill>
              </a:rPr>
              <a:t>Products</a:t>
            </a:r>
          </a:p>
        </p:txBody>
      </p:sp>
      <p:sp>
        <p:nvSpPr>
          <p:cNvPr id="47" name="Rectangle 46">
            <a:extLst>
              <a:ext uri="{FF2B5EF4-FFF2-40B4-BE49-F238E27FC236}">
                <a16:creationId xmlns:a16="http://schemas.microsoft.com/office/drawing/2014/main" id="{1751D31D-3535-411D-8BAC-95CCC90AB185}"/>
              </a:ext>
            </a:extLst>
          </p:cNvPr>
          <p:cNvSpPr/>
          <p:nvPr/>
        </p:nvSpPr>
        <p:spPr>
          <a:xfrm>
            <a:off x="2771668" y="2368969"/>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48" name="Rectangle 47">
            <a:extLst>
              <a:ext uri="{FF2B5EF4-FFF2-40B4-BE49-F238E27FC236}">
                <a16:creationId xmlns:a16="http://schemas.microsoft.com/office/drawing/2014/main" id="{FA4D735A-8F75-4E2A-8F1A-CC303B0718BA}"/>
              </a:ext>
            </a:extLst>
          </p:cNvPr>
          <p:cNvSpPr/>
          <p:nvPr/>
        </p:nvSpPr>
        <p:spPr>
          <a:xfrm>
            <a:off x="5389826" y="2349737"/>
            <a:ext cx="1371600" cy="246221"/>
          </a:xfrm>
          <a:prstGeom prst="rect">
            <a:avLst/>
          </a:prstGeom>
        </p:spPr>
        <p:txBody>
          <a:bodyPr wrap="square" lIns="0" tIns="0" rIns="0" bIns="0">
            <a:spAutoFit/>
          </a:bodyPr>
          <a:lstStyle/>
          <a:p>
            <a:pPr algn="ctr"/>
            <a:r>
              <a:rPr lang="en-US" sz="1600" b="1" dirty="0">
                <a:solidFill>
                  <a:schemeClr val="bg1"/>
                </a:solidFill>
              </a:rPr>
              <a:t>Customers</a:t>
            </a:r>
          </a:p>
        </p:txBody>
      </p:sp>
      <p:sp>
        <p:nvSpPr>
          <p:cNvPr id="49" name="Rectangle 48">
            <a:extLst>
              <a:ext uri="{FF2B5EF4-FFF2-40B4-BE49-F238E27FC236}">
                <a16:creationId xmlns:a16="http://schemas.microsoft.com/office/drawing/2014/main" id="{54AB9282-0505-49EB-AABF-998083225E3A}"/>
              </a:ext>
            </a:extLst>
          </p:cNvPr>
          <p:cNvSpPr/>
          <p:nvPr/>
        </p:nvSpPr>
        <p:spPr>
          <a:xfrm>
            <a:off x="7593506" y="2366507"/>
            <a:ext cx="1371600" cy="246221"/>
          </a:xfrm>
          <a:prstGeom prst="rect">
            <a:avLst/>
          </a:prstGeom>
        </p:spPr>
        <p:txBody>
          <a:bodyPr wrap="square" lIns="0" tIns="0" rIns="0" bIns="0">
            <a:spAutoFit/>
          </a:bodyPr>
          <a:lstStyle/>
          <a:p>
            <a:pPr algn="ctr"/>
            <a:r>
              <a:rPr lang="en-US" sz="1600" b="1" dirty="0">
                <a:solidFill>
                  <a:schemeClr val="bg1"/>
                </a:solidFill>
              </a:rPr>
              <a:t>Supplier</a:t>
            </a:r>
          </a:p>
        </p:txBody>
      </p:sp>
      <p:sp>
        <p:nvSpPr>
          <p:cNvPr id="51" name="Rectangle 50">
            <a:extLst>
              <a:ext uri="{FF2B5EF4-FFF2-40B4-BE49-F238E27FC236}">
                <a16:creationId xmlns:a16="http://schemas.microsoft.com/office/drawing/2014/main" id="{8AA18108-5B8B-4147-84A7-D30A16BEC4EA}"/>
              </a:ext>
            </a:extLst>
          </p:cNvPr>
          <p:cNvSpPr/>
          <p:nvPr/>
        </p:nvSpPr>
        <p:spPr>
          <a:xfrm>
            <a:off x="229275" y="2844970"/>
            <a:ext cx="1752042" cy="1923155"/>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INSERT INTO Products (</a:t>
            </a:r>
            <a:r>
              <a:rPr lang="en-US" sz="1200" dirty="0" err="1">
                <a:solidFill>
                  <a:schemeClr val="bg1"/>
                </a:solidFill>
                <a:cs typeface="Segoe UI" panose="020B0502040204020203" pitchFamily="34" charset="0"/>
              </a:rPr>
              <a:t>Product_Name</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Supplier_ID</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Catergory_ID</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Purchase_Price</a:t>
            </a:r>
            <a:r>
              <a:rPr lang="en-US" sz="1200" dirty="0">
                <a:solidFill>
                  <a:schemeClr val="bg1"/>
                </a:solidFill>
                <a:cs typeface="Segoe UI" panose="020B0502040204020203" pitchFamily="34" charset="0"/>
              </a:rPr>
              <a:t>,</a:t>
            </a:r>
          </a:p>
          <a:p>
            <a:pPr algn="ctr">
              <a:lnSpc>
                <a:spcPts val="1900"/>
              </a:lnSpc>
            </a:pPr>
            <a:r>
              <a:rPr lang="en-US" sz="1200" dirty="0" err="1">
                <a:solidFill>
                  <a:schemeClr val="bg1"/>
                </a:solidFill>
                <a:cs typeface="Segoe UI" panose="020B0502040204020203" pitchFamily="34" charset="0"/>
              </a:rPr>
              <a:t>Sales_Price</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Product_Stock</a:t>
            </a:r>
            <a:r>
              <a:rPr lang="en-US" sz="1200" dirty="0">
                <a:solidFill>
                  <a:schemeClr val="bg1"/>
                </a:solidFill>
                <a:cs typeface="Segoe UI" panose="020B0502040204020203" pitchFamily="34" charset="0"/>
              </a:rPr>
              <a:t>)</a:t>
            </a:r>
          </a:p>
          <a:p>
            <a:pPr algn="ctr">
              <a:lnSpc>
                <a:spcPts val="1900"/>
              </a:lnSpc>
            </a:pPr>
            <a:endParaRPr lang="en-US" sz="1200" dirty="0">
              <a:solidFill>
                <a:schemeClr val="bg1"/>
              </a:solidFill>
              <a:cs typeface="Segoe UI" panose="020B0502040204020203" pitchFamily="34" charset="0"/>
            </a:endParaRPr>
          </a:p>
          <a:p>
            <a:pPr algn="ctr">
              <a:lnSpc>
                <a:spcPts val="1900"/>
              </a:lnSpc>
            </a:pPr>
            <a:r>
              <a:rPr lang="en-US" sz="1200" b="1" dirty="0">
                <a:cs typeface="Segoe UI" panose="020B0502040204020203" pitchFamily="34" charset="0"/>
              </a:rPr>
              <a:t>VALUES</a:t>
            </a:r>
            <a:r>
              <a:rPr lang="en-US" sz="1200" dirty="0">
                <a:solidFill>
                  <a:schemeClr val="bg1"/>
                </a:solidFill>
                <a:cs typeface="Segoe UI" panose="020B0502040204020203" pitchFamily="34" charset="0"/>
              </a:rPr>
              <a:t> ('Milk’, 1, 1, 100, 150, 105),</a:t>
            </a:r>
          </a:p>
        </p:txBody>
      </p:sp>
      <p:sp>
        <p:nvSpPr>
          <p:cNvPr id="52" name="Rectangle 51">
            <a:extLst>
              <a:ext uri="{FF2B5EF4-FFF2-40B4-BE49-F238E27FC236}">
                <a16:creationId xmlns:a16="http://schemas.microsoft.com/office/drawing/2014/main" id="{A8534162-B6E2-4579-9DAD-AD8DE07459BC}"/>
              </a:ext>
            </a:extLst>
          </p:cNvPr>
          <p:cNvSpPr/>
          <p:nvPr/>
        </p:nvSpPr>
        <p:spPr>
          <a:xfrm>
            <a:off x="2648996" y="2791244"/>
            <a:ext cx="1762146" cy="2654125"/>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INSERT INTO Employees (</a:t>
            </a:r>
            <a:r>
              <a:rPr lang="en-US" sz="1200" dirty="0" err="1">
                <a:solidFill>
                  <a:schemeClr val="bg1"/>
                </a:solidFill>
                <a:cs typeface="Segoe UI" panose="020B0502040204020203" pitchFamily="34" charset="0"/>
              </a:rPr>
              <a:t>First_Name</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Last_Name</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Contact_Number</a:t>
            </a:r>
            <a:r>
              <a:rPr lang="en-US" sz="1200" dirty="0">
                <a:solidFill>
                  <a:schemeClr val="bg1"/>
                </a:solidFill>
                <a:cs typeface="Segoe UI" panose="020B0502040204020203" pitchFamily="34" charset="0"/>
              </a:rPr>
              <a:t>, DOB, salary, </a:t>
            </a:r>
            <a:r>
              <a:rPr lang="en-US" sz="1200" dirty="0" err="1">
                <a:solidFill>
                  <a:schemeClr val="bg1"/>
                </a:solidFill>
                <a:cs typeface="Segoe UI" panose="020B0502040204020203" pitchFamily="34" charset="0"/>
              </a:rPr>
              <a:t>Hire_Date</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Employee_Status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E_Address</a:t>
            </a:r>
            <a:r>
              <a:rPr lang="en-US" sz="1200" dirty="0">
                <a:solidFill>
                  <a:schemeClr val="bg1"/>
                </a:solidFill>
                <a:cs typeface="Segoe UI" panose="020B0502040204020203" pitchFamily="34" charset="0"/>
              </a:rPr>
              <a:t>, City)</a:t>
            </a:r>
          </a:p>
          <a:p>
            <a:pPr algn="ctr">
              <a:lnSpc>
                <a:spcPts val="1900"/>
              </a:lnSpc>
            </a:pPr>
            <a:r>
              <a:rPr lang="en-US" sz="1200" b="1" dirty="0">
                <a:cs typeface="Segoe UI" panose="020B0502040204020203" pitchFamily="34" charset="0"/>
              </a:rPr>
              <a:t>VALUES</a:t>
            </a:r>
            <a:r>
              <a:rPr lang="en-US" sz="1200" dirty="0">
                <a:solidFill>
                  <a:schemeClr val="bg1"/>
                </a:solidFill>
                <a:cs typeface="Segoe UI" panose="020B0502040204020203" pitchFamily="34" charset="0"/>
              </a:rPr>
              <a:t> ('Shahbaz', 'Ansar', 345347, '1988-05-18', 18000, '2019-03-08', 'Expired', '</a:t>
            </a:r>
            <a:r>
              <a:rPr lang="en-US" sz="1200" dirty="0" err="1">
                <a:solidFill>
                  <a:schemeClr val="bg1"/>
                </a:solidFill>
                <a:cs typeface="Segoe UI" panose="020B0502040204020203" pitchFamily="34" charset="0"/>
              </a:rPr>
              <a:t>Kamahan</a:t>
            </a:r>
            <a:r>
              <a:rPr lang="en-US" sz="1200" dirty="0">
                <a:solidFill>
                  <a:schemeClr val="bg1"/>
                </a:solidFill>
                <a:cs typeface="Segoe UI" panose="020B0502040204020203" pitchFamily="34" charset="0"/>
              </a:rPr>
              <a:t>', 'Sialkot'),</a:t>
            </a:r>
          </a:p>
        </p:txBody>
      </p:sp>
      <p:sp>
        <p:nvSpPr>
          <p:cNvPr id="53" name="Rectangle 52">
            <a:extLst>
              <a:ext uri="{FF2B5EF4-FFF2-40B4-BE49-F238E27FC236}">
                <a16:creationId xmlns:a16="http://schemas.microsoft.com/office/drawing/2014/main" id="{E1535E1C-6EBC-45D8-BCE1-D5B947A61FB6}"/>
              </a:ext>
            </a:extLst>
          </p:cNvPr>
          <p:cNvSpPr/>
          <p:nvPr/>
        </p:nvSpPr>
        <p:spPr>
          <a:xfrm>
            <a:off x="5066415" y="2791541"/>
            <a:ext cx="1752042" cy="1949252"/>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INSERT INTO </a:t>
            </a:r>
            <a:r>
              <a:rPr lang="en-US" sz="1200" b="1" dirty="0">
                <a:solidFill>
                  <a:schemeClr val="bg1"/>
                </a:solidFill>
                <a:cs typeface="Segoe UI" panose="020B0502040204020203" pitchFamily="34" charset="0"/>
              </a:rPr>
              <a:t>Customers</a:t>
            </a:r>
            <a:r>
              <a:rPr lang="en-US" sz="1200" dirty="0">
                <a:solidFill>
                  <a:schemeClr val="bg1"/>
                </a:solidFill>
                <a:cs typeface="Segoe UI" panose="020B0502040204020203" pitchFamily="34" charset="0"/>
              </a:rPr>
              <a:t> (First_Name, Last_Name, Contact_NUmber)</a:t>
            </a:r>
          </a:p>
          <a:p>
            <a:pPr algn="ctr">
              <a:lnSpc>
                <a:spcPts val="1900"/>
              </a:lnSpc>
            </a:pPr>
            <a:endParaRPr lang="en-US" sz="1200" dirty="0">
              <a:solidFill>
                <a:schemeClr val="bg1"/>
              </a:solidFill>
              <a:cs typeface="Segoe UI" panose="020B0502040204020203" pitchFamily="34" charset="0"/>
            </a:endParaRPr>
          </a:p>
          <a:p>
            <a:pPr algn="ctr">
              <a:lnSpc>
                <a:spcPts val="1900"/>
              </a:lnSpc>
            </a:pPr>
            <a:endParaRPr lang="en-US" sz="1200" dirty="0">
              <a:solidFill>
                <a:schemeClr val="bg1"/>
              </a:solidFill>
              <a:cs typeface="Segoe UI" panose="020B0502040204020203" pitchFamily="34" charset="0"/>
            </a:endParaRPr>
          </a:p>
          <a:p>
            <a:pPr algn="ctr">
              <a:lnSpc>
                <a:spcPts val="1900"/>
              </a:lnSpc>
            </a:pPr>
            <a:endParaRPr lang="en-US" sz="1200" dirty="0">
              <a:solidFill>
                <a:schemeClr val="bg1"/>
              </a:solidFill>
              <a:cs typeface="Segoe UI" panose="020B0502040204020203" pitchFamily="34" charset="0"/>
            </a:endParaRPr>
          </a:p>
          <a:p>
            <a:pPr algn="ctr">
              <a:lnSpc>
                <a:spcPts val="1900"/>
              </a:lnSpc>
            </a:pPr>
            <a:r>
              <a:rPr lang="en-US" sz="1200" b="1" dirty="0">
                <a:cs typeface="Segoe UI" panose="020B0502040204020203" pitchFamily="34" charset="0"/>
              </a:rPr>
              <a:t>VALUES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fahad</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Ashfaq</a:t>
            </a:r>
            <a:r>
              <a:rPr lang="en-US" sz="1200" dirty="0">
                <a:solidFill>
                  <a:schemeClr val="bg1"/>
                </a:solidFill>
                <a:cs typeface="Segoe UI" panose="020B0502040204020203" pitchFamily="34" charset="0"/>
              </a:rPr>
              <a:t>', 76343456),</a:t>
            </a:r>
          </a:p>
        </p:txBody>
      </p:sp>
      <p:sp>
        <p:nvSpPr>
          <p:cNvPr id="54" name="Rectangle 53">
            <a:extLst>
              <a:ext uri="{FF2B5EF4-FFF2-40B4-BE49-F238E27FC236}">
                <a16:creationId xmlns:a16="http://schemas.microsoft.com/office/drawing/2014/main" id="{28FF18A5-7B4E-4493-B38D-E732E033F82F}"/>
              </a:ext>
            </a:extLst>
          </p:cNvPr>
          <p:cNvSpPr/>
          <p:nvPr/>
        </p:nvSpPr>
        <p:spPr>
          <a:xfrm>
            <a:off x="7501538" y="2791541"/>
            <a:ext cx="1752042" cy="2192908"/>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INSERT INTO </a:t>
            </a:r>
            <a:r>
              <a:rPr lang="en-US" sz="1200" b="1" dirty="0">
                <a:solidFill>
                  <a:schemeClr val="bg1"/>
                </a:solidFill>
                <a:cs typeface="Segoe UI" panose="020B0502040204020203" pitchFamily="34" charset="0"/>
              </a:rPr>
              <a:t>Supplier </a:t>
            </a:r>
            <a:r>
              <a:rPr lang="en-US" sz="1200" dirty="0">
                <a:solidFill>
                  <a:schemeClr val="bg1"/>
                </a:solidFill>
                <a:cs typeface="Segoe UI" panose="020B0502040204020203" pitchFamily="34" charset="0"/>
              </a:rPr>
              <a:t>(CompanyName, First_Name, Last_Name, Contact_Number, Supplier_Address, City)</a:t>
            </a:r>
          </a:p>
          <a:p>
            <a:pPr algn="ctr">
              <a:lnSpc>
                <a:spcPts val="1900"/>
              </a:lnSpc>
            </a:pPr>
            <a:endParaRPr lang="en-US" sz="1200" b="1" dirty="0">
              <a:cs typeface="Segoe UI" panose="020B0502040204020203" pitchFamily="34" charset="0"/>
            </a:endParaRPr>
          </a:p>
          <a:p>
            <a:pPr algn="ctr">
              <a:lnSpc>
                <a:spcPts val="1900"/>
              </a:lnSpc>
            </a:pPr>
            <a:r>
              <a:rPr lang="en-US" sz="1200" b="1" dirty="0">
                <a:cs typeface="Segoe UI" panose="020B0502040204020203" pitchFamily="34" charset="0"/>
              </a:rPr>
              <a:t>VALUES</a:t>
            </a:r>
            <a:r>
              <a:rPr lang="en-US" sz="1200" dirty="0">
                <a:solidFill>
                  <a:schemeClr val="bg1"/>
                </a:solidFill>
                <a:cs typeface="Segoe UI" panose="020B0502040204020203" pitchFamily="34" charset="0"/>
              </a:rPr>
              <a:t> ('Nestle', 'Usman', 'Umar', 876543, '</a:t>
            </a:r>
            <a:r>
              <a:rPr lang="en-US" sz="1200" dirty="0" err="1">
                <a:solidFill>
                  <a:schemeClr val="bg1"/>
                </a:solidFill>
                <a:cs typeface="Segoe UI" panose="020B0502040204020203" pitchFamily="34" charset="0"/>
              </a:rPr>
              <a:t>Defence</a:t>
            </a:r>
            <a:r>
              <a:rPr lang="en-US" sz="1200" dirty="0">
                <a:solidFill>
                  <a:schemeClr val="bg1"/>
                </a:solidFill>
                <a:cs typeface="Segoe UI" panose="020B0502040204020203" pitchFamily="34" charset="0"/>
              </a:rPr>
              <a:t>', 'Karachi'),</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001133" y="1944022"/>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270470" y="1944022"/>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89048" y="1930985"/>
            <a:ext cx="382447" cy="382447"/>
            <a:chOff x="877888" y="771525"/>
            <a:chExt cx="287338" cy="287338"/>
          </a:xfrm>
          <a:solidFill>
            <a:schemeClr val="tx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descr="Icon of human being and speech bubble. ">
            <a:extLst>
              <a:ext uri="{FF2B5EF4-FFF2-40B4-BE49-F238E27FC236}">
                <a16:creationId xmlns:a16="http://schemas.microsoft.com/office/drawing/2014/main" id="{F9B9D0B7-66BB-408F-A1CC-EA2209284AAD}"/>
              </a:ext>
            </a:extLst>
          </p:cNvPr>
          <p:cNvGrpSpPr/>
          <p:nvPr/>
        </p:nvGrpSpPr>
        <p:grpSpPr>
          <a:xfrm>
            <a:off x="5886515" y="1928174"/>
            <a:ext cx="378221" cy="380335"/>
            <a:chOff x="3171788" y="779462"/>
            <a:chExt cx="284163" cy="285751"/>
          </a:xfrm>
          <a:solidFill>
            <a:schemeClr val="tx1"/>
          </a:solidFill>
        </p:grpSpPr>
        <p:sp>
          <p:nvSpPr>
            <p:cNvPr id="39"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10632041" y="1933831"/>
            <a:ext cx="382447" cy="382446"/>
            <a:chOff x="879475" y="5100638"/>
            <a:chExt cx="287338" cy="287337"/>
          </a:xfrm>
          <a:solidFill>
            <a:schemeClr val="tx1"/>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10323976" y="2320320"/>
            <a:ext cx="1112675" cy="338554"/>
          </a:xfrm>
          <a:prstGeom prst="rect">
            <a:avLst/>
          </a:prstGeom>
          <a:noFill/>
        </p:spPr>
        <p:txBody>
          <a:bodyPr wrap="square" rtlCol="0">
            <a:spAutoFit/>
          </a:bodyPr>
          <a:lstStyle/>
          <a:p>
            <a:r>
              <a:rPr lang="en-US" sz="1600" b="1" dirty="0">
                <a:solidFill>
                  <a:schemeClr val="bg1"/>
                </a:solidFill>
              </a:rPr>
              <a:t>Category</a:t>
            </a:r>
          </a:p>
        </p:txBody>
      </p:sp>
      <p:sp>
        <p:nvSpPr>
          <p:cNvPr id="5" name="TextBox 4"/>
          <p:cNvSpPr txBox="1"/>
          <p:nvPr/>
        </p:nvSpPr>
        <p:spPr>
          <a:xfrm>
            <a:off x="9972375" y="2791541"/>
            <a:ext cx="1709281" cy="830997"/>
          </a:xfrm>
          <a:prstGeom prst="rect">
            <a:avLst/>
          </a:prstGeom>
          <a:noFill/>
        </p:spPr>
        <p:txBody>
          <a:bodyPr wrap="square" rtlCol="0">
            <a:spAutoFit/>
          </a:bodyPr>
          <a:lstStyle/>
          <a:p>
            <a:r>
              <a:rPr lang="en-US" sz="1200" dirty="0">
                <a:solidFill>
                  <a:schemeClr val="bg1"/>
                </a:solidFill>
              </a:rPr>
              <a:t>INSERT INTO </a:t>
            </a:r>
            <a:r>
              <a:rPr lang="en-US" sz="1200" b="1" dirty="0">
                <a:solidFill>
                  <a:schemeClr val="bg1"/>
                </a:solidFill>
              </a:rPr>
              <a:t>Category</a:t>
            </a:r>
            <a:r>
              <a:rPr lang="en-US" sz="1200" dirty="0">
                <a:solidFill>
                  <a:schemeClr val="bg1"/>
                </a:solidFill>
              </a:rPr>
              <a:t> (Category_Name)</a:t>
            </a:r>
          </a:p>
          <a:p>
            <a:endParaRPr lang="en-US" sz="1200" dirty="0">
              <a:solidFill>
                <a:schemeClr val="bg1"/>
              </a:solidFill>
            </a:endParaRPr>
          </a:p>
          <a:p>
            <a:r>
              <a:rPr lang="en-US" sz="1200" b="1" dirty="0"/>
              <a:t>VALUES</a:t>
            </a:r>
            <a:r>
              <a:rPr lang="en-US" sz="1200" dirty="0">
                <a:solidFill>
                  <a:schemeClr val="bg1"/>
                </a:solidFill>
              </a:rPr>
              <a:t> ('Food Items'), </a:t>
            </a:r>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155546" y="2673357"/>
            <a:ext cx="4336142" cy="204468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4061689" y="2673358"/>
            <a:ext cx="4336142" cy="2044685"/>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442507" y="2456654"/>
            <a:ext cx="1371600" cy="246221"/>
          </a:xfrm>
          <a:prstGeom prst="rect">
            <a:avLst/>
          </a:prstGeom>
        </p:spPr>
        <p:txBody>
          <a:bodyPr wrap="square" lIns="0" tIns="0" rIns="0" bIns="0">
            <a:spAutoFit/>
          </a:bodyPr>
          <a:lstStyle/>
          <a:p>
            <a:pPr algn="ctr"/>
            <a:r>
              <a:rPr lang="en-US" sz="1600" b="1" dirty="0">
                <a:solidFill>
                  <a:schemeClr val="bg1"/>
                </a:solidFill>
              </a:rPr>
              <a:t>Products</a:t>
            </a:r>
          </a:p>
        </p:txBody>
      </p:sp>
      <p:sp>
        <p:nvSpPr>
          <p:cNvPr id="48" name="Rectangle 47">
            <a:extLst>
              <a:ext uri="{FF2B5EF4-FFF2-40B4-BE49-F238E27FC236}">
                <a16:creationId xmlns:a16="http://schemas.microsoft.com/office/drawing/2014/main" id="{FA4D735A-8F75-4E2A-8F1A-CC303B0718BA}"/>
              </a:ext>
            </a:extLst>
          </p:cNvPr>
          <p:cNvSpPr/>
          <p:nvPr/>
        </p:nvSpPr>
        <p:spPr>
          <a:xfrm>
            <a:off x="2637817"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53" name="Rectangle 52">
            <a:extLst>
              <a:ext uri="{FF2B5EF4-FFF2-40B4-BE49-F238E27FC236}">
                <a16:creationId xmlns:a16="http://schemas.microsoft.com/office/drawing/2014/main" id="{E1535E1C-6EBC-45D8-BCE1-D5B947A61FB6}"/>
              </a:ext>
            </a:extLst>
          </p:cNvPr>
          <p:cNvSpPr/>
          <p:nvPr/>
        </p:nvSpPr>
        <p:spPr>
          <a:xfrm>
            <a:off x="2447596" y="3137673"/>
            <a:ext cx="1752042" cy="1192186"/>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INSERT INTO Orders (</a:t>
            </a:r>
            <a:r>
              <a:rPr lang="en-US" sz="1200" dirty="0" err="1">
                <a:solidFill>
                  <a:schemeClr val="bg1"/>
                </a:solidFill>
                <a:cs typeface="Segoe UI" panose="020B0502040204020203" pitchFamily="34" charset="0"/>
              </a:rPr>
              <a:t>Customer_ID</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Employee_ID</a:t>
            </a:r>
            <a:r>
              <a:rPr lang="en-US" sz="1200" dirty="0">
                <a:solidFill>
                  <a:schemeClr val="bg1"/>
                </a:solidFill>
                <a:cs typeface="Segoe UI" panose="020B0502040204020203" pitchFamily="34" charset="0"/>
              </a:rPr>
              <a:t>)</a:t>
            </a:r>
          </a:p>
          <a:p>
            <a:pPr algn="ctr">
              <a:lnSpc>
                <a:spcPts val="1900"/>
              </a:lnSpc>
            </a:pPr>
            <a:endParaRPr lang="en-US" sz="1200" dirty="0">
              <a:solidFill>
                <a:schemeClr val="bg1"/>
              </a:solidFill>
              <a:cs typeface="Segoe UI" panose="020B0502040204020203" pitchFamily="34" charset="0"/>
            </a:endParaRPr>
          </a:p>
          <a:p>
            <a:pPr algn="ctr">
              <a:lnSpc>
                <a:spcPts val="1900"/>
              </a:lnSpc>
            </a:pPr>
            <a:r>
              <a:rPr lang="en-US" sz="1200" b="1" dirty="0">
                <a:solidFill>
                  <a:schemeClr val="bg1"/>
                </a:solidFill>
                <a:cs typeface="Segoe UI" panose="020B0502040204020203" pitchFamily="34" charset="0"/>
              </a:rPr>
              <a:t>VALUES</a:t>
            </a:r>
            <a:r>
              <a:rPr lang="en-US" sz="1200" dirty="0">
                <a:solidFill>
                  <a:schemeClr val="bg1"/>
                </a:solidFill>
                <a:cs typeface="Segoe UI" panose="020B0502040204020203" pitchFamily="34" charset="0"/>
              </a:rPr>
              <a:t> (1, 2  ),</a:t>
            </a:r>
          </a:p>
        </p:txBody>
      </p:sp>
      <p:sp>
        <p:nvSpPr>
          <p:cNvPr id="58"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039593" y="1751742"/>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nvSpPr>
        <p:spPr>
          <a:xfrm>
            <a:off x="5526762" y="2287377"/>
            <a:ext cx="1568400" cy="338554"/>
          </a:xfrm>
          <a:prstGeom prst="rect">
            <a:avLst/>
          </a:prstGeom>
          <a:noFill/>
        </p:spPr>
        <p:txBody>
          <a:bodyPr wrap="square" rtlCol="0">
            <a:spAutoFit/>
          </a:bodyPr>
          <a:lstStyle/>
          <a:p>
            <a:pPr algn="ctr"/>
            <a:r>
              <a:rPr lang="en-US" sz="1600" b="1" dirty="0" err="1">
                <a:solidFill>
                  <a:schemeClr val="bg1"/>
                </a:solidFill>
              </a:rPr>
              <a:t>Orders_Details</a:t>
            </a:r>
            <a:endParaRPr lang="en-US" sz="1600" b="1" dirty="0">
              <a:solidFill>
                <a:schemeClr val="bg1"/>
              </a:solidFill>
            </a:endParaRPr>
          </a:p>
        </p:txBody>
      </p:sp>
      <p:sp>
        <p:nvSpPr>
          <p:cNvPr id="59"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3133450" y="1751742"/>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TextBox 9"/>
          <p:cNvSpPr txBox="1"/>
          <p:nvPr/>
        </p:nvSpPr>
        <p:spPr>
          <a:xfrm>
            <a:off x="5589444" y="3137673"/>
            <a:ext cx="1859973" cy="1200329"/>
          </a:xfrm>
          <a:prstGeom prst="rect">
            <a:avLst/>
          </a:prstGeom>
          <a:noFill/>
        </p:spPr>
        <p:txBody>
          <a:bodyPr wrap="square" rtlCol="0">
            <a:spAutoFit/>
          </a:bodyPr>
          <a:lstStyle/>
          <a:p>
            <a:r>
              <a:rPr lang="en-US" sz="1200" dirty="0">
                <a:solidFill>
                  <a:schemeClr val="bg1"/>
                </a:solidFill>
              </a:rPr>
              <a:t>INSERT INTO Orders_Details(</a:t>
            </a:r>
            <a:r>
              <a:rPr lang="en-US" sz="1200" dirty="0" err="1">
                <a:solidFill>
                  <a:schemeClr val="bg1"/>
                </a:solidFill>
              </a:rPr>
              <a:t>Order_ID</a:t>
            </a:r>
            <a:r>
              <a:rPr lang="en-US" sz="1200" dirty="0">
                <a:solidFill>
                  <a:schemeClr val="bg1"/>
                </a:solidFill>
              </a:rPr>
              <a:t>, </a:t>
            </a:r>
            <a:r>
              <a:rPr lang="en-US" sz="1200" dirty="0" err="1">
                <a:solidFill>
                  <a:schemeClr val="bg1"/>
                </a:solidFill>
              </a:rPr>
              <a:t>Product_ID</a:t>
            </a:r>
            <a:r>
              <a:rPr lang="en-US" sz="1200" dirty="0">
                <a:solidFill>
                  <a:schemeClr val="bg1"/>
                </a:solidFill>
              </a:rPr>
              <a:t>, </a:t>
            </a:r>
            <a:r>
              <a:rPr lang="en-US" sz="1200" dirty="0" err="1">
                <a:solidFill>
                  <a:schemeClr val="bg1"/>
                </a:solidFill>
              </a:rPr>
              <a:t>Product_Quantity</a:t>
            </a:r>
            <a:r>
              <a:rPr lang="en-US" sz="1200" dirty="0">
                <a:solidFill>
                  <a:schemeClr val="bg1"/>
                </a:solidFill>
              </a:rPr>
              <a:t>)</a:t>
            </a:r>
          </a:p>
          <a:p>
            <a:endParaRPr lang="en-US" sz="1200" dirty="0">
              <a:solidFill>
                <a:schemeClr val="bg1"/>
              </a:solidFill>
            </a:endParaRPr>
          </a:p>
          <a:p>
            <a:r>
              <a:rPr lang="en-US" sz="1200" b="1" dirty="0"/>
              <a:t>VALUES</a:t>
            </a:r>
            <a:r>
              <a:rPr lang="en-US" sz="1200" dirty="0">
                <a:solidFill>
                  <a:schemeClr val="bg1"/>
                </a:solidFill>
              </a:rPr>
              <a:t> (1, 1, 4),</a:t>
            </a:r>
          </a:p>
        </p:txBody>
      </p:sp>
      <p:sp>
        <p:nvSpPr>
          <p:cNvPr id="2" name="Trapezoid 1">
            <a:extLst>
              <a:ext uri="{FF2B5EF4-FFF2-40B4-BE49-F238E27FC236}">
                <a16:creationId xmlns:a16="http://schemas.microsoft.com/office/drawing/2014/main" id="{16B70C80-7C85-41C2-95A7-19E7D2E9B2AD}"/>
              </a:ext>
              <a:ext uri="{C183D7F6-B498-43B3-948B-1728B52AA6E4}">
                <adec:decorative xmlns:adec="http://schemas.microsoft.com/office/drawing/2017/decorative" val="1"/>
              </a:ext>
            </a:extLst>
          </p:cNvPr>
          <p:cNvSpPr/>
          <p:nvPr/>
        </p:nvSpPr>
        <p:spPr>
          <a:xfrm rot="5400000">
            <a:off x="6990719" y="2673357"/>
            <a:ext cx="4336142" cy="204468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1671" descr="Icon of check mark. ">
            <a:extLst>
              <a:ext uri="{FF2B5EF4-FFF2-40B4-BE49-F238E27FC236}">
                <a16:creationId xmlns:a16="http://schemas.microsoft.com/office/drawing/2014/main" id="{E255D6DC-F6C5-4EA2-B9CF-F1581F869CBA}"/>
              </a:ext>
            </a:extLst>
          </p:cNvPr>
          <p:cNvSpPr>
            <a:spLocks noEditPoints="1"/>
          </p:cNvSpPr>
          <p:nvPr/>
        </p:nvSpPr>
        <p:spPr bwMode="auto">
          <a:xfrm>
            <a:off x="8968623" y="1751742"/>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6092FA99-C134-4A84-B0C0-23DCF2B51A0B}"/>
              </a:ext>
            </a:extLst>
          </p:cNvPr>
          <p:cNvSpPr txBox="1"/>
          <p:nvPr/>
        </p:nvSpPr>
        <p:spPr>
          <a:xfrm>
            <a:off x="8255518" y="2315215"/>
            <a:ext cx="1806543" cy="338554"/>
          </a:xfrm>
          <a:prstGeom prst="rect">
            <a:avLst/>
          </a:prstGeom>
          <a:noFill/>
        </p:spPr>
        <p:txBody>
          <a:bodyPr wrap="square" rtlCol="0">
            <a:spAutoFit/>
          </a:bodyPr>
          <a:lstStyle/>
          <a:p>
            <a:pPr algn="ctr"/>
            <a:r>
              <a:rPr lang="en-US" sz="1600" b="1" dirty="0" err="1">
                <a:solidFill>
                  <a:schemeClr val="bg1"/>
                </a:solidFill>
              </a:rPr>
              <a:t>Products_Ordered</a:t>
            </a:r>
            <a:endParaRPr lang="en-US" sz="1600" b="1" dirty="0">
              <a:solidFill>
                <a:schemeClr val="bg1"/>
              </a:solidFill>
            </a:endParaRPr>
          </a:p>
        </p:txBody>
      </p:sp>
      <p:sp>
        <p:nvSpPr>
          <p:cNvPr id="7" name="TextBox 6">
            <a:extLst>
              <a:ext uri="{FF2B5EF4-FFF2-40B4-BE49-F238E27FC236}">
                <a16:creationId xmlns:a16="http://schemas.microsoft.com/office/drawing/2014/main" id="{8915556B-76C0-4B67-BF16-8EF3447B5B03}"/>
              </a:ext>
            </a:extLst>
          </p:cNvPr>
          <p:cNvSpPr txBox="1"/>
          <p:nvPr/>
        </p:nvSpPr>
        <p:spPr>
          <a:xfrm>
            <a:off x="8418970" y="3150022"/>
            <a:ext cx="1859973" cy="1200329"/>
          </a:xfrm>
          <a:prstGeom prst="rect">
            <a:avLst/>
          </a:prstGeom>
          <a:noFill/>
        </p:spPr>
        <p:txBody>
          <a:bodyPr wrap="square" rtlCol="0">
            <a:spAutoFit/>
          </a:bodyPr>
          <a:lstStyle/>
          <a:p>
            <a:r>
              <a:rPr lang="en-US" sz="1200" dirty="0">
                <a:solidFill>
                  <a:schemeClr val="bg1"/>
                </a:solidFill>
              </a:rPr>
              <a:t>INSERT INTO Products_Ordered (</a:t>
            </a:r>
            <a:r>
              <a:rPr lang="en-US" sz="1200" dirty="0" err="1">
                <a:solidFill>
                  <a:schemeClr val="bg1"/>
                </a:solidFill>
              </a:rPr>
              <a:t>Product_ID</a:t>
            </a:r>
            <a:r>
              <a:rPr lang="en-US" sz="1200" dirty="0">
                <a:solidFill>
                  <a:schemeClr val="bg1"/>
                </a:solidFill>
              </a:rPr>
              <a:t>, </a:t>
            </a:r>
            <a:r>
              <a:rPr lang="en-US" sz="1200" dirty="0" err="1">
                <a:solidFill>
                  <a:schemeClr val="bg1"/>
                </a:solidFill>
              </a:rPr>
              <a:t>products_Ordered</a:t>
            </a:r>
            <a:r>
              <a:rPr lang="en-US" sz="1200" dirty="0">
                <a:solidFill>
                  <a:schemeClr val="bg1"/>
                </a:solidFill>
              </a:rPr>
              <a:t>) </a:t>
            </a:r>
          </a:p>
          <a:p>
            <a:endParaRPr lang="en-US" sz="1200" dirty="0">
              <a:solidFill>
                <a:schemeClr val="bg1"/>
              </a:solidFill>
            </a:endParaRPr>
          </a:p>
          <a:p>
            <a:r>
              <a:rPr lang="en-US" sz="1200" b="1" dirty="0"/>
              <a:t>Values </a:t>
            </a:r>
            <a:r>
              <a:rPr lang="en-US" sz="1200" dirty="0">
                <a:solidFill>
                  <a:schemeClr val="bg1"/>
                </a:solidFill>
              </a:rPr>
              <a:t> (1,5),</a:t>
            </a:r>
          </a:p>
        </p:txBody>
      </p:sp>
    </p:spTree>
    <p:extLst>
      <p:ext uri="{BB962C8B-B14F-4D97-AF65-F5344CB8AC3E}">
        <p14:creationId xmlns:p14="http://schemas.microsoft.com/office/powerpoint/2010/main" val="13094535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1702414" y="2684180"/>
            <a:ext cx="414284" cy="3320722"/>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92789"/>
            <a:ext cx="2705751" cy="276999"/>
          </a:xfrm>
          <a:prstGeom prst="rect">
            <a:avLst/>
          </a:prstGeom>
        </p:spPr>
        <p:txBody>
          <a:bodyPr wrap="square" lIns="0" tIns="0" rIns="0" bIns="0">
            <a:spAutoFit/>
          </a:bodyPr>
          <a:lstStyle/>
          <a:p>
            <a:pPr algn="ctr"/>
            <a:r>
              <a:rPr lang="en-US" dirty="0">
                <a:solidFill>
                  <a:schemeClr val="bg1"/>
                </a:solidFill>
              </a:rPr>
              <a:t>Select*from Employee</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794737" y="848590"/>
            <a:ext cx="2496750" cy="369332"/>
          </a:xfrm>
          <a:prstGeom prst="rect">
            <a:avLst/>
          </a:prstGeom>
          <a:noFill/>
        </p:spPr>
        <p:txBody>
          <a:bodyPr wrap="square" rtlCol="0">
            <a:spAutoFit/>
          </a:bodyPr>
          <a:lstStyle/>
          <a:p>
            <a:r>
              <a:rPr lang="en-US" dirty="0">
                <a:solidFill>
                  <a:schemeClr val="bg1"/>
                </a:solidFill>
              </a:rPr>
              <a:t>Select*from Products</a:t>
            </a:r>
          </a:p>
        </p:txBody>
      </p:sp>
      <p:pic>
        <p:nvPicPr>
          <p:cNvPr id="6" name="Picture 5" descr="A screenshot of a computer&#10;&#10;Description automatically generated">
            <a:extLst>
              <a:ext uri="{FF2B5EF4-FFF2-40B4-BE49-F238E27FC236}">
                <a16:creationId xmlns:a16="http://schemas.microsoft.com/office/drawing/2014/main" id="{24119A97-A87C-4673-B1C4-C65A92D4585B}"/>
              </a:ext>
            </a:extLst>
          </p:cNvPr>
          <p:cNvPicPr>
            <a:picLocks noChangeAspect="1"/>
          </p:cNvPicPr>
          <p:nvPr/>
        </p:nvPicPr>
        <p:blipFill rotWithShape="1">
          <a:blip r:embed="rId3">
            <a:extLst>
              <a:ext uri="{28A0092B-C50C-407E-A947-70E740481C1C}">
                <a14:useLocalDpi xmlns:a14="http://schemas.microsoft.com/office/drawing/2010/main" val="0"/>
              </a:ext>
            </a:extLst>
          </a:blip>
          <a:srcRect l="15978" t="46763" r="37826" b="9178"/>
          <a:stretch/>
        </p:blipFill>
        <p:spPr>
          <a:xfrm>
            <a:off x="249194" y="1476756"/>
            <a:ext cx="4370735" cy="2344771"/>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1638082E-C19F-4D23-80F4-317AA82ED891}"/>
              </a:ext>
            </a:extLst>
          </p:cNvPr>
          <p:cNvPicPr>
            <a:picLocks noChangeAspect="1"/>
          </p:cNvPicPr>
          <p:nvPr/>
        </p:nvPicPr>
        <p:blipFill rotWithShape="1">
          <a:blip r:embed="rId4">
            <a:extLst>
              <a:ext uri="{28A0092B-C50C-407E-A947-70E740481C1C}">
                <a14:useLocalDpi xmlns:a14="http://schemas.microsoft.com/office/drawing/2010/main" val="0"/>
              </a:ext>
            </a:extLst>
          </a:blip>
          <a:srcRect l="16196" t="46763" r="29281" b="39829"/>
          <a:stretch/>
        </p:blipFill>
        <p:spPr>
          <a:xfrm>
            <a:off x="249194" y="5089908"/>
            <a:ext cx="6647511" cy="919502"/>
          </a:xfrm>
          <a:prstGeom prst="rect">
            <a:avLst/>
          </a:prstGeom>
        </p:spPr>
      </p:pic>
    </p:spTree>
    <p:extLst>
      <p:ext uri="{BB962C8B-B14F-4D97-AF65-F5344CB8AC3E}">
        <p14:creationId xmlns:p14="http://schemas.microsoft.com/office/powerpoint/2010/main" val="26928316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196" y="21968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702415" y="-627106"/>
            <a:ext cx="414282" cy="3320724"/>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1702414" y="2604668"/>
            <a:ext cx="414284" cy="3320722"/>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637371" y="4126529"/>
            <a:ext cx="2705751" cy="276999"/>
          </a:xfrm>
          <a:prstGeom prst="rect">
            <a:avLst/>
          </a:prstGeom>
        </p:spPr>
        <p:txBody>
          <a:bodyPr wrap="square" lIns="0" tIns="0" rIns="0" bIns="0">
            <a:spAutoFit/>
          </a:bodyPr>
          <a:lstStyle/>
          <a:p>
            <a:pPr algn="ctr"/>
            <a:r>
              <a:rPr lang="en-US" dirty="0">
                <a:solidFill>
                  <a:schemeClr val="bg1"/>
                </a:solidFill>
              </a:rPr>
              <a:t>Select*from Supplier</a:t>
            </a:r>
          </a:p>
        </p:txBody>
      </p:sp>
      <p:sp>
        <p:nvSpPr>
          <p:cNvPr id="47" name="Rectangle 46">
            <a:extLst>
              <a:ext uri="{FF2B5EF4-FFF2-40B4-BE49-F238E27FC236}">
                <a16:creationId xmlns:a16="http://schemas.microsoft.com/office/drawing/2014/main" id="{1751D31D-3535-411D-8BAC-95CCC90AB185}"/>
              </a:ext>
            </a:extLst>
          </p:cNvPr>
          <p:cNvSpPr/>
          <p:nvPr/>
        </p:nvSpPr>
        <p:spPr>
          <a:xfrm>
            <a:off x="2482947" y="2359104"/>
            <a:ext cx="1371600" cy="246221"/>
          </a:xfrm>
          <a:prstGeom prst="rect">
            <a:avLst/>
          </a:prstGeom>
        </p:spPr>
        <p:txBody>
          <a:bodyPr wrap="square" lIns="0" tIns="0" rIns="0" bIns="0">
            <a:spAutoFit/>
          </a:bodyPr>
          <a:lstStyle/>
          <a:p>
            <a:pPr algn="ctr"/>
            <a:r>
              <a:rPr lang="en-US" sz="1600" b="1" dirty="0">
                <a:solidFill>
                  <a:schemeClr val="bg1"/>
                </a:solidFill>
              </a:rPr>
              <a:t>Employees</a:t>
            </a:r>
          </a:p>
        </p:txBody>
      </p:sp>
      <p:sp>
        <p:nvSpPr>
          <p:cNvPr id="50" name="Rectangle 49">
            <a:extLst>
              <a:ext uri="{FF2B5EF4-FFF2-40B4-BE49-F238E27FC236}">
                <a16:creationId xmlns:a16="http://schemas.microsoft.com/office/drawing/2014/main" id="{D668C4B5-BCEC-465A-ADA5-6A054B15F7A3}"/>
              </a:ext>
            </a:extLst>
          </p:cNvPr>
          <p:cNvSpPr/>
          <p:nvPr/>
        </p:nvSpPr>
        <p:spPr>
          <a:xfrm>
            <a:off x="10474238" y="2359104"/>
            <a:ext cx="1371600" cy="246221"/>
          </a:xfrm>
          <a:prstGeom prst="rect">
            <a:avLst/>
          </a:prstGeom>
        </p:spPr>
        <p:txBody>
          <a:bodyPr wrap="square" lIns="0" tIns="0" rIns="0" bIns="0">
            <a:spAutoFit/>
          </a:bodyPr>
          <a:lstStyle/>
          <a:p>
            <a:pPr algn="ctr"/>
            <a:r>
              <a:rPr lang="en-US" sz="1600" b="1" dirty="0">
                <a:solidFill>
                  <a:schemeClr val="bg1"/>
                </a:solidFill>
              </a:rPr>
              <a:t>Orders</a:t>
            </a:r>
          </a:p>
        </p:txBody>
      </p:sp>
      <p:sp>
        <p:nvSpPr>
          <p:cNvPr id="3" name="TextBox 2"/>
          <p:cNvSpPr txBox="1"/>
          <p:nvPr/>
        </p:nvSpPr>
        <p:spPr>
          <a:xfrm>
            <a:off x="794737" y="848590"/>
            <a:ext cx="2496750" cy="369332"/>
          </a:xfrm>
          <a:prstGeom prst="rect">
            <a:avLst/>
          </a:prstGeom>
          <a:noFill/>
        </p:spPr>
        <p:txBody>
          <a:bodyPr wrap="square" rtlCol="0">
            <a:spAutoFit/>
          </a:bodyPr>
          <a:lstStyle/>
          <a:p>
            <a:r>
              <a:rPr lang="en-US" dirty="0">
                <a:solidFill>
                  <a:schemeClr val="bg1"/>
                </a:solidFill>
              </a:rPr>
              <a:t>Select*from Customers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40" t="61104" r="27273" b="21530"/>
          <a:stretch/>
        </p:blipFill>
        <p:spPr>
          <a:xfrm>
            <a:off x="249194" y="5130162"/>
            <a:ext cx="5711868" cy="98254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22819DD2-6786-4FFE-9C88-8497F4659E3E}"/>
              </a:ext>
            </a:extLst>
          </p:cNvPr>
          <p:cNvPicPr>
            <a:picLocks noChangeAspect="1"/>
          </p:cNvPicPr>
          <p:nvPr/>
        </p:nvPicPr>
        <p:blipFill rotWithShape="1">
          <a:blip r:embed="rId4">
            <a:extLst>
              <a:ext uri="{28A0092B-C50C-407E-A947-70E740481C1C}">
                <a14:useLocalDpi xmlns:a14="http://schemas.microsoft.com/office/drawing/2010/main" val="0"/>
              </a:ext>
            </a:extLst>
          </a:blip>
          <a:srcRect l="16087" t="47343" r="36195" b="9179"/>
          <a:stretch/>
        </p:blipFill>
        <p:spPr>
          <a:xfrm>
            <a:off x="297141" y="1543613"/>
            <a:ext cx="4345108" cy="2226992"/>
          </a:xfrm>
          <a:prstGeom prst="rect">
            <a:avLst/>
          </a:prstGeom>
        </p:spPr>
      </p:pic>
    </p:spTree>
    <p:extLst>
      <p:ext uri="{BB962C8B-B14F-4D97-AF65-F5344CB8AC3E}">
        <p14:creationId xmlns:p14="http://schemas.microsoft.com/office/powerpoint/2010/main" val="6525920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www.w3.org/XML/1998/namespace"/>
    <ds:schemaRef ds:uri="http://purl.org/dc/dcmitype/"/>
    <ds:schemaRef ds:uri="16c05727-aa75-4e4a-9b5f-8a80a1165891"/>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1730</Words>
  <Application>Microsoft Office PowerPoint</Application>
  <PresentationFormat>Widescreen</PresentationFormat>
  <Paragraphs>318</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Segoe UI Light</vt:lpstr>
      <vt:lpstr>Office Theme</vt:lpstr>
      <vt:lpstr>Database Presentation</vt:lpstr>
      <vt:lpstr>                                                                                      Cash ‘&amp;’ Carry                                                                                                                                                                                                                                                                                                                                                                                                                 </vt:lpstr>
      <vt:lpstr>PowerPoint Presentation</vt:lpstr>
      <vt:lpstr>PowerPoint Presentation</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8</vt:lpstr>
      <vt:lpstr>Project analysis slide 8</vt:lpstr>
      <vt:lpstr>Project analysis slide 3</vt:lpstr>
      <vt:lpstr>Project analysis slide 8</vt:lpstr>
      <vt:lpstr>Project analysis slide 3</vt:lpstr>
      <vt:lpstr>Project analysis slide 8</vt:lpstr>
      <vt:lpstr>Project analysis slide 3</vt:lpstr>
      <vt:lpstr>Project analysis slide 8</vt:lpstr>
      <vt:lpstr>Project analysis slide 3</vt:lpstr>
      <vt:lpstr>Project analysis slide 8</vt:lpstr>
      <vt:lpstr>Project analysis slide 8</vt:lpstr>
      <vt:lpstr>Project analysis slide 8</vt:lpstr>
      <vt:lpstr>Project analysis slide 8</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2020-08-11T17:19:26Z</dcterms:created>
  <dcterms:modified xsi:type="dcterms:W3CDTF">2021-01-05T14:11:24Z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