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79" r:id="rId3"/>
    <p:sldId id="280" r:id="rId4"/>
    <p:sldId id="281" r:id="rId5"/>
    <p:sldId id="293" r:id="rId6"/>
    <p:sldId id="282" r:id="rId7"/>
    <p:sldId id="295" r:id="rId8"/>
    <p:sldId id="297" r:id="rId9"/>
    <p:sldId id="29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A296-9010-488A-8F29-B7E45C4D597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D70D-7512-4B16-BA42-F9DEA1F09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99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A296-9010-488A-8F29-B7E45C4D597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D70D-7512-4B16-BA42-F9DEA1F09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5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A296-9010-488A-8F29-B7E45C4D597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D70D-7512-4B16-BA42-F9DEA1F09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868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A296-9010-488A-8F29-B7E45C4D597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D70D-7512-4B16-BA42-F9DEA1F09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69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A296-9010-488A-8F29-B7E45C4D597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D70D-7512-4B16-BA42-F9DEA1F09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111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A296-9010-488A-8F29-B7E45C4D597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D70D-7512-4B16-BA42-F9DEA1F09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45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A296-9010-488A-8F29-B7E45C4D597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D70D-7512-4B16-BA42-F9DEA1F09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47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A296-9010-488A-8F29-B7E45C4D597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D70D-7512-4B16-BA42-F9DEA1F09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12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A296-9010-488A-8F29-B7E45C4D597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D70D-7512-4B16-BA42-F9DEA1F09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19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A296-9010-488A-8F29-B7E45C4D597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D70D-7512-4B16-BA42-F9DEA1F09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90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A296-9010-488A-8F29-B7E45C4D597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D70D-7512-4B16-BA42-F9DEA1F09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64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A296-9010-488A-8F29-B7E45C4D597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D70D-7512-4B16-BA42-F9DEA1F09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44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A296-9010-488A-8F29-B7E45C4D597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D70D-7512-4B16-BA42-F9DEA1F09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9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B39A296-9010-488A-8F29-B7E45C4D597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78D70D-7512-4B16-BA42-F9DEA1F09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1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B39A296-9010-488A-8F29-B7E45C4D597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78D70D-7512-4B16-BA42-F9DEA1F09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61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1E785-DCDE-437C-831C-D5E6518C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Causally Regularized Learning with Agnostic Data Selection Bias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C9906-63D5-4099-8DF6-C858F6127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为了测试因果正则化逻辑回归的效果，尝试按照论文</a:t>
            </a:r>
            <a:r>
              <a:rPr lang="en-US" altLang="zh-CN" dirty="0"/>
              <a:t>《Causally Regularized Learning with Agnostic Data Selection Bias》</a:t>
            </a:r>
            <a:r>
              <a:rPr lang="zh-CN" altLang="en-US" dirty="0"/>
              <a:t>进行实现。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由于没有代码对照不知道实现对不对因此只做了简单测试，且由于不清楚图像领域的特征获取方法因此改为自然语言领域任务</a:t>
            </a:r>
            <a:r>
              <a:rPr lang="en-US" altLang="zh-CN" dirty="0"/>
              <a:t>——</a:t>
            </a:r>
            <a:r>
              <a:rPr lang="zh-CN" altLang="en-US" dirty="0"/>
              <a:t>情感分类。</a:t>
            </a:r>
          </a:p>
        </p:txBody>
      </p:sp>
    </p:spTree>
    <p:extLst>
      <p:ext uri="{BB962C8B-B14F-4D97-AF65-F5344CB8AC3E}">
        <p14:creationId xmlns:p14="http://schemas.microsoft.com/office/powerpoint/2010/main" val="43763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72C93-A0EB-4BC5-8C29-CF5FA09C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一些设定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BE883F-BAF0-489C-9ABD-64442F554F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10554574" cy="443518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数据集：</a:t>
                </a:r>
                <a:r>
                  <a:rPr lang="en-US" altLang="zh-CN" dirty="0" err="1"/>
                  <a:t>aclImdb</a:t>
                </a:r>
                <a:r>
                  <a:rPr lang="zh-CN" altLang="en-US" dirty="0"/>
                  <a:t>大型电影评论数据集，将文本数据用</a:t>
                </a:r>
                <a:r>
                  <a:rPr lang="en-US" altLang="zh-CN" dirty="0" err="1"/>
                  <a:t>bert</a:t>
                </a:r>
                <a:r>
                  <a:rPr lang="en-US" altLang="zh-CN" dirty="0"/>
                  <a:t>-base-uncased</a:t>
                </a:r>
                <a:r>
                  <a:rPr lang="zh-CN" altLang="en-US" dirty="0"/>
                  <a:t>转化为</a:t>
                </a:r>
                <a:r>
                  <a:rPr lang="en-US" altLang="zh-CN" dirty="0"/>
                  <a:t>768</a:t>
                </a:r>
                <a:r>
                  <a:rPr lang="zh-CN" altLang="en-US" dirty="0"/>
                  <a:t>维特征后作为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，用二维向量表示结果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的情感。</a:t>
                </a:r>
                <a:endParaRPr lang="en-US" altLang="zh-CN" dirty="0"/>
              </a:p>
              <a:p>
                <a:r>
                  <a:rPr lang="zh-CN" altLang="en-US" dirty="0"/>
                  <a:t>神经网络：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768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→2</m:t>
                    </m:r>
                  </m:oMath>
                </a14:m>
                <a:r>
                  <a:rPr lang="zh-CN" altLang="en-US" dirty="0"/>
                  <a:t>全连接网络。</a:t>
                </a:r>
                <a:endParaRPr lang="en-US" altLang="zh-CN" dirty="0"/>
              </a:p>
              <a:p>
                <a:r>
                  <a:rPr lang="zh-CN" altLang="en-US" dirty="0"/>
                  <a:t>干预设置：论文中有提到将数据进行二值化的操作。当干预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分布时，我以每个维度的均值为界，大于均值为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，小于为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，以此来模拟干预。</a:t>
                </a:r>
                <a:endParaRPr lang="en-US" altLang="zh-CN" dirty="0"/>
              </a:p>
              <a:p>
                <a:r>
                  <a:rPr lang="zh-CN" altLang="en-US" dirty="0"/>
                  <a:t>不可知选择模拟：原数据有</a:t>
                </a:r>
                <a:r>
                  <a:rPr lang="en-US" altLang="zh-CN" dirty="0"/>
                  <a:t>25000</a:t>
                </a:r>
                <a:r>
                  <a:rPr lang="zh-CN" altLang="en-US" dirty="0"/>
                  <a:t>个训练集和测试集，我只使用</a:t>
                </a:r>
                <a:r>
                  <a:rPr lang="en-US" altLang="zh-CN" dirty="0"/>
                  <a:t>10~200</a:t>
                </a:r>
                <a:r>
                  <a:rPr lang="zh-CN" altLang="en-US" dirty="0"/>
                  <a:t>个数据（</a:t>
                </a:r>
                <a:r>
                  <a:rPr lang="en-US" altLang="zh-CN" dirty="0"/>
                  <a:t>0.4%~1%</a:t>
                </a:r>
                <a:r>
                  <a:rPr lang="zh-CN" altLang="en-US" dirty="0"/>
                  <a:t>）的数据进行训练，用</a:t>
                </a:r>
                <a:r>
                  <a:rPr lang="en-US" altLang="zh-CN" dirty="0"/>
                  <a:t>1000~10000</a:t>
                </a:r>
                <a:r>
                  <a:rPr lang="zh-CN" altLang="en-US" dirty="0"/>
                  <a:t>个测试数据进行测试，来模拟外部不可知数据。</a:t>
                </a:r>
                <a:endParaRPr lang="en-US" altLang="zh-CN" dirty="0"/>
              </a:p>
              <a:p>
                <a:r>
                  <a:rPr lang="zh-CN" altLang="en-US" dirty="0"/>
                  <a:t>对比：使用两个相同结构的神经网络，一个加因果正则优化，一个不加，使用相同的超参和数据进行性能对比。</a:t>
                </a:r>
                <a:endParaRPr lang="en-US" altLang="zh-CN" dirty="0"/>
              </a:p>
              <a:p>
                <a:r>
                  <a:rPr lang="zh-CN" altLang="en-US" dirty="0"/>
                  <a:t>数据量：由于优化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时需要所有数据的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prediction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，且计算复杂度很高（</a:t>
                </a:r>
                <a:r>
                  <a:rPr lang="en-US" altLang="zh-CN" dirty="0"/>
                  <a:t>768</a:t>
                </a:r>
                <a:r>
                  <a:rPr lang="zh-CN" altLang="en-US" dirty="0"/>
                  <a:t>维都要计算混淆损失），因此只使用了少量数据进行测试（结果也显示数据量大两者性能差不多）。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BE883F-BAF0-489C-9ABD-64442F554F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10554574" cy="44351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55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E3467-6942-487E-88F0-933DEBD4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F9EA1-5C53-49FE-AF73-DE51055A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为了方便实现，对公式做了如下修改：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将红框中部分改为交叉熵损失，并使用神经网络框架自动优化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E73F6F-6FE7-483C-9484-8C05B54BE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69" y="3178637"/>
            <a:ext cx="4323809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4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F55D3-1D88-432C-982B-67887458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84144B49-4117-498D-B5CA-2F9B8AEFB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99" y="2407404"/>
            <a:ext cx="2424642" cy="3636963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E174ED7-2799-4D72-B4A7-ED090D51408B}"/>
              </a:ext>
            </a:extLst>
          </p:cNvPr>
          <p:cNvSpPr txBox="1"/>
          <p:nvPr/>
        </p:nvSpPr>
        <p:spPr>
          <a:xfrm>
            <a:off x="9336506" y="2748558"/>
            <a:ext cx="2727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橙色：</a:t>
            </a:r>
            <a:endParaRPr lang="en-US" altLang="zh-CN" dirty="0"/>
          </a:p>
          <a:p>
            <a:r>
              <a:rPr lang="zh-CN" altLang="en-US" dirty="0"/>
              <a:t>因果正则化，</a:t>
            </a:r>
            <a:r>
              <a:rPr lang="en-US" altLang="zh-CN" dirty="0"/>
              <a:t>0.756</a:t>
            </a:r>
          </a:p>
          <a:p>
            <a:endParaRPr lang="en-US" altLang="zh-CN" dirty="0"/>
          </a:p>
          <a:p>
            <a:r>
              <a:rPr lang="zh-CN" altLang="en-US" dirty="0"/>
              <a:t>蓝色：</a:t>
            </a:r>
            <a:endParaRPr lang="en-US" altLang="zh-CN" dirty="0"/>
          </a:p>
          <a:p>
            <a:r>
              <a:rPr lang="zh-CN" altLang="en-US" dirty="0"/>
              <a:t>普通，</a:t>
            </a:r>
            <a:r>
              <a:rPr lang="en-US" altLang="zh-CN" dirty="0"/>
              <a:t>0.544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CB22F8-7154-4A63-A9B5-C11EB7B3D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551" y="636686"/>
            <a:ext cx="6676190" cy="7809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EB32EA6-433F-48FE-9902-3ACE2168D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745" y="2321179"/>
            <a:ext cx="4712310" cy="354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9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116FE-59E0-4E87-8B24-FBEEF9D0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6338A09-D765-4D45-9A93-646E12FA5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286" y="2031898"/>
            <a:ext cx="5210837" cy="3820261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1F18855-B848-41B5-A219-64CE45F0E7EF}"/>
              </a:ext>
            </a:extLst>
          </p:cNvPr>
          <p:cNvSpPr txBox="1"/>
          <p:nvPr/>
        </p:nvSpPr>
        <p:spPr>
          <a:xfrm>
            <a:off x="9850312" y="2464701"/>
            <a:ext cx="2727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橙色：</a:t>
            </a:r>
            <a:endParaRPr lang="en-US" altLang="zh-CN" dirty="0"/>
          </a:p>
          <a:p>
            <a:r>
              <a:rPr lang="zh-CN" altLang="en-US" dirty="0"/>
              <a:t>因果正则化，</a:t>
            </a:r>
            <a:r>
              <a:rPr lang="en-US" altLang="zh-CN" dirty="0"/>
              <a:t>0.6065</a:t>
            </a:r>
          </a:p>
          <a:p>
            <a:endParaRPr lang="en-US" altLang="zh-CN" dirty="0"/>
          </a:p>
          <a:p>
            <a:r>
              <a:rPr lang="zh-CN" altLang="en-US" dirty="0"/>
              <a:t>蓝色：</a:t>
            </a:r>
            <a:endParaRPr lang="en-US" altLang="zh-CN" dirty="0"/>
          </a:p>
          <a:p>
            <a:r>
              <a:rPr lang="zh-CN" altLang="en-US" dirty="0"/>
              <a:t>普通，</a:t>
            </a:r>
            <a:r>
              <a:rPr lang="en-US" altLang="zh-CN"/>
              <a:t>0.5345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2998F58-B560-4FA8-86BD-6DD0A0728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22" y="511537"/>
            <a:ext cx="6619048" cy="71428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F78395C-6C5A-444F-B21E-36A7B895C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0" y="1908844"/>
            <a:ext cx="2961074" cy="450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9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014CE-3020-4664-8058-3EDAD683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0D8FFA66-B16B-4DE6-A86A-3B0ADD727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92" y="2447090"/>
            <a:ext cx="2720329" cy="363696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CD1271-5835-4A95-8488-6F9A7BCA0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50" y="2315857"/>
            <a:ext cx="4649250" cy="37681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E7ABD30-2F49-4FF0-81DD-CAF7A40C7828}"/>
              </a:ext>
            </a:extLst>
          </p:cNvPr>
          <p:cNvSpPr txBox="1"/>
          <p:nvPr/>
        </p:nvSpPr>
        <p:spPr>
          <a:xfrm>
            <a:off x="9055543" y="2722627"/>
            <a:ext cx="2727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橙色：</a:t>
            </a:r>
            <a:endParaRPr lang="en-US" altLang="zh-CN" dirty="0"/>
          </a:p>
          <a:p>
            <a:r>
              <a:rPr lang="zh-CN" altLang="en-US" dirty="0"/>
              <a:t>因果正则化，</a:t>
            </a:r>
            <a:r>
              <a:rPr lang="en-US" altLang="zh-CN" dirty="0"/>
              <a:t>0.622</a:t>
            </a:r>
          </a:p>
          <a:p>
            <a:endParaRPr lang="en-US" altLang="zh-CN" dirty="0"/>
          </a:p>
          <a:p>
            <a:r>
              <a:rPr lang="zh-CN" altLang="en-US" dirty="0"/>
              <a:t>蓝色：</a:t>
            </a:r>
            <a:endParaRPr lang="en-US" altLang="zh-CN" dirty="0"/>
          </a:p>
          <a:p>
            <a:r>
              <a:rPr lang="zh-CN" altLang="en-US" dirty="0"/>
              <a:t>普通，</a:t>
            </a:r>
            <a:r>
              <a:rPr lang="en-US" altLang="zh-CN" dirty="0"/>
              <a:t>0.5225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44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EBE18-C00B-4BC7-92D0-50412BED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A75D56A-47DE-4EE6-8224-4DAE05859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19" y="2692763"/>
            <a:ext cx="2483167" cy="363696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82384C-BC17-4F4A-9C53-A7D2B3FF6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86" y="2811659"/>
            <a:ext cx="4398771" cy="32669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1EE00AE-472F-44FB-9864-FE8D2B6FA766}"/>
              </a:ext>
            </a:extLst>
          </p:cNvPr>
          <p:cNvSpPr txBox="1"/>
          <p:nvPr/>
        </p:nvSpPr>
        <p:spPr>
          <a:xfrm>
            <a:off x="8773123" y="2888090"/>
            <a:ext cx="2727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橙色：</a:t>
            </a:r>
            <a:endParaRPr lang="en-US" altLang="zh-CN" dirty="0"/>
          </a:p>
          <a:p>
            <a:r>
              <a:rPr lang="zh-CN" altLang="en-US" dirty="0"/>
              <a:t>因果正则化，</a:t>
            </a:r>
            <a:r>
              <a:rPr lang="en-US" altLang="zh-CN" dirty="0"/>
              <a:t>0.517</a:t>
            </a:r>
          </a:p>
          <a:p>
            <a:endParaRPr lang="en-US" altLang="zh-CN" dirty="0"/>
          </a:p>
          <a:p>
            <a:r>
              <a:rPr lang="zh-CN" altLang="en-US" dirty="0"/>
              <a:t>蓝色：</a:t>
            </a:r>
            <a:endParaRPr lang="en-US" altLang="zh-CN" dirty="0"/>
          </a:p>
          <a:p>
            <a:r>
              <a:rPr lang="zh-CN" altLang="en-US" dirty="0"/>
              <a:t>普通，</a:t>
            </a:r>
            <a:r>
              <a:rPr lang="en-US" altLang="zh-CN" dirty="0"/>
              <a:t>0.5225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45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83C49-0472-4409-9BA8-2D2746AB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964F068-2144-485C-9E69-DC8AFDF12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6" y="2279012"/>
            <a:ext cx="2488689" cy="41318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EA092B-0019-4AF1-BFAD-1BA62E067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48" y="2605099"/>
            <a:ext cx="4806421" cy="34853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EADDB24-45A0-4A5B-B2AA-8212330C9745}"/>
              </a:ext>
            </a:extLst>
          </p:cNvPr>
          <p:cNvSpPr txBox="1"/>
          <p:nvPr/>
        </p:nvSpPr>
        <p:spPr>
          <a:xfrm>
            <a:off x="8773123" y="2888090"/>
            <a:ext cx="2727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橙色：</a:t>
            </a:r>
            <a:endParaRPr lang="en-US" altLang="zh-CN" dirty="0"/>
          </a:p>
          <a:p>
            <a:r>
              <a:rPr lang="zh-CN" altLang="en-US" dirty="0"/>
              <a:t>因果正则化，</a:t>
            </a:r>
            <a:r>
              <a:rPr lang="en-US" altLang="zh-CN" dirty="0"/>
              <a:t>0.635</a:t>
            </a:r>
          </a:p>
          <a:p>
            <a:endParaRPr lang="en-US" altLang="zh-CN" dirty="0"/>
          </a:p>
          <a:p>
            <a:r>
              <a:rPr lang="zh-CN" altLang="en-US" dirty="0"/>
              <a:t>蓝色：</a:t>
            </a:r>
            <a:endParaRPr lang="en-US" altLang="zh-CN" dirty="0"/>
          </a:p>
          <a:p>
            <a:r>
              <a:rPr lang="zh-CN" altLang="en-US" dirty="0"/>
              <a:t>普通，</a:t>
            </a:r>
            <a:r>
              <a:rPr lang="en-US" altLang="zh-CN" dirty="0"/>
              <a:t>0.836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1B65BB6-DC93-4A56-9D66-FF978E2CA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505" y="64554"/>
            <a:ext cx="2410328" cy="173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2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61311-59BC-4EB8-9518-E0A4F411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0CE4552-8CA7-4C7F-97B5-A263858D3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30" y="2448923"/>
            <a:ext cx="2331378" cy="385608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2449E6-1140-4B56-8E92-B403A758C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245" y="2656234"/>
            <a:ext cx="4875509" cy="3428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E5DC2AC-18A8-4350-BF2D-1CD66648DF35}"/>
              </a:ext>
            </a:extLst>
          </p:cNvPr>
          <p:cNvSpPr txBox="1"/>
          <p:nvPr/>
        </p:nvSpPr>
        <p:spPr>
          <a:xfrm>
            <a:off x="8773123" y="2888090"/>
            <a:ext cx="2727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橙色：</a:t>
            </a:r>
            <a:endParaRPr lang="en-US" altLang="zh-CN" dirty="0"/>
          </a:p>
          <a:p>
            <a:r>
              <a:rPr lang="zh-CN" altLang="en-US" dirty="0"/>
              <a:t>因果正则化，</a:t>
            </a:r>
            <a:r>
              <a:rPr lang="en-US" altLang="zh-CN" dirty="0"/>
              <a:t>0.8295</a:t>
            </a:r>
          </a:p>
          <a:p>
            <a:endParaRPr lang="en-US" altLang="zh-CN" dirty="0"/>
          </a:p>
          <a:p>
            <a:r>
              <a:rPr lang="zh-CN" altLang="en-US" dirty="0"/>
              <a:t>蓝色：</a:t>
            </a:r>
            <a:endParaRPr lang="en-US" altLang="zh-CN" dirty="0"/>
          </a:p>
          <a:p>
            <a:r>
              <a:rPr lang="zh-CN" altLang="en-US" dirty="0"/>
              <a:t>普通，</a:t>
            </a:r>
            <a:r>
              <a:rPr lang="en-US" altLang="zh-CN" dirty="0"/>
              <a:t>0.836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589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引用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1</TotalTime>
  <Words>395</Words>
  <Application>Microsoft Office PowerPoint</Application>
  <PresentationFormat>宽屏</PresentationFormat>
  <Paragraphs>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Cambria Math</vt:lpstr>
      <vt:lpstr>Century Gothic</vt:lpstr>
      <vt:lpstr>Wingdings 2</vt:lpstr>
      <vt:lpstr>引用</vt:lpstr>
      <vt:lpstr>Causally Regularized Learning with Agnostic Data Selection Bias</vt:lpstr>
      <vt:lpstr>一些设定</vt:lpstr>
      <vt:lpstr>修改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Causally Regularized Learning with Agnostic Data Selection Bias</dc:title>
  <dc:creator>Lin Ren</dc:creator>
  <cp:lastModifiedBy>Lin Ren</cp:lastModifiedBy>
  <cp:revision>1</cp:revision>
  <dcterms:created xsi:type="dcterms:W3CDTF">2022-05-30T02:05:30Z</dcterms:created>
  <dcterms:modified xsi:type="dcterms:W3CDTF">2022-05-30T02:06:34Z</dcterms:modified>
</cp:coreProperties>
</file>