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51" r:id="rId5"/>
    <p:sldId id="35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估计肾透明细胞癌演变中的标志性事件的</a:t>
            </a:r>
            <a:r>
              <a:rPr lang="zh-CN" altLang="en-US"/>
              <a:t>时序：TRACERx Renal</a:t>
            </a:r>
            <a:endParaRPr lang="zh-CN" altLang="en-US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The topic of my report today is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“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Timing the Landmark Events in the Evolution of Clear Cell Renal Cell Cancer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”. This is an article published in Cell in 2018.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0" y="1875066"/>
            <a:ext cx="12181452" cy="2059713"/>
            <a:chOff x="1741390" y="2126526"/>
            <a:chExt cx="10440062" cy="2059713"/>
          </a:xfrm>
        </p:grpSpPr>
        <p:sp>
          <p:nvSpPr>
            <p:cNvPr id="46" name="矩形 45"/>
            <p:cNvSpPr/>
            <p:nvPr/>
          </p:nvSpPr>
          <p:spPr>
            <a:xfrm>
              <a:off x="1741395" y="2126526"/>
              <a:ext cx="10440054" cy="1540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41390" y="3599168"/>
              <a:ext cx="10440062" cy="587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1232382" y="2860733"/>
              <a:ext cx="634378" cy="552959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2147483646 h 60"/>
                <a:gd name="T18" fmla="*/ 2147483646 w 68"/>
                <a:gd name="T19" fmla="*/ 2147483646 h 60"/>
                <a:gd name="T20" fmla="*/ 2147483646 w 68"/>
                <a:gd name="T21" fmla="*/ 2147483646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2147483646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0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2147483646 w 68"/>
                <a:gd name="T65" fmla="*/ 2147483646 h 60"/>
                <a:gd name="T66" fmla="*/ 2147483646 w 68"/>
                <a:gd name="T67" fmla="*/ 2147483646 h 60"/>
                <a:gd name="T68" fmla="*/ 2147483646 w 68"/>
                <a:gd name="T69" fmla="*/ 2147483646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8" h="60">
                  <a:moveTo>
                    <a:pt x="17" y="14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2" y="28"/>
                    <a:pt x="29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1"/>
                    <a:pt x="39" y="30"/>
                    <a:pt x="41" y="30"/>
                  </a:cubicBezTo>
                  <a:cubicBezTo>
                    <a:pt x="45" y="29"/>
                    <a:pt x="47" y="27"/>
                    <a:pt x="49" y="2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59" y="16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59" y="25"/>
                    <a:pt x="57" y="25"/>
                    <a:pt x="55" y="23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6"/>
                    <a:pt x="29" y="48"/>
                    <a:pt x="29" y="50"/>
                  </a:cubicBezTo>
                  <a:cubicBezTo>
                    <a:pt x="29" y="52"/>
                    <a:pt x="29" y="54"/>
                    <a:pt x="30" y="56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4"/>
                    <a:pt x="1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54" y="10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1" y="4"/>
                    <a:pt x="29" y="5"/>
                    <a:pt x="29" y="6"/>
                  </a:cubicBezTo>
                  <a:cubicBezTo>
                    <a:pt x="29" y="7"/>
                    <a:pt x="31" y="8"/>
                    <a:pt x="33" y="8"/>
                  </a:cubicBezTo>
                  <a:cubicBezTo>
                    <a:pt x="34" y="8"/>
                    <a:pt x="35" y="8"/>
                    <a:pt x="36" y="7"/>
                  </a:cubicBezTo>
                  <a:cubicBezTo>
                    <a:pt x="54" y="10"/>
                    <a:pt x="54" y="10"/>
                    <a:pt x="54" y="10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31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6"/>
                    <a:pt x="67" y="36"/>
                    <a:pt x="67" y="36"/>
                  </a:cubicBezTo>
                  <a:lnTo>
                    <a:pt x="31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8485" y="5223975"/>
            <a:ext cx="2702540" cy="1500187"/>
            <a:chOff x="1717676" y="869950"/>
            <a:chExt cx="10126662" cy="5621337"/>
          </a:xfrm>
        </p:grpSpPr>
        <p:sp>
          <p:nvSpPr>
            <p:cNvPr id="11" name="Freeform 53"/>
            <p:cNvSpPr/>
            <p:nvPr/>
          </p:nvSpPr>
          <p:spPr bwMode="auto">
            <a:xfrm>
              <a:off x="2951163" y="4551363"/>
              <a:ext cx="304800" cy="320675"/>
            </a:xfrm>
            <a:custGeom>
              <a:avLst/>
              <a:gdLst>
                <a:gd name="T0" fmla="*/ 8 w 60"/>
                <a:gd name="T1" fmla="*/ 0 h 63"/>
                <a:gd name="T2" fmla="*/ 37 w 60"/>
                <a:gd name="T3" fmla="*/ 63 h 63"/>
                <a:gd name="T4" fmla="*/ 8 w 60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3">
                  <a:moveTo>
                    <a:pt x="8" y="0"/>
                  </a:moveTo>
                  <a:cubicBezTo>
                    <a:pt x="8" y="0"/>
                    <a:pt x="0" y="49"/>
                    <a:pt x="37" y="63"/>
                  </a:cubicBezTo>
                  <a:cubicBezTo>
                    <a:pt x="37" y="63"/>
                    <a:pt x="60" y="22"/>
                    <a:pt x="8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9634538" y="5045075"/>
              <a:ext cx="874713" cy="1028700"/>
            </a:xfrm>
            <a:custGeom>
              <a:avLst/>
              <a:gdLst>
                <a:gd name="T0" fmla="*/ 104 w 172"/>
                <a:gd name="T1" fmla="*/ 0 h 202"/>
                <a:gd name="T2" fmla="*/ 46 w 172"/>
                <a:gd name="T3" fmla="*/ 202 h 202"/>
                <a:gd name="T4" fmla="*/ 104 w 172"/>
                <a:gd name="T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" h="202">
                  <a:moveTo>
                    <a:pt x="104" y="0"/>
                  </a:moveTo>
                  <a:cubicBezTo>
                    <a:pt x="104" y="0"/>
                    <a:pt x="0" y="58"/>
                    <a:pt x="46" y="202"/>
                  </a:cubicBezTo>
                  <a:cubicBezTo>
                    <a:pt x="46" y="202"/>
                    <a:pt x="172" y="144"/>
                    <a:pt x="104" y="0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10255251" y="3213100"/>
              <a:ext cx="1517650" cy="1792287"/>
            </a:xfrm>
            <a:custGeom>
              <a:avLst/>
              <a:gdLst>
                <a:gd name="T0" fmla="*/ 10 w 298"/>
                <a:gd name="T1" fmla="*/ 0 h 352"/>
                <a:gd name="T2" fmla="*/ 288 w 298"/>
                <a:gd name="T3" fmla="*/ 352 h 352"/>
                <a:gd name="T4" fmla="*/ 10 w 298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352">
                  <a:moveTo>
                    <a:pt x="10" y="0"/>
                  </a:moveTo>
                  <a:cubicBezTo>
                    <a:pt x="10" y="0"/>
                    <a:pt x="0" y="250"/>
                    <a:pt x="288" y="352"/>
                  </a:cubicBezTo>
                  <a:cubicBezTo>
                    <a:pt x="288" y="352"/>
                    <a:pt x="298" y="68"/>
                    <a:pt x="1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10856913" y="1481138"/>
              <a:ext cx="987425" cy="754062"/>
            </a:xfrm>
            <a:custGeom>
              <a:avLst/>
              <a:gdLst>
                <a:gd name="T0" fmla="*/ 110 w 194"/>
                <a:gd name="T1" fmla="*/ 14 h 148"/>
                <a:gd name="T2" fmla="*/ 0 w 194"/>
                <a:gd name="T3" fmla="*/ 148 h 148"/>
                <a:gd name="T4" fmla="*/ 194 w 194"/>
                <a:gd name="T5" fmla="*/ 12 h 148"/>
                <a:gd name="T6" fmla="*/ 110 w 194"/>
                <a:gd name="T7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8">
                  <a:moveTo>
                    <a:pt x="110" y="14"/>
                  </a:moveTo>
                  <a:cubicBezTo>
                    <a:pt x="110" y="14"/>
                    <a:pt x="52" y="22"/>
                    <a:pt x="0" y="148"/>
                  </a:cubicBezTo>
                  <a:cubicBezTo>
                    <a:pt x="0" y="148"/>
                    <a:pt x="144" y="138"/>
                    <a:pt x="194" y="12"/>
                  </a:cubicBezTo>
                  <a:cubicBezTo>
                    <a:pt x="194" y="12"/>
                    <a:pt x="152" y="0"/>
                    <a:pt x="110" y="14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1717676" y="2500313"/>
              <a:ext cx="306388" cy="263525"/>
            </a:xfrm>
            <a:custGeom>
              <a:avLst/>
              <a:gdLst>
                <a:gd name="T0" fmla="*/ 0 w 60"/>
                <a:gd name="T1" fmla="*/ 8 h 52"/>
                <a:gd name="T2" fmla="*/ 60 w 60"/>
                <a:gd name="T3" fmla="*/ 42 h 52"/>
                <a:gd name="T4" fmla="*/ 0 w 60"/>
                <a:gd name="T5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2">
                  <a:moveTo>
                    <a:pt x="0" y="8"/>
                  </a:moveTo>
                  <a:cubicBezTo>
                    <a:pt x="0" y="8"/>
                    <a:pt x="22" y="52"/>
                    <a:pt x="60" y="42"/>
                  </a:cubicBezTo>
                  <a:cubicBezTo>
                    <a:pt x="60" y="42"/>
                    <a:pt x="48" y="0"/>
                    <a:pt x="0" y="8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4722813" y="4994275"/>
              <a:ext cx="977900" cy="936625"/>
            </a:xfrm>
            <a:custGeom>
              <a:avLst/>
              <a:gdLst>
                <a:gd name="T0" fmla="*/ 40 w 192"/>
                <a:gd name="T1" fmla="*/ 0 h 184"/>
                <a:gd name="T2" fmla="*/ 126 w 192"/>
                <a:gd name="T3" fmla="*/ 184 h 184"/>
                <a:gd name="T4" fmla="*/ 40 w 192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84">
                  <a:moveTo>
                    <a:pt x="40" y="0"/>
                  </a:moveTo>
                  <a:cubicBezTo>
                    <a:pt x="40" y="0"/>
                    <a:pt x="0" y="136"/>
                    <a:pt x="126" y="184"/>
                  </a:cubicBezTo>
                  <a:cubicBezTo>
                    <a:pt x="126" y="184"/>
                    <a:pt x="192" y="108"/>
                    <a:pt x="4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5313363" y="4994275"/>
              <a:ext cx="1365250" cy="1497012"/>
            </a:xfrm>
            <a:custGeom>
              <a:avLst/>
              <a:gdLst>
                <a:gd name="T0" fmla="*/ 116 w 268"/>
                <a:gd name="T1" fmla="*/ 0 h 294"/>
                <a:gd name="T2" fmla="*/ 88 w 268"/>
                <a:gd name="T3" fmla="*/ 294 h 294"/>
                <a:gd name="T4" fmla="*/ 116 w 268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294">
                  <a:moveTo>
                    <a:pt x="116" y="0"/>
                  </a:moveTo>
                  <a:cubicBezTo>
                    <a:pt x="116" y="0"/>
                    <a:pt x="0" y="134"/>
                    <a:pt x="88" y="294"/>
                  </a:cubicBezTo>
                  <a:cubicBezTo>
                    <a:pt x="88" y="294"/>
                    <a:pt x="268" y="210"/>
                    <a:pt x="116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64226" y="869950"/>
              <a:ext cx="4370387" cy="4435475"/>
              <a:chOff x="5864226" y="869950"/>
              <a:chExt cx="4370387" cy="44354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6853238" y="5070475"/>
                <a:ext cx="2781300" cy="234950"/>
              </a:xfrm>
              <a:prstGeom prst="ellipse">
                <a:avLst/>
              </a:pr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7886701" y="2193925"/>
                <a:ext cx="1400175" cy="2901950"/>
              </a:xfrm>
              <a:custGeom>
                <a:avLst/>
                <a:gdLst>
                  <a:gd name="T0" fmla="*/ 117 w 275"/>
                  <a:gd name="T1" fmla="*/ 568 h 570"/>
                  <a:gd name="T2" fmla="*/ 249 w 275"/>
                  <a:gd name="T3" fmla="*/ 0 h 570"/>
                  <a:gd name="T4" fmla="*/ 147 w 275"/>
                  <a:gd name="T5" fmla="*/ 570 h 570"/>
                  <a:gd name="T6" fmla="*/ 117 w 275"/>
                  <a:gd name="T7" fmla="*/ 56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570">
                    <a:moveTo>
                      <a:pt x="117" y="568"/>
                    </a:moveTo>
                    <a:cubicBezTo>
                      <a:pt x="117" y="568"/>
                      <a:pt x="0" y="229"/>
                      <a:pt x="249" y="0"/>
                    </a:cubicBezTo>
                    <a:cubicBezTo>
                      <a:pt x="249" y="0"/>
                      <a:pt x="275" y="425"/>
                      <a:pt x="147" y="570"/>
                    </a:cubicBezTo>
                    <a:cubicBezTo>
                      <a:pt x="117" y="568"/>
                      <a:pt x="117" y="568"/>
                      <a:pt x="117" y="568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8640763" y="3049588"/>
                <a:ext cx="835025" cy="2062162"/>
              </a:xfrm>
              <a:custGeom>
                <a:avLst/>
                <a:gdLst>
                  <a:gd name="T0" fmla="*/ 0 w 164"/>
                  <a:gd name="T1" fmla="*/ 403 h 405"/>
                  <a:gd name="T2" fmla="*/ 164 w 164"/>
                  <a:gd name="T3" fmla="*/ 0 h 405"/>
                  <a:gd name="T4" fmla="*/ 29 w 164"/>
                  <a:gd name="T5" fmla="*/ 405 h 405"/>
                  <a:gd name="T6" fmla="*/ 0 w 164"/>
                  <a:gd name="T7" fmla="*/ 4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405">
                    <a:moveTo>
                      <a:pt x="0" y="403"/>
                    </a:moveTo>
                    <a:cubicBezTo>
                      <a:pt x="0" y="403"/>
                      <a:pt x="27" y="76"/>
                      <a:pt x="164" y="0"/>
                    </a:cubicBezTo>
                    <a:cubicBezTo>
                      <a:pt x="164" y="0"/>
                      <a:pt x="117" y="344"/>
                      <a:pt x="29" y="405"/>
                    </a:cubicBez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423151" y="2606675"/>
                <a:ext cx="1155700" cy="2505075"/>
              </a:xfrm>
              <a:custGeom>
                <a:avLst/>
                <a:gdLst>
                  <a:gd name="T0" fmla="*/ 215 w 227"/>
                  <a:gd name="T1" fmla="*/ 492 h 492"/>
                  <a:gd name="T2" fmla="*/ 35 w 227"/>
                  <a:gd name="T3" fmla="*/ 0 h 492"/>
                  <a:gd name="T4" fmla="*/ 143 w 227"/>
                  <a:gd name="T5" fmla="*/ 491 h 492"/>
                  <a:gd name="T6" fmla="*/ 215 w 227"/>
                  <a:gd name="T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492">
                    <a:moveTo>
                      <a:pt x="215" y="492"/>
                    </a:moveTo>
                    <a:cubicBezTo>
                      <a:pt x="215" y="492"/>
                      <a:pt x="227" y="212"/>
                      <a:pt x="35" y="0"/>
                    </a:cubicBezTo>
                    <a:cubicBezTo>
                      <a:pt x="35" y="0"/>
                      <a:pt x="0" y="378"/>
                      <a:pt x="143" y="491"/>
                    </a:cubicBezTo>
                    <a:cubicBezTo>
                      <a:pt x="215" y="492"/>
                      <a:pt x="215" y="492"/>
                      <a:pt x="215" y="492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781801" y="2403475"/>
                <a:ext cx="1190625" cy="2744787"/>
              </a:xfrm>
              <a:custGeom>
                <a:avLst/>
                <a:gdLst>
                  <a:gd name="T0" fmla="*/ 6 w 234"/>
                  <a:gd name="T1" fmla="*/ 3 h 539"/>
                  <a:gd name="T2" fmla="*/ 182 w 234"/>
                  <a:gd name="T3" fmla="*/ 539 h 539"/>
                  <a:gd name="T4" fmla="*/ 234 w 234"/>
                  <a:gd name="T5" fmla="*/ 536 h 539"/>
                  <a:gd name="T6" fmla="*/ 6 w 234"/>
                  <a:gd name="T7" fmla="*/ 3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539">
                    <a:moveTo>
                      <a:pt x="6" y="3"/>
                    </a:moveTo>
                    <a:cubicBezTo>
                      <a:pt x="4" y="0"/>
                      <a:pt x="0" y="442"/>
                      <a:pt x="182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34" y="536"/>
                      <a:pt x="182" y="202"/>
                      <a:pt x="6" y="3"/>
                    </a:cubicBez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9124951" y="3543300"/>
                <a:ext cx="661988" cy="1644650"/>
              </a:xfrm>
              <a:custGeom>
                <a:avLst/>
                <a:gdLst>
                  <a:gd name="T0" fmla="*/ 0 w 130"/>
                  <a:gd name="T1" fmla="*/ 309 h 323"/>
                  <a:gd name="T2" fmla="*/ 128 w 130"/>
                  <a:gd name="T3" fmla="*/ 0 h 323"/>
                  <a:gd name="T4" fmla="*/ 27 w 130"/>
                  <a:gd name="T5" fmla="*/ 313 h 323"/>
                  <a:gd name="T6" fmla="*/ 0 w 130"/>
                  <a:gd name="T7" fmla="*/ 30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323">
                    <a:moveTo>
                      <a:pt x="0" y="309"/>
                    </a:moveTo>
                    <a:cubicBezTo>
                      <a:pt x="0" y="309"/>
                      <a:pt x="23" y="73"/>
                      <a:pt x="128" y="0"/>
                    </a:cubicBezTo>
                    <a:cubicBezTo>
                      <a:pt x="128" y="0"/>
                      <a:pt x="130" y="263"/>
                      <a:pt x="27" y="313"/>
                    </a:cubicBezTo>
                    <a:cubicBezTo>
                      <a:pt x="27" y="313"/>
                      <a:pt x="5" y="323"/>
                      <a:pt x="0" y="309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8645526" y="3727450"/>
                <a:ext cx="754063" cy="1460500"/>
              </a:xfrm>
              <a:custGeom>
                <a:avLst/>
                <a:gdLst>
                  <a:gd name="T0" fmla="*/ 107 w 148"/>
                  <a:gd name="T1" fmla="*/ 272 h 287"/>
                  <a:gd name="T2" fmla="*/ 29 w 148"/>
                  <a:gd name="T3" fmla="*/ 0 h 287"/>
                  <a:gd name="T4" fmla="*/ 87 w 148"/>
                  <a:gd name="T5" fmla="*/ 272 h 287"/>
                  <a:gd name="T6" fmla="*/ 107 w 148"/>
                  <a:gd name="T7" fmla="*/ 27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7">
                    <a:moveTo>
                      <a:pt x="107" y="272"/>
                    </a:moveTo>
                    <a:cubicBezTo>
                      <a:pt x="107" y="272"/>
                      <a:pt x="148" y="121"/>
                      <a:pt x="29" y="0"/>
                    </a:cubicBezTo>
                    <a:cubicBezTo>
                      <a:pt x="29" y="0"/>
                      <a:pt x="0" y="208"/>
                      <a:pt x="87" y="272"/>
                    </a:cubicBezTo>
                    <a:cubicBezTo>
                      <a:pt x="87" y="272"/>
                      <a:pt x="92" y="287"/>
                      <a:pt x="107" y="272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713663" y="4133850"/>
                <a:ext cx="468313" cy="1049337"/>
              </a:xfrm>
              <a:custGeom>
                <a:avLst/>
                <a:gdLst>
                  <a:gd name="T0" fmla="*/ 16 w 92"/>
                  <a:gd name="T1" fmla="*/ 0 h 206"/>
                  <a:gd name="T2" fmla="*/ 51 w 92"/>
                  <a:gd name="T3" fmla="*/ 200 h 206"/>
                  <a:gd name="T4" fmla="*/ 89 w 92"/>
                  <a:gd name="T5" fmla="*/ 197 h 206"/>
                  <a:gd name="T6" fmla="*/ 16 w 92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06">
                    <a:moveTo>
                      <a:pt x="16" y="0"/>
                    </a:moveTo>
                    <a:cubicBezTo>
                      <a:pt x="16" y="0"/>
                      <a:pt x="0" y="174"/>
                      <a:pt x="51" y="200"/>
                    </a:cubicBezTo>
                    <a:cubicBezTo>
                      <a:pt x="51" y="200"/>
                      <a:pt x="78" y="206"/>
                      <a:pt x="89" y="197"/>
                    </a:cubicBezTo>
                    <a:cubicBezTo>
                      <a:pt x="89" y="197"/>
                      <a:pt x="92" y="75"/>
                      <a:pt x="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6800851" y="4195763"/>
                <a:ext cx="846138" cy="987425"/>
              </a:xfrm>
              <a:custGeom>
                <a:avLst/>
                <a:gdLst>
                  <a:gd name="T0" fmla="*/ 138 w 166"/>
                  <a:gd name="T1" fmla="*/ 186 h 194"/>
                  <a:gd name="T2" fmla="*/ 0 w 166"/>
                  <a:gd name="T3" fmla="*/ 0 h 194"/>
                  <a:gd name="T4" fmla="*/ 166 w 166"/>
                  <a:gd name="T5" fmla="*/ 183 h 194"/>
                  <a:gd name="T6" fmla="*/ 138 w 166"/>
                  <a:gd name="T7" fmla="*/ 18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94">
                    <a:moveTo>
                      <a:pt x="138" y="186"/>
                    </a:moveTo>
                    <a:cubicBezTo>
                      <a:pt x="138" y="186"/>
                      <a:pt x="11" y="146"/>
                      <a:pt x="0" y="0"/>
                    </a:cubicBezTo>
                    <a:cubicBezTo>
                      <a:pt x="0" y="0"/>
                      <a:pt x="159" y="66"/>
                      <a:pt x="166" y="183"/>
                    </a:cubicBezTo>
                    <a:cubicBezTo>
                      <a:pt x="166" y="183"/>
                      <a:pt x="155" y="194"/>
                      <a:pt x="138" y="186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515226" y="4735513"/>
                <a:ext cx="366713" cy="452437"/>
              </a:xfrm>
              <a:custGeom>
                <a:avLst/>
                <a:gdLst>
                  <a:gd name="T0" fmla="*/ 27 w 72"/>
                  <a:gd name="T1" fmla="*/ 85 h 89"/>
                  <a:gd name="T2" fmla="*/ 34 w 72"/>
                  <a:gd name="T3" fmla="*/ 0 h 89"/>
                  <a:gd name="T4" fmla="*/ 46 w 72"/>
                  <a:gd name="T5" fmla="*/ 88 h 89"/>
                  <a:gd name="T6" fmla="*/ 27 w 72"/>
                  <a:gd name="T7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89">
                    <a:moveTo>
                      <a:pt x="27" y="85"/>
                    </a:moveTo>
                    <a:cubicBezTo>
                      <a:pt x="27" y="85"/>
                      <a:pt x="0" y="65"/>
                      <a:pt x="34" y="0"/>
                    </a:cubicBezTo>
                    <a:cubicBezTo>
                      <a:pt x="34" y="0"/>
                      <a:pt x="72" y="58"/>
                      <a:pt x="46" y="88"/>
                    </a:cubicBezTo>
                    <a:cubicBezTo>
                      <a:pt x="46" y="88"/>
                      <a:pt x="28" y="89"/>
                      <a:pt x="27" y="85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9002713" y="5019675"/>
                <a:ext cx="579438" cy="285750"/>
              </a:xfrm>
              <a:custGeom>
                <a:avLst/>
                <a:gdLst>
                  <a:gd name="T0" fmla="*/ 6 w 114"/>
                  <a:gd name="T1" fmla="*/ 26 h 56"/>
                  <a:gd name="T2" fmla="*/ 88 w 114"/>
                  <a:gd name="T3" fmla="*/ 8 h 56"/>
                  <a:gd name="T4" fmla="*/ 107 w 114"/>
                  <a:gd name="T5" fmla="*/ 5 h 56"/>
                  <a:gd name="T6" fmla="*/ 14 w 114"/>
                  <a:gd name="T7" fmla="*/ 34 h 56"/>
                  <a:gd name="T8" fmla="*/ 6 w 11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56">
                    <a:moveTo>
                      <a:pt x="6" y="26"/>
                    </a:moveTo>
                    <a:cubicBezTo>
                      <a:pt x="6" y="26"/>
                      <a:pt x="27" y="0"/>
                      <a:pt x="88" y="8"/>
                    </a:cubicBezTo>
                    <a:cubicBezTo>
                      <a:pt x="88" y="8"/>
                      <a:pt x="100" y="14"/>
                      <a:pt x="107" y="5"/>
                    </a:cubicBezTo>
                    <a:cubicBezTo>
                      <a:pt x="107" y="5"/>
                      <a:pt x="114" y="56"/>
                      <a:pt x="14" y="34"/>
                    </a:cubicBezTo>
                    <a:cubicBezTo>
                      <a:pt x="14" y="34"/>
                      <a:pt x="0" y="29"/>
                      <a:pt x="6" y="26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8813801" y="3111500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/>
              <p:nvPr/>
            </p:nvSpPr>
            <p:spPr bwMode="auto">
              <a:xfrm>
                <a:off x="7672388" y="3146425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0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" y="4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6526213" y="4664075"/>
                <a:ext cx="230188" cy="214312"/>
              </a:xfrm>
              <a:custGeom>
                <a:avLst/>
                <a:gdLst>
                  <a:gd name="T0" fmla="*/ 26 w 45"/>
                  <a:gd name="T1" fmla="*/ 0 h 42"/>
                  <a:gd name="T2" fmla="*/ 10 w 45"/>
                  <a:gd name="T3" fmla="*/ 42 h 42"/>
                  <a:gd name="T4" fmla="*/ 26 w 45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cubicBezTo>
                      <a:pt x="26" y="0"/>
                      <a:pt x="0" y="19"/>
                      <a:pt x="10" y="42"/>
                    </a:cubicBezTo>
                    <a:cubicBezTo>
                      <a:pt x="10" y="42"/>
                      <a:pt x="45" y="36"/>
                      <a:pt x="2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6715126" y="3206750"/>
                <a:ext cx="361950" cy="347662"/>
              </a:xfrm>
              <a:custGeom>
                <a:avLst/>
                <a:gdLst>
                  <a:gd name="T0" fmla="*/ 0 w 71"/>
                  <a:gd name="T1" fmla="*/ 0 h 68"/>
                  <a:gd name="T2" fmla="*/ 63 w 71"/>
                  <a:gd name="T3" fmla="*/ 68 h 68"/>
                  <a:gd name="T4" fmla="*/ 0 w 7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8">
                    <a:moveTo>
                      <a:pt x="0" y="0"/>
                    </a:moveTo>
                    <a:cubicBezTo>
                      <a:pt x="0" y="0"/>
                      <a:pt x="3" y="64"/>
                      <a:pt x="63" y="68"/>
                    </a:cubicBezTo>
                    <a:cubicBezTo>
                      <a:pt x="63" y="68"/>
                      <a:pt x="71" y="4"/>
                      <a:pt x="0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9796463" y="869950"/>
                <a:ext cx="438150" cy="519112"/>
              </a:xfrm>
              <a:custGeom>
                <a:avLst/>
                <a:gdLst>
                  <a:gd name="T0" fmla="*/ 14 w 86"/>
                  <a:gd name="T1" fmla="*/ 0 h 102"/>
                  <a:gd name="T2" fmla="*/ 74 w 86"/>
                  <a:gd name="T3" fmla="*/ 102 h 102"/>
                  <a:gd name="T4" fmla="*/ 14 w 86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02">
                    <a:moveTo>
                      <a:pt x="14" y="0"/>
                    </a:moveTo>
                    <a:cubicBezTo>
                      <a:pt x="14" y="0"/>
                      <a:pt x="0" y="80"/>
                      <a:pt x="74" y="102"/>
                    </a:cubicBezTo>
                    <a:cubicBezTo>
                      <a:pt x="74" y="102"/>
                      <a:pt x="86" y="36"/>
                      <a:pt x="1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5864226" y="1511300"/>
                <a:ext cx="306388" cy="295275"/>
              </a:xfrm>
              <a:custGeom>
                <a:avLst/>
                <a:gdLst>
                  <a:gd name="T0" fmla="*/ 48 w 60"/>
                  <a:gd name="T1" fmla="*/ 0 h 58"/>
                  <a:gd name="T2" fmla="*/ 16 w 60"/>
                  <a:gd name="T3" fmla="*/ 58 h 58"/>
                  <a:gd name="T4" fmla="*/ 48 w 60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8">
                    <a:moveTo>
                      <a:pt x="48" y="0"/>
                    </a:moveTo>
                    <a:cubicBezTo>
                      <a:pt x="48" y="0"/>
                      <a:pt x="0" y="14"/>
                      <a:pt x="16" y="58"/>
                    </a:cubicBezTo>
                    <a:cubicBezTo>
                      <a:pt x="16" y="58"/>
                      <a:pt x="60" y="54"/>
                      <a:pt x="4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7289801" y="1557338"/>
                <a:ext cx="230188" cy="204787"/>
              </a:xfrm>
              <a:custGeom>
                <a:avLst/>
                <a:gdLst>
                  <a:gd name="T0" fmla="*/ 9 w 45"/>
                  <a:gd name="T1" fmla="*/ 4 h 40"/>
                  <a:gd name="T2" fmla="*/ 42 w 45"/>
                  <a:gd name="T3" fmla="*/ 40 h 40"/>
                  <a:gd name="T4" fmla="*/ 9 w 4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9" y="4"/>
                    </a:moveTo>
                    <a:cubicBezTo>
                      <a:pt x="9" y="4"/>
                      <a:pt x="0" y="38"/>
                      <a:pt x="42" y="40"/>
                    </a:cubicBezTo>
                    <a:cubicBezTo>
                      <a:pt x="42" y="40"/>
                      <a:pt x="45" y="0"/>
                      <a:pt x="9" y="4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9307513" y="2205038"/>
                <a:ext cx="403225" cy="488950"/>
              </a:xfrm>
              <a:custGeom>
                <a:avLst/>
                <a:gdLst>
                  <a:gd name="T0" fmla="*/ 9 w 79"/>
                  <a:gd name="T1" fmla="*/ 96 h 96"/>
                  <a:gd name="T2" fmla="*/ 65 w 79"/>
                  <a:gd name="T3" fmla="*/ 0 h 96"/>
                  <a:gd name="T4" fmla="*/ 9 w 79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96">
                    <a:moveTo>
                      <a:pt x="9" y="96"/>
                    </a:moveTo>
                    <a:cubicBezTo>
                      <a:pt x="9" y="96"/>
                      <a:pt x="0" y="21"/>
                      <a:pt x="65" y="0"/>
                    </a:cubicBezTo>
                    <a:cubicBezTo>
                      <a:pt x="65" y="0"/>
                      <a:pt x="79" y="79"/>
                      <a:pt x="9" y="96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2"/>
              <p:cNvSpPr/>
              <p:nvPr/>
            </p:nvSpPr>
            <p:spPr bwMode="auto">
              <a:xfrm>
                <a:off x="9556751" y="2708275"/>
                <a:ext cx="250825" cy="244475"/>
              </a:xfrm>
              <a:custGeom>
                <a:avLst/>
                <a:gdLst>
                  <a:gd name="T0" fmla="*/ 20 w 49"/>
                  <a:gd name="T1" fmla="*/ 0 h 48"/>
                  <a:gd name="T2" fmla="*/ 31 w 49"/>
                  <a:gd name="T3" fmla="*/ 48 h 48"/>
                  <a:gd name="T4" fmla="*/ 20 w 49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8">
                    <a:moveTo>
                      <a:pt x="20" y="0"/>
                    </a:moveTo>
                    <a:cubicBezTo>
                      <a:pt x="20" y="0"/>
                      <a:pt x="0" y="32"/>
                      <a:pt x="31" y="48"/>
                    </a:cubicBezTo>
                    <a:cubicBezTo>
                      <a:pt x="31" y="48"/>
                      <a:pt x="49" y="5"/>
                      <a:pt x="2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50585" y="2251644"/>
            <a:ext cx="10605113" cy="84771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838810" y="3428120"/>
            <a:ext cx="6153150" cy="4248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918759"/>
            <a:ext cx="12192000" cy="1485152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3238498"/>
            <a:ext cx="12192000" cy="8286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2918760"/>
            <a:ext cx="12190882" cy="1485151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7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11.png"/><Relationship Id="rId10" Type="http://schemas.openxmlformats.org/officeDocument/2006/relationships/tags" Target="../tags/tag1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5" y="1890395"/>
            <a:ext cx="11245215" cy="1445895"/>
          </a:xfrm>
        </p:spPr>
        <p:txBody>
          <a:bodyPr anchor="ctr" anchorCtr="0">
            <a:normAutofit/>
          </a:bodyPr>
          <a:p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Timing the Landmark Events in the Evolution of Clear Cell Renal Cell Cancer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 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TRACERx Renal</a:t>
            </a:r>
            <a:endParaRPr lang="zh-CN" altLang="en-US" sz="36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3428365"/>
            <a:ext cx="12191365" cy="424815"/>
          </a:xfrm>
        </p:spPr>
        <p:txBody>
          <a:bodyPr>
            <a:noAutofit/>
          </a:bodyPr>
          <a:p>
            <a:pPr algn="r"/>
            <a:r>
              <a:rPr lang="en-US" altLang="zh-CN" sz="17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Cell------Year: 2018------IF: 66.85</a:t>
            </a:r>
            <a:endParaRPr lang="en-US" altLang="zh-CN" sz="1700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245" cy="1028700"/>
          </a:xfrm>
        </p:spPr>
        <p:txBody>
          <a:bodyPr>
            <a:normAutofit/>
          </a:bodyPr>
          <a:p>
            <a:pPr algn="ctr"/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Chromothripsis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同时导致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 Loss 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和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5q Gain</a:t>
            </a:r>
            <a:endParaRPr lang="zh-CN" altLang="en-US" sz="36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0560" y="1028700"/>
            <a:ext cx="10849610" cy="5041900"/>
          </a:xfrm>
          <a:ln w="12700">
            <a:noFill/>
            <a:prstDash val="sysDot"/>
          </a:ln>
        </p:spPr>
        <p:txBody>
          <a:bodyPr anchor="t" anchorCtr="0"/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背景：</a:t>
            </a:r>
            <a:r>
              <a:rPr lang="en-US" altLang="zh-CN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WGS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数据显示患者发生了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 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Loss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和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5q Gain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，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使用双端测序数据来重建导致3p 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Loss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的基因组重排，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在5q区域的三倍体片段与3p中的二倍体中识别到的相同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的基因组断点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Cambria" panose="02040503050406030204" charset="0"/>
                <a:sym typeface="+mn-ea"/>
              </a:rPr>
              <a:t>,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表明3p和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5q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Cambria" panose="02040503050406030204" charset="0"/>
                <a:sym typeface="+mn-ea"/>
              </a:rPr>
              <a:t>之间发生了重排。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635" y="1983105"/>
            <a:ext cx="12192000" cy="4750435"/>
            <a:chOff x="-1" y="3319"/>
            <a:chExt cx="19200" cy="7481"/>
          </a:xfrm>
        </p:grpSpPr>
        <p:grpSp>
          <p:nvGrpSpPr>
            <p:cNvPr id="35" name="组合 34"/>
            <p:cNvGrpSpPr/>
            <p:nvPr/>
          </p:nvGrpSpPr>
          <p:grpSpPr>
            <a:xfrm>
              <a:off x="-1" y="5236"/>
              <a:ext cx="19201" cy="5564"/>
              <a:chOff x="-1" y="5236"/>
              <a:chExt cx="19201" cy="5564"/>
            </a:xfrm>
          </p:grpSpPr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6136" y="5236"/>
                <a:ext cx="6471" cy="2058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-1" y="7327"/>
                <a:ext cx="19201" cy="3473"/>
              </a:xfrm>
              <a:prstGeom prst="rect">
                <a:avLst/>
              </a:prstGeom>
            </p:spPr>
          </p:pic>
          <p:sp>
            <p:nvSpPr>
              <p:cNvPr id="31" name="矩形 30"/>
              <p:cNvSpPr/>
              <p:nvPr/>
            </p:nvSpPr>
            <p:spPr>
              <a:xfrm>
                <a:off x="4873" y="7463"/>
                <a:ext cx="1555" cy="286"/>
              </a:xfrm>
              <a:prstGeom prst="rect">
                <a:avLst/>
              </a:prstGeom>
              <a:noFill/>
              <a:ln w="22225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>
                <p:custDataLst>
                  <p:tags r:id="rId5"/>
                </p:custDataLst>
              </p:nvPr>
            </p:nvSpPr>
            <p:spPr>
              <a:xfrm>
                <a:off x="13736" y="7463"/>
                <a:ext cx="1238" cy="286"/>
              </a:xfrm>
              <a:prstGeom prst="rect">
                <a:avLst/>
              </a:prstGeom>
              <a:noFill/>
              <a:ln w="22225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31" idx="0"/>
              </p:cNvCxnSpPr>
              <p:nvPr/>
            </p:nvCxnSpPr>
            <p:spPr>
              <a:xfrm flipV="1">
                <a:off x="5651" y="5890"/>
                <a:ext cx="882" cy="15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32" idx="0"/>
              </p:cNvCxnSpPr>
              <p:nvPr/>
            </p:nvCxnSpPr>
            <p:spPr>
              <a:xfrm flipH="1" flipV="1">
                <a:off x="12586" y="6916"/>
                <a:ext cx="1769" cy="547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图片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rcRect t="12815" b="17847"/>
            <a:stretch>
              <a:fillRect/>
            </a:stretch>
          </p:blipFill>
          <p:spPr>
            <a:xfrm>
              <a:off x="6594" y="3319"/>
              <a:ext cx="6011" cy="858"/>
            </a:xfrm>
            <a:prstGeom prst="rect">
              <a:avLst/>
            </a:prstGeom>
          </p:spPr>
        </p:pic>
        <p:cxnSp>
          <p:nvCxnSpPr>
            <p:cNvPr id="38" name="直接箭头连接符 37"/>
            <p:cNvCxnSpPr/>
            <p:nvPr/>
          </p:nvCxnSpPr>
          <p:spPr>
            <a:xfrm>
              <a:off x="9600" y="4417"/>
              <a:ext cx="0" cy="71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11696" y="6343"/>
              <a:ext cx="181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8"/>
              </p:custDataLst>
            </p:nvPr>
          </p:nvSpPr>
          <p:spPr>
            <a:xfrm>
              <a:off x="13507" y="5932"/>
              <a:ext cx="3466" cy="82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在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3p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缺失片段与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5q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扩增片段中识别到相同的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断点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9"/>
              </p:custDataLst>
            </p:nvPr>
          </p:nvSpPr>
          <p:spPr>
            <a:xfrm>
              <a:off x="9738" y="4584"/>
              <a:ext cx="3466" cy="48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推断重排区域的片段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构成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245" cy="1028700"/>
          </a:xfrm>
        </p:spPr>
        <p:txBody>
          <a:bodyPr>
            <a:normAutofit/>
          </a:bodyPr>
          <a:p>
            <a:pPr algn="ctr"/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Chromothripsis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同时导致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 Loss </a:t>
            </a:r>
            <a:r>
              <a:rPr lang="zh-CN" altLang="en-US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和</a:t>
            </a:r>
            <a:r>
              <a:rPr lang="en-US" altLang="zh-CN" sz="3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5q Gain</a:t>
            </a:r>
            <a:endParaRPr lang="zh-CN" altLang="en-US" sz="36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0560" y="1028700"/>
            <a:ext cx="10849610" cy="5041900"/>
          </a:xfrm>
          <a:ln w="12700">
            <a:noFill/>
            <a:prstDash val="sysDot"/>
          </a:ln>
        </p:spPr>
        <p:txBody>
          <a:bodyPr anchor="t" anchorCtr="0"/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推断：最符合拷贝数和重排数据的解释是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3p和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5q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在细胞有丝分裂期间发生了</a:t>
            </a:r>
            <a:r>
              <a:rPr lang="zh-CN" altLang="en-US" sz="1800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"Chromothripsis"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，即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3p和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5q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碎裂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生成的片段以随机顺序连接到了一起（其中大部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5q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区域的片段被保留下来，而大部分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区域的片段丢失），与</a:t>
            </a:r>
            <a:r>
              <a:rPr lang="en-US" altLang="zh-CN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3q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组合成一条新的染色体，导致最终的检测结果为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3p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loss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和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5q gain</a:t>
            </a: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。</a:t>
            </a:r>
            <a:endParaRPr lang="zh-CN" altLang="en-US" sz="1800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3935" y="2003425"/>
            <a:ext cx="10184130" cy="4806950"/>
            <a:chOff x="1559" y="3009"/>
            <a:chExt cx="16038" cy="7570"/>
          </a:xfrm>
        </p:grpSpPr>
        <p:grpSp>
          <p:nvGrpSpPr>
            <p:cNvPr id="21" name="组合 20"/>
            <p:cNvGrpSpPr/>
            <p:nvPr/>
          </p:nvGrpSpPr>
          <p:grpSpPr>
            <a:xfrm>
              <a:off x="1559" y="3009"/>
              <a:ext cx="8296" cy="7570"/>
              <a:chOff x="1559" y="3169"/>
              <a:chExt cx="8296" cy="757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9" y="3169"/>
                <a:ext cx="8296" cy="7570"/>
                <a:chOff x="2550" y="3169"/>
                <a:chExt cx="8296" cy="7570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2550" y="3169"/>
                  <a:ext cx="4691" cy="7570"/>
                  <a:chOff x="2550" y="3169"/>
                  <a:chExt cx="4691" cy="757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 rot="0">
                    <a:off x="2589" y="3169"/>
                    <a:ext cx="4652" cy="7570"/>
                    <a:chOff x="11273" y="3197"/>
                    <a:chExt cx="4652" cy="757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 rot="0">
                      <a:off x="11273" y="3197"/>
                      <a:ext cx="4652" cy="7570"/>
                      <a:chOff x="1565" y="2388"/>
                      <a:chExt cx="4968" cy="8084"/>
                    </a:xfrm>
                  </p:grpSpPr>
                  <p:pic>
                    <p:nvPicPr>
                      <p:cNvPr id="17" name="图片 16"/>
                      <p:cNvPicPr>
                        <a:picLocks noChangeAspect="1"/>
                      </p:cNvPicPr>
                      <p:nvPr>
                        <p:custDataLst>
                          <p:tags r:id="rId1"/>
                        </p:custDataLst>
                      </p:nvPr>
                    </p:nvPicPr>
                    <p:blipFill>
                      <a:blip r:embed="rId2"/>
                      <a:srcRect r="45515"/>
                      <a:stretch>
                        <a:fillRect/>
                      </a:stretch>
                    </p:blipFill>
                    <p:spPr>
                      <a:xfrm>
                        <a:off x="1565" y="2388"/>
                        <a:ext cx="4969" cy="8085"/>
                      </a:xfrm>
                      <a:prstGeom prst="rect">
                        <a:avLst/>
                      </a:prstGeom>
                      <a:ln w="952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  <p:pic>
                    <p:nvPicPr>
                      <p:cNvPr id="22" name="图片 21" descr="32313536303734383b32313536303734363b522465ad95198bef53c95b50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alphaModFix amt="25000"/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10" y="7995"/>
                        <a:ext cx="720" cy="72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12100" y="9367"/>
                      <a:ext cx="1016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</a:rPr>
                        <a:t>死亡</a:t>
                      </a:r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endParaRPr>
                    </a:p>
                  </p:txBody>
                </p:sp>
              </p:grpSp>
              <p:sp>
                <p:nvSpPr>
                  <p:cNvPr id="33" name="文本框 32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2565" y="3169"/>
                    <a:ext cx="211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zh-CN" alt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rPr>
                      <a:t>有丝分裂中期：</a:t>
                    </a:r>
                    <a:endPara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</a:endParaRPr>
                  </a:p>
                </p:txBody>
              </p:sp>
              <p:sp>
                <p:nvSpPr>
                  <p:cNvPr id="34" name="文本框 33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2550" y="5774"/>
                    <a:ext cx="211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zh-CN" alt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rPr>
                      <a:t>有丝分裂</a:t>
                    </a:r>
                    <a:r>
                      <a:rPr lang="zh-CN" alt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rPr>
                      <a:t>后期：</a:t>
                    </a:r>
                    <a:endPara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2589" y="8074"/>
                    <a:ext cx="211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zh-CN" alt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rPr>
                      <a:t>细胞质</a:t>
                    </a:r>
                    <a:r>
                      <a:rPr lang="zh-CN" alt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</a:rPr>
                      <a:t>分离：</a:t>
                    </a:r>
                    <a:endPara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</a:endParaRPr>
                  </a:p>
                </p:txBody>
              </p:sp>
            </p:grpSp>
            <p:sp>
              <p:nvSpPr>
                <p:cNvPr id="5" name="椭圆 4"/>
                <p:cNvSpPr/>
                <p:nvPr/>
              </p:nvSpPr>
              <p:spPr>
                <a:xfrm>
                  <a:off x="4667" y="6982"/>
                  <a:ext cx="405" cy="914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6" name="文本框 5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334" y="4670"/>
                  <a:ext cx="3512" cy="1840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一条</a:t>
                  </a:r>
                  <a:r>
                    <a:rPr lang="en-US" altLang="zh-CN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3</a:t>
                  </a:r>
                  <a:r>
                    <a: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号染色单体与一条</a:t>
                  </a:r>
                  <a:r>
                    <a:rPr lang="en-US" altLang="zh-CN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5</a:t>
                  </a:r>
                  <a:r>
                    <a: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号染色单体没有成功的移向两极，并组合成一个微核（</a:t>
                  </a:r>
                  <a:r>
                    <a:rPr lang="en-US" altLang="zh-CN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Micronucleus</a:t>
                  </a:r>
                  <a:r>
                    <a:rPr lang="zh-CN" altLang="en-US"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）进入同一个子细胞</a:t>
                  </a:r>
                  <a:endPara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endParaRPr>
                </a:p>
              </p:txBody>
            </p:sp>
            <p:cxnSp>
              <p:nvCxnSpPr>
                <p:cNvPr id="8" name="直接箭头连接符 7"/>
                <p:cNvCxnSpPr>
                  <a:stCxn id="5" idx="4"/>
                </p:cNvCxnSpPr>
                <p:nvPr/>
              </p:nvCxnSpPr>
              <p:spPr>
                <a:xfrm>
                  <a:off x="4870" y="7896"/>
                  <a:ext cx="1010" cy="1756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6" idx="1"/>
                </p:cNvCxnSpPr>
                <p:nvPr/>
              </p:nvCxnSpPr>
              <p:spPr>
                <a:xfrm flipH="1">
                  <a:off x="5206" y="5590"/>
                  <a:ext cx="2128" cy="281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343" y="7720"/>
                <a:ext cx="3512" cy="21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微核内的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3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号染色体与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5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号染色体发生碎裂重组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,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形成一条新的染色体，这条新的染色体包含整个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3q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区域，大部分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5q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区域以及少量的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3p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区域</a:t>
                </a:r>
                <a:endPara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  <p:cxnSp>
            <p:nvCxnSpPr>
              <p:cNvPr id="15" name="曲线连接符 14"/>
              <p:cNvCxnSpPr>
                <a:endCxn id="13" idx="1"/>
              </p:cNvCxnSpPr>
              <p:nvPr/>
            </p:nvCxnSpPr>
            <p:spPr>
              <a:xfrm flipV="1">
                <a:off x="5115" y="8810"/>
                <a:ext cx="1228" cy="1097"/>
              </a:xfrm>
              <a:prstGeom prst="curvedConnector3">
                <a:avLst>
                  <a:gd name="adj1" fmla="val 54967"/>
                </a:avLst>
              </a:prstGeom>
              <a:ln w="19050">
                <a:solidFill>
                  <a:schemeClr val="accent2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9947" y="3067"/>
              <a:ext cx="7650" cy="7454"/>
              <a:chOff x="10492" y="3138"/>
              <a:chExt cx="7650" cy="7454"/>
            </a:xfrm>
          </p:grpSpPr>
          <p:pic>
            <p:nvPicPr>
              <p:cNvPr id="25" name="图片 24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10492" y="3138"/>
                <a:ext cx="7650" cy="7455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28" name="文本框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1173" y="6411"/>
                <a:ext cx="3512" cy="483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检测</a:t>
                </a:r>
                <a:r>
                  <a:rPr lang="zh-CN"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到</a:t>
                </a:r>
                <a:r>
                  <a:rPr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3p loss和5q gain</a:t>
                </a:r>
                <a:endParaRPr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  <p:cxnSp>
            <p:nvCxnSpPr>
              <p:cNvPr id="30" name="直接箭头连接符 29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14891" y="5944"/>
                <a:ext cx="11" cy="144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/>
            <p:cNvCxnSpPr>
              <a:stCxn id="13" idx="3"/>
            </p:cNvCxnSpPr>
            <p:nvPr/>
          </p:nvCxnSpPr>
          <p:spPr>
            <a:xfrm flipV="1">
              <a:off x="9855" y="8092"/>
              <a:ext cx="4200" cy="557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jkyYWQwZjU0MzNkN2UzODA4Zjk1OGM0MThlMjk3ODEifQ=="/>
  <p:tag name="KSO_WPP_MARK_KEY" val="e4339940-655e-4247-baf4-820f7482ac6f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xte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</vt:lpstr>
      <vt:lpstr>黑体</vt:lpstr>
      <vt:lpstr>Cambria</vt:lpstr>
      <vt:lpstr>楷体</vt:lpstr>
      <vt:lpstr>Arial Unicode MS</vt:lpstr>
      <vt:lpstr>Calibri</vt:lpstr>
      <vt:lpstr>xteam</vt:lpstr>
      <vt:lpstr>Timing the Landmark Events in the Evolution of Clear Cell Renal Cell Cancer: TRACERx Renal</vt:lpstr>
      <vt:lpstr>Chromothripsis同时导致3p Loss 和 5q Gain</vt:lpstr>
      <vt:lpstr>Chromothripsis同时导致3p Loss 和 5q Gain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173</cp:revision>
  <dcterms:created xsi:type="dcterms:W3CDTF">2023-03-08T02:35:00Z</dcterms:created>
  <dcterms:modified xsi:type="dcterms:W3CDTF">2023-05-08T06:00:06Z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C11C12E395A24414BD5845FE9CD19289_13</vt:lpwstr>
  </property>
  <property fmtid="{D5CDD505-2E9C-101B-9397-08002B2CF9AE}" pid="3" name="KSOProductBuildVer">
    <vt:lpwstr>2052-11.1.0.14036</vt:lpwstr>
  </property>
</Properties>
</file>