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01" r:id="rId3"/>
    <p:sldId id="603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浩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0" y="1875066"/>
            <a:ext cx="12181452" cy="2059713"/>
            <a:chOff x="1741390" y="2126526"/>
            <a:chExt cx="10440062" cy="2059713"/>
          </a:xfrm>
        </p:grpSpPr>
        <p:sp>
          <p:nvSpPr>
            <p:cNvPr id="46" name="矩形 45"/>
            <p:cNvSpPr/>
            <p:nvPr/>
          </p:nvSpPr>
          <p:spPr>
            <a:xfrm>
              <a:off x="1741395" y="2126526"/>
              <a:ext cx="10440054" cy="1540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41390" y="3599168"/>
              <a:ext cx="10440062" cy="587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1232382" y="2860733"/>
              <a:ext cx="634378" cy="552959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2147483646 h 60"/>
                <a:gd name="T18" fmla="*/ 2147483646 w 68"/>
                <a:gd name="T19" fmla="*/ 2147483646 h 60"/>
                <a:gd name="T20" fmla="*/ 2147483646 w 68"/>
                <a:gd name="T21" fmla="*/ 2147483646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2147483646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0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2147483646 w 68"/>
                <a:gd name="T65" fmla="*/ 2147483646 h 60"/>
                <a:gd name="T66" fmla="*/ 2147483646 w 68"/>
                <a:gd name="T67" fmla="*/ 2147483646 h 60"/>
                <a:gd name="T68" fmla="*/ 2147483646 w 68"/>
                <a:gd name="T69" fmla="*/ 2147483646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8" h="60">
                  <a:moveTo>
                    <a:pt x="17" y="14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2" y="28"/>
                    <a:pt x="29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1"/>
                    <a:pt x="39" y="30"/>
                    <a:pt x="41" y="30"/>
                  </a:cubicBezTo>
                  <a:cubicBezTo>
                    <a:pt x="45" y="29"/>
                    <a:pt x="47" y="27"/>
                    <a:pt x="49" y="2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59" y="16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59" y="25"/>
                    <a:pt x="57" y="25"/>
                    <a:pt x="55" y="23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6"/>
                    <a:pt x="29" y="48"/>
                    <a:pt x="29" y="50"/>
                  </a:cubicBezTo>
                  <a:cubicBezTo>
                    <a:pt x="29" y="52"/>
                    <a:pt x="29" y="54"/>
                    <a:pt x="30" y="56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4"/>
                    <a:pt x="1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54" y="10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1" y="4"/>
                    <a:pt x="29" y="5"/>
                    <a:pt x="29" y="6"/>
                  </a:cubicBezTo>
                  <a:cubicBezTo>
                    <a:pt x="29" y="7"/>
                    <a:pt x="31" y="8"/>
                    <a:pt x="33" y="8"/>
                  </a:cubicBezTo>
                  <a:cubicBezTo>
                    <a:pt x="34" y="8"/>
                    <a:pt x="35" y="8"/>
                    <a:pt x="36" y="7"/>
                  </a:cubicBezTo>
                  <a:cubicBezTo>
                    <a:pt x="54" y="10"/>
                    <a:pt x="54" y="10"/>
                    <a:pt x="54" y="10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31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6"/>
                    <a:pt x="67" y="36"/>
                    <a:pt x="67" y="36"/>
                  </a:cubicBezTo>
                  <a:lnTo>
                    <a:pt x="31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8485" y="5223975"/>
            <a:ext cx="2702540" cy="1500187"/>
            <a:chOff x="1717676" y="869950"/>
            <a:chExt cx="10126662" cy="5621337"/>
          </a:xfrm>
        </p:grpSpPr>
        <p:sp>
          <p:nvSpPr>
            <p:cNvPr id="11" name="Freeform 53"/>
            <p:cNvSpPr/>
            <p:nvPr/>
          </p:nvSpPr>
          <p:spPr bwMode="auto">
            <a:xfrm>
              <a:off x="2951163" y="4551363"/>
              <a:ext cx="304800" cy="320675"/>
            </a:xfrm>
            <a:custGeom>
              <a:avLst/>
              <a:gdLst>
                <a:gd name="T0" fmla="*/ 8 w 60"/>
                <a:gd name="T1" fmla="*/ 0 h 63"/>
                <a:gd name="T2" fmla="*/ 37 w 60"/>
                <a:gd name="T3" fmla="*/ 63 h 63"/>
                <a:gd name="T4" fmla="*/ 8 w 60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3">
                  <a:moveTo>
                    <a:pt x="8" y="0"/>
                  </a:moveTo>
                  <a:cubicBezTo>
                    <a:pt x="8" y="0"/>
                    <a:pt x="0" y="49"/>
                    <a:pt x="37" y="63"/>
                  </a:cubicBezTo>
                  <a:cubicBezTo>
                    <a:pt x="37" y="63"/>
                    <a:pt x="60" y="22"/>
                    <a:pt x="8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9634538" y="5045075"/>
              <a:ext cx="874713" cy="1028700"/>
            </a:xfrm>
            <a:custGeom>
              <a:avLst/>
              <a:gdLst>
                <a:gd name="T0" fmla="*/ 104 w 172"/>
                <a:gd name="T1" fmla="*/ 0 h 202"/>
                <a:gd name="T2" fmla="*/ 46 w 172"/>
                <a:gd name="T3" fmla="*/ 202 h 202"/>
                <a:gd name="T4" fmla="*/ 104 w 172"/>
                <a:gd name="T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" h="202">
                  <a:moveTo>
                    <a:pt x="104" y="0"/>
                  </a:moveTo>
                  <a:cubicBezTo>
                    <a:pt x="104" y="0"/>
                    <a:pt x="0" y="58"/>
                    <a:pt x="46" y="202"/>
                  </a:cubicBezTo>
                  <a:cubicBezTo>
                    <a:pt x="46" y="202"/>
                    <a:pt x="172" y="144"/>
                    <a:pt x="104" y="0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10255251" y="3213100"/>
              <a:ext cx="1517650" cy="1792287"/>
            </a:xfrm>
            <a:custGeom>
              <a:avLst/>
              <a:gdLst>
                <a:gd name="T0" fmla="*/ 10 w 298"/>
                <a:gd name="T1" fmla="*/ 0 h 352"/>
                <a:gd name="T2" fmla="*/ 288 w 298"/>
                <a:gd name="T3" fmla="*/ 352 h 352"/>
                <a:gd name="T4" fmla="*/ 10 w 298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352">
                  <a:moveTo>
                    <a:pt x="10" y="0"/>
                  </a:moveTo>
                  <a:cubicBezTo>
                    <a:pt x="10" y="0"/>
                    <a:pt x="0" y="250"/>
                    <a:pt x="288" y="352"/>
                  </a:cubicBezTo>
                  <a:cubicBezTo>
                    <a:pt x="288" y="352"/>
                    <a:pt x="298" y="68"/>
                    <a:pt x="1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10856913" y="1481138"/>
              <a:ext cx="987425" cy="754062"/>
            </a:xfrm>
            <a:custGeom>
              <a:avLst/>
              <a:gdLst>
                <a:gd name="T0" fmla="*/ 110 w 194"/>
                <a:gd name="T1" fmla="*/ 14 h 148"/>
                <a:gd name="T2" fmla="*/ 0 w 194"/>
                <a:gd name="T3" fmla="*/ 148 h 148"/>
                <a:gd name="T4" fmla="*/ 194 w 194"/>
                <a:gd name="T5" fmla="*/ 12 h 148"/>
                <a:gd name="T6" fmla="*/ 110 w 194"/>
                <a:gd name="T7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8">
                  <a:moveTo>
                    <a:pt x="110" y="14"/>
                  </a:moveTo>
                  <a:cubicBezTo>
                    <a:pt x="110" y="14"/>
                    <a:pt x="52" y="22"/>
                    <a:pt x="0" y="148"/>
                  </a:cubicBezTo>
                  <a:cubicBezTo>
                    <a:pt x="0" y="148"/>
                    <a:pt x="144" y="138"/>
                    <a:pt x="194" y="12"/>
                  </a:cubicBezTo>
                  <a:cubicBezTo>
                    <a:pt x="194" y="12"/>
                    <a:pt x="152" y="0"/>
                    <a:pt x="110" y="14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1717676" y="2500313"/>
              <a:ext cx="306388" cy="263525"/>
            </a:xfrm>
            <a:custGeom>
              <a:avLst/>
              <a:gdLst>
                <a:gd name="T0" fmla="*/ 0 w 60"/>
                <a:gd name="T1" fmla="*/ 8 h 52"/>
                <a:gd name="T2" fmla="*/ 60 w 60"/>
                <a:gd name="T3" fmla="*/ 42 h 52"/>
                <a:gd name="T4" fmla="*/ 0 w 60"/>
                <a:gd name="T5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2">
                  <a:moveTo>
                    <a:pt x="0" y="8"/>
                  </a:moveTo>
                  <a:cubicBezTo>
                    <a:pt x="0" y="8"/>
                    <a:pt x="22" y="52"/>
                    <a:pt x="60" y="42"/>
                  </a:cubicBezTo>
                  <a:cubicBezTo>
                    <a:pt x="60" y="42"/>
                    <a:pt x="48" y="0"/>
                    <a:pt x="0" y="8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4722813" y="4994275"/>
              <a:ext cx="977900" cy="936625"/>
            </a:xfrm>
            <a:custGeom>
              <a:avLst/>
              <a:gdLst>
                <a:gd name="T0" fmla="*/ 40 w 192"/>
                <a:gd name="T1" fmla="*/ 0 h 184"/>
                <a:gd name="T2" fmla="*/ 126 w 192"/>
                <a:gd name="T3" fmla="*/ 184 h 184"/>
                <a:gd name="T4" fmla="*/ 40 w 192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84">
                  <a:moveTo>
                    <a:pt x="40" y="0"/>
                  </a:moveTo>
                  <a:cubicBezTo>
                    <a:pt x="40" y="0"/>
                    <a:pt x="0" y="136"/>
                    <a:pt x="126" y="184"/>
                  </a:cubicBezTo>
                  <a:cubicBezTo>
                    <a:pt x="126" y="184"/>
                    <a:pt x="192" y="108"/>
                    <a:pt x="4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5313363" y="4994275"/>
              <a:ext cx="1365250" cy="1497012"/>
            </a:xfrm>
            <a:custGeom>
              <a:avLst/>
              <a:gdLst>
                <a:gd name="T0" fmla="*/ 116 w 268"/>
                <a:gd name="T1" fmla="*/ 0 h 294"/>
                <a:gd name="T2" fmla="*/ 88 w 268"/>
                <a:gd name="T3" fmla="*/ 294 h 294"/>
                <a:gd name="T4" fmla="*/ 116 w 268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294">
                  <a:moveTo>
                    <a:pt x="116" y="0"/>
                  </a:moveTo>
                  <a:cubicBezTo>
                    <a:pt x="116" y="0"/>
                    <a:pt x="0" y="134"/>
                    <a:pt x="88" y="294"/>
                  </a:cubicBezTo>
                  <a:cubicBezTo>
                    <a:pt x="88" y="294"/>
                    <a:pt x="268" y="210"/>
                    <a:pt x="116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64226" y="869950"/>
              <a:ext cx="4370387" cy="4435475"/>
              <a:chOff x="5864226" y="869950"/>
              <a:chExt cx="4370387" cy="44354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6853238" y="5070475"/>
                <a:ext cx="2781300" cy="234950"/>
              </a:xfrm>
              <a:prstGeom prst="ellipse">
                <a:avLst/>
              </a:pr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7886701" y="2193925"/>
                <a:ext cx="1400175" cy="2901950"/>
              </a:xfrm>
              <a:custGeom>
                <a:avLst/>
                <a:gdLst>
                  <a:gd name="T0" fmla="*/ 117 w 275"/>
                  <a:gd name="T1" fmla="*/ 568 h 570"/>
                  <a:gd name="T2" fmla="*/ 249 w 275"/>
                  <a:gd name="T3" fmla="*/ 0 h 570"/>
                  <a:gd name="T4" fmla="*/ 147 w 275"/>
                  <a:gd name="T5" fmla="*/ 570 h 570"/>
                  <a:gd name="T6" fmla="*/ 117 w 275"/>
                  <a:gd name="T7" fmla="*/ 56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570">
                    <a:moveTo>
                      <a:pt x="117" y="568"/>
                    </a:moveTo>
                    <a:cubicBezTo>
                      <a:pt x="117" y="568"/>
                      <a:pt x="0" y="229"/>
                      <a:pt x="249" y="0"/>
                    </a:cubicBezTo>
                    <a:cubicBezTo>
                      <a:pt x="249" y="0"/>
                      <a:pt x="275" y="425"/>
                      <a:pt x="147" y="570"/>
                    </a:cubicBezTo>
                    <a:cubicBezTo>
                      <a:pt x="117" y="568"/>
                      <a:pt x="117" y="568"/>
                      <a:pt x="117" y="568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8640763" y="3049588"/>
                <a:ext cx="835025" cy="2062162"/>
              </a:xfrm>
              <a:custGeom>
                <a:avLst/>
                <a:gdLst>
                  <a:gd name="T0" fmla="*/ 0 w 164"/>
                  <a:gd name="T1" fmla="*/ 403 h 405"/>
                  <a:gd name="T2" fmla="*/ 164 w 164"/>
                  <a:gd name="T3" fmla="*/ 0 h 405"/>
                  <a:gd name="T4" fmla="*/ 29 w 164"/>
                  <a:gd name="T5" fmla="*/ 405 h 405"/>
                  <a:gd name="T6" fmla="*/ 0 w 164"/>
                  <a:gd name="T7" fmla="*/ 4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405">
                    <a:moveTo>
                      <a:pt x="0" y="403"/>
                    </a:moveTo>
                    <a:cubicBezTo>
                      <a:pt x="0" y="403"/>
                      <a:pt x="27" y="76"/>
                      <a:pt x="164" y="0"/>
                    </a:cubicBezTo>
                    <a:cubicBezTo>
                      <a:pt x="164" y="0"/>
                      <a:pt x="117" y="344"/>
                      <a:pt x="29" y="405"/>
                    </a:cubicBez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423151" y="2606675"/>
                <a:ext cx="1155700" cy="2505075"/>
              </a:xfrm>
              <a:custGeom>
                <a:avLst/>
                <a:gdLst>
                  <a:gd name="T0" fmla="*/ 215 w 227"/>
                  <a:gd name="T1" fmla="*/ 492 h 492"/>
                  <a:gd name="T2" fmla="*/ 35 w 227"/>
                  <a:gd name="T3" fmla="*/ 0 h 492"/>
                  <a:gd name="T4" fmla="*/ 143 w 227"/>
                  <a:gd name="T5" fmla="*/ 491 h 492"/>
                  <a:gd name="T6" fmla="*/ 215 w 227"/>
                  <a:gd name="T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492">
                    <a:moveTo>
                      <a:pt x="215" y="492"/>
                    </a:moveTo>
                    <a:cubicBezTo>
                      <a:pt x="215" y="492"/>
                      <a:pt x="227" y="212"/>
                      <a:pt x="35" y="0"/>
                    </a:cubicBezTo>
                    <a:cubicBezTo>
                      <a:pt x="35" y="0"/>
                      <a:pt x="0" y="378"/>
                      <a:pt x="143" y="491"/>
                    </a:cubicBezTo>
                    <a:cubicBezTo>
                      <a:pt x="215" y="492"/>
                      <a:pt x="215" y="492"/>
                      <a:pt x="215" y="492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781801" y="2403475"/>
                <a:ext cx="1190625" cy="2744787"/>
              </a:xfrm>
              <a:custGeom>
                <a:avLst/>
                <a:gdLst>
                  <a:gd name="T0" fmla="*/ 6 w 234"/>
                  <a:gd name="T1" fmla="*/ 3 h 539"/>
                  <a:gd name="T2" fmla="*/ 182 w 234"/>
                  <a:gd name="T3" fmla="*/ 539 h 539"/>
                  <a:gd name="T4" fmla="*/ 234 w 234"/>
                  <a:gd name="T5" fmla="*/ 536 h 539"/>
                  <a:gd name="T6" fmla="*/ 6 w 234"/>
                  <a:gd name="T7" fmla="*/ 3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539">
                    <a:moveTo>
                      <a:pt x="6" y="3"/>
                    </a:moveTo>
                    <a:cubicBezTo>
                      <a:pt x="4" y="0"/>
                      <a:pt x="0" y="442"/>
                      <a:pt x="182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34" y="536"/>
                      <a:pt x="182" y="202"/>
                      <a:pt x="6" y="3"/>
                    </a:cubicBez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9124951" y="3543300"/>
                <a:ext cx="661988" cy="1644650"/>
              </a:xfrm>
              <a:custGeom>
                <a:avLst/>
                <a:gdLst>
                  <a:gd name="T0" fmla="*/ 0 w 130"/>
                  <a:gd name="T1" fmla="*/ 309 h 323"/>
                  <a:gd name="T2" fmla="*/ 128 w 130"/>
                  <a:gd name="T3" fmla="*/ 0 h 323"/>
                  <a:gd name="T4" fmla="*/ 27 w 130"/>
                  <a:gd name="T5" fmla="*/ 313 h 323"/>
                  <a:gd name="T6" fmla="*/ 0 w 130"/>
                  <a:gd name="T7" fmla="*/ 30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323">
                    <a:moveTo>
                      <a:pt x="0" y="309"/>
                    </a:moveTo>
                    <a:cubicBezTo>
                      <a:pt x="0" y="309"/>
                      <a:pt x="23" y="73"/>
                      <a:pt x="128" y="0"/>
                    </a:cubicBezTo>
                    <a:cubicBezTo>
                      <a:pt x="128" y="0"/>
                      <a:pt x="130" y="263"/>
                      <a:pt x="27" y="313"/>
                    </a:cubicBezTo>
                    <a:cubicBezTo>
                      <a:pt x="27" y="313"/>
                      <a:pt x="5" y="323"/>
                      <a:pt x="0" y="309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8645526" y="3727450"/>
                <a:ext cx="754063" cy="1460500"/>
              </a:xfrm>
              <a:custGeom>
                <a:avLst/>
                <a:gdLst>
                  <a:gd name="T0" fmla="*/ 107 w 148"/>
                  <a:gd name="T1" fmla="*/ 272 h 287"/>
                  <a:gd name="T2" fmla="*/ 29 w 148"/>
                  <a:gd name="T3" fmla="*/ 0 h 287"/>
                  <a:gd name="T4" fmla="*/ 87 w 148"/>
                  <a:gd name="T5" fmla="*/ 272 h 287"/>
                  <a:gd name="T6" fmla="*/ 107 w 148"/>
                  <a:gd name="T7" fmla="*/ 27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7">
                    <a:moveTo>
                      <a:pt x="107" y="272"/>
                    </a:moveTo>
                    <a:cubicBezTo>
                      <a:pt x="107" y="272"/>
                      <a:pt x="148" y="121"/>
                      <a:pt x="29" y="0"/>
                    </a:cubicBezTo>
                    <a:cubicBezTo>
                      <a:pt x="29" y="0"/>
                      <a:pt x="0" y="208"/>
                      <a:pt x="87" y="272"/>
                    </a:cubicBezTo>
                    <a:cubicBezTo>
                      <a:pt x="87" y="272"/>
                      <a:pt x="92" y="287"/>
                      <a:pt x="107" y="272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713663" y="4133850"/>
                <a:ext cx="468313" cy="1049337"/>
              </a:xfrm>
              <a:custGeom>
                <a:avLst/>
                <a:gdLst>
                  <a:gd name="T0" fmla="*/ 16 w 92"/>
                  <a:gd name="T1" fmla="*/ 0 h 206"/>
                  <a:gd name="T2" fmla="*/ 51 w 92"/>
                  <a:gd name="T3" fmla="*/ 200 h 206"/>
                  <a:gd name="T4" fmla="*/ 89 w 92"/>
                  <a:gd name="T5" fmla="*/ 197 h 206"/>
                  <a:gd name="T6" fmla="*/ 16 w 92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06">
                    <a:moveTo>
                      <a:pt x="16" y="0"/>
                    </a:moveTo>
                    <a:cubicBezTo>
                      <a:pt x="16" y="0"/>
                      <a:pt x="0" y="174"/>
                      <a:pt x="51" y="200"/>
                    </a:cubicBezTo>
                    <a:cubicBezTo>
                      <a:pt x="51" y="200"/>
                      <a:pt x="78" y="206"/>
                      <a:pt x="89" y="197"/>
                    </a:cubicBezTo>
                    <a:cubicBezTo>
                      <a:pt x="89" y="197"/>
                      <a:pt x="92" y="75"/>
                      <a:pt x="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6800851" y="4195763"/>
                <a:ext cx="846138" cy="987425"/>
              </a:xfrm>
              <a:custGeom>
                <a:avLst/>
                <a:gdLst>
                  <a:gd name="T0" fmla="*/ 138 w 166"/>
                  <a:gd name="T1" fmla="*/ 186 h 194"/>
                  <a:gd name="T2" fmla="*/ 0 w 166"/>
                  <a:gd name="T3" fmla="*/ 0 h 194"/>
                  <a:gd name="T4" fmla="*/ 166 w 166"/>
                  <a:gd name="T5" fmla="*/ 183 h 194"/>
                  <a:gd name="T6" fmla="*/ 138 w 166"/>
                  <a:gd name="T7" fmla="*/ 18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94">
                    <a:moveTo>
                      <a:pt x="138" y="186"/>
                    </a:moveTo>
                    <a:cubicBezTo>
                      <a:pt x="138" y="186"/>
                      <a:pt x="11" y="146"/>
                      <a:pt x="0" y="0"/>
                    </a:cubicBezTo>
                    <a:cubicBezTo>
                      <a:pt x="0" y="0"/>
                      <a:pt x="159" y="66"/>
                      <a:pt x="166" y="183"/>
                    </a:cubicBezTo>
                    <a:cubicBezTo>
                      <a:pt x="166" y="183"/>
                      <a:pt x="155" y="194"/>
                      <a:pt x="138" y="186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515226" y="4735513"/>
                <a:ext cx="366713" cy="452437"/>
              </a:xfrm>
              <a:custGeom>
                <a:avLst/>
                <a:gdLst>
                  <a:gd name="T0" fmla="*/ 27 w 72"/>
                  <a:gd name="T1" fmla="*/ 85 h 89"/>
                  <a:gd name="T2" fmla="*/ 34 w 72"/>
                  <a:gd name="T3" fmla="*/ 0 h 89"/>
                  <a:gd name="T4" fmla="*/ 46 w 72"/>
                  <a:gd name="T5" fmla="*/ 88 h 89"/>
                  <a:gd name="T6" fmla="*/ 27 w 72"/>
                  <a:gd name="T7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89">
                    <a:moveTo>
                      <a:pt x="27" y="85"/>
                    </a:moveTo>
                    <a:cubicBezTo>
                      <a:pt x="27" y="85"/>
                      <a:pt x="0" y="65"/>
                      <a:pt x="34" y="0"/>
                    </a:cubicBezTo>
                    <a:cubicBezTo>
                      <a:pt x="34" y="0"/>
                      <a:pt x="72" y="58"/>
                      <a:pt x="46" y="88"/>
                    </a:cubicBezTo>
                    <a:cubicBezTo>
                      <a:pt x="46" y="88"/>
                      <a:pt x="28" y="89"/>
                      <a:pt x="27" y="85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9002713" y="5019675"/>
                <a:ext cx="579438" cy="285750"/>
              </a:xfrm>
              <a:custGeom>
                <a:avLst/>
                <a:gdLst>
                  <a:gd name="T0" fmla="*/ 6 w 114"/>
                  <a:gd name="T1" fmla="*/ 26 h 56"/>
                  <a:gd name="T2" fmla="*/ 88 w 114"/>
                  <a:gd name="T3" fmla="*/ 8 h 56"/>
                  <a:gd name="T4" fmla="*/ 107 w 114"/>
                  <a:gd name="T5" fmla="*/ 5 h 56"/>
                  <a:gd name="T6" fmla="*/ 14 w 114"/>
                  <a:gd name="T7" fmla="*/ 34 h 56"/>
                  <a:gd name="T8" fmla="*/ 6 w 11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56">
                    <a:moveTo>
                      <a:pt x="6" y="26"/>
                    </a:moveTo>
                    <a:cubicBezTo>
                      <a:pt x="6" y="26"/>
                      <a:pt x="27" y="0"/>
                      <a:pt x="88" y="8"/>
                    </a:cubicBezTo>
                    <a:cubicBezTo>
                      <a:pt x="88" y="8"/>
                      <a:pt x="100" y="14"/>
                      <a:pt x="107" y="5"/>
                    </a:cubicBezTo>
                    <a:cubicBezTo>
                      <a:pt x="107" y="5"/>
                      <a:pt x="114" y="56"/>
                      <a:pt x="14" y="34"/>
                    </a:cubicBezTo>
                    <a:cubicBezTo>
                      <a:pt x="14" y="34"/>
                      <a:pt x="0" y="29"/>
                      <a:pt x="6" y="26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8813801" y="3111500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/>
              <p:nvPr/>
            </p:nvSpPr>
            <p:spPr bwMode="auto">
              <a:xfrm>
                <a:off x="7672388" y="3146425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0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" y="4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6526213" y="4664075"/>
                <a:ext cx="230188" cy="214312"/>
              </a:xfrm>
              <a:custGeom>
                <a:avLst/>
                <a:gdLst>
                  <a:gd name="T0" fmla="*/ 26 w 45"/>
                  <a:gd name="T1" fmla="*/ 0 h 42"/>
                  <a:gd name="T2" fmla="*/ 10 w 45"/>
                  <a:gd name="T3" fmla="*/ 42 h 42"/>
                  <a:gd name="T4" fmla="*/ 26 w 45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cubicBezTo>
                      <a:pt x="26" y="0"/>
                      <a:pt x="0" y="19"/>
                      <a:pt x="10" y="42"/>
                    </a:cubicBezTo>
                    <a:cubicBezTo>
                      <a:pt x="10" y="42"/>
                      <a:pt x="45" y="36"/>
                      <a:pt x="2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6715126" y="3206750"/>
                <a:ext cx="361950" cy="347662"/>
              </a:xfrm>
              <a:custGeom>
                <a:avLst/>
                <a:gdLst>
                  <a:gd name="T0" fmla="*/ 0 w 71"/>
                  <a:gd name="T1" fmla="*/ 0 h 68"/>
                  <a:gd name="T2" fmla="*/ 63 w 71"/>
                  <a:gd name="T3" fmla="*/ 68 h 68"/>
                  <a:gd name="T4" fmla="*/ 0 w 7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8">
                    <a:moveTo>
                      <a:pt x="0" y="0"/>
                    </a:moveTo>
                    <a:cubicBezTo>
                      <a:pt x="0" y="0"/>
                      <a:pt x="3" y="64"/>
                      <a:pt x="63" y="68"/>
                    </a:cubicBezTo>
                    <a:cubicBezTo>
                      <a:pt x="63" y="68"/>
                      <a:pt x="71" y="4"/>
                      <a:pt x="0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9796463" y="869950"/>
                <a:ext cx="438150" cy="519112"/>
              </a:xfrm>
              <a:custGeom>
                <a:avLst/>
                <a:gdLst>
                  <a:gd name="T0" fmla="*/ 14 w 86"/>
                  <a:gd name="T1" fmla="*/ 0 h 102"/>
                  <a:gd name="T2" fmla="*/ 74 w 86"/>
                  <a:gd name="T3" fmla="*/ 102 h 102"/>
                  <a:gd name="T4" fmla="*/ 14 w 86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02">
                    <a:moveTo>
                      <a:pt x="14" y="0"/>
                    </a:moveTo>
                    <a:cubicBezTo>
                      <a:pt x="14" y="0"/>
                      <a:pt x="0" y="80"/>
                      <a:pt x="74" y="102"/>
                    </a:cubicBezTo>
                    <a:cubicBezTo>
                      <a:pt x="74" y="102"/>
                      <a:pt x="86" y="36"/>
                      <a:pt x="1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5864226" y="1511300"/>
                <a:ext cx="306388" cy="295275"/>
              </a:xfrm>
              <a:custGeom>
                <a:avLst/>
                <a:gdLst>
                  <a:gd name="T0" fmla="*/ 48 w 60"/>
                  <a:gd name="T1" fmla="*/ 0 h 58"/>
                  <a:gd name="T2" fmla="*/ 16 w 60"/>
                  <a:gd name="T3" fmla="*/ 58 h 58"/>
                  <a:gd name="T4" fmla="*/ 48 w 60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8">
                    <a:moveTo>
                      <a:pt x="48" y="0"/>
                    </a:moveTo>
                    <a:cubicBezTo>
                      <a:pt x="48" y="0"/>
                      <a:pt x="0" y="14"/>
                      <a:pt x="16" y="58"/>
                    </a:cubicBezTo>
                    <a:cubicBezTo>
                      <a:pt x="16" y="58"/>
                      <a:pt x="60" y="54"/>
                      <a:pt x="4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7289801" y="1557338"/>
                <a:ext cx="230188" cy="204787"/>
              </a:xfrm>
              <a:custGeom>
                <a:avLst/>
                <a:gdLst>
                  <a:gd name="T0" fmla="*/ 9 w 45"/>
                  <a:gd name="T1" fmla="*/ 4 h 40"/>
                  <a:gd name="T2" fmla="*/ 42 w 45"/>
                  <a:gd name="T3" fmla="*/ 40 h 40"/>
                  <a:gd name="T4" fmla="*/ 9 w 4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9" y="4"/>
                    </a:moveTo>
                    <a:cubicBezTo>
                      <a:pt x="9" y="4"/>
                      <a:pt x="0" y="38"/>
                      <a:pt x="42" y="40"/>
                    </a:cubicBezTo>
                    <a:cubicBezTo>
                      <a:pt x="42" y="40"/>
                      <a:pt x="45" y="0"/>
                      <a:pt x="9" y="4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9307513" y="2205038"/>
                <a:ext cx="403225" cy="488950"/>
              </a:xfrm>
              <a:custGeom>
                <a:avLst/>
                <a:gdLst>
                  <a:gd name="T0" fmla="*/ 9 w 79"/>
                  <a:gd name="T1" fmla="*/ 96 h 96"/>
                  <a:gd name="T2" fmla="*/ 65 w 79"/>
                  <a:gd name="T3" fmla="*/ 0 h 96"/>
                  <a:gd name="T4" fmla="*/ 9 w 79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96">
                    <a:moveTo>
                      <a:pt x="9" y="96"/>
                    </a:moveTo>
                    <a:cubicBezTo>
                      <a:pt x="9" y="96"/>
                      <a:pt x="0" y="21"/>
                      <a:pt x="65" y="0"/>
                    </a:cubicBezTo>
                    <a:cubicBezTo>
                      <a:pt x="65" y="0"/>
                      <a:pt x="79" y="79"/>
                      <a:pt x="9" y="96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2"/>
              <p:cNvSpPr/>
              <p:nvPr/>
            </p:nvSpPr>
            <p:spPr bwMode="auto">
              <a:xfrm>
                <a:off x="9556751" y="2708275"/>
                <a:ext cx="250825" cy="244475"/>
              </a:xfrm>
              <a:custGeom>
                <a:avLst/>
                <a:gdLst>
                  <a:gd name="T0" fmla="*/ 20 w 49"/>
                  <a:gd name="T1" fmla="*/ 0 h 48"/>
                  <a:gd name="T2" fmla="*/ 31 w 49"/>
                  <a:gd name="T3" fmla="*/ 48 h 48"/>
                  <a:gd name="T4" fmla="*/ 20 w 49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8">
                    <a:moveTo>
                      <a:pt x="20" y="0"/>
                    </a:moveTo>
                    <a:cubicBezTo>
                      <a:pt x="20" y="0"/>
                      <a:pt x="0" y="32"/>
                      <a:pt x="31" y="48"/>
                    </a:cubicBezTo>
                    <a:cubicBezTo>
                      <a:pt x="31" y="48"/>
                      <a:pt x="49" y="5"/>
                      <a:pt x="2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50585" y="2251644"/>
            <a:ext cx="10605113" cy="84771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838810" y="3428120"/>
            <a:ext cx="6153150" cy="4248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918759"/>
            <a:ext cx="12192000" cy="1485152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3238498"/>
            <a:ext cx="12192000" cy="8286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2918760"/>
            <a:ext cx="12190882" cy="1485151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hyperlink" Target="https://link.springer.com/chapter/10.1007/978-1-4939-6572-4_3" TargetMode="External"/><Relationship Id="rId1" Type="http://schemas.openxmlformats.org/officeDocument/2006/relationships/hyperlink" Target="https://www.statology.org/normal-approximation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hyperlink" Target="https://pressbooks.lib.vt.edu/introstatistics/chapter/the-normal-approximation-to-the-binomial/" TargetMode="External"/><Relationship Id="rId2" Type="http://schemas.openxmlformats.org/officeDocument/2006/relationships/hyperlink" Target="https://stats.libretexts.org/Courses/Las_Positas_College/Math_40:_Statistics_and_Probability/06:_Continuous_Random_Variables_and_the_Normal_Distribution/6.04:_Normal_Approximation_to_the_Binomial_Distribution" TargetMode="External"/><Relationship Id="rId1" Type="http://schemas.openxmlformats.org/officeDocument/2006/relationships/hyperlink" Target="https://www.thoughtco.com/normal-approximation-to-the-binomial-distribution-31265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ambria" panose="02040503050406030204" charset="0"/>
                <a:ea typeface="楷体" panose="02010609060101010101" charset="-122"/>
              </a:rPr>
              <a:t>二项分布近似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sym typeface="+mn-ea"/>
              </a:rPr>
              <a:t>正态分布</a:t>
            </a:r>
            <a:endParaRPr lang="zh-CN" altLang="en-US">
              <a:latin typeface="Cambria" panose="02040503050406030204" charset="0"/>
              <a:ea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二项分布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近似正态分布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/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数学界的常用理论，其内容是：对于一个参数为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（试验次数）以及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（单次实验的成功的概率）的二项分布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𝐵𝑖𝑛𝑜𝑚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；如果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足够大，那么我们可以使用均值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𝜇</m:t>
                    </m:r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，标准差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</m:d>
                      </m:e>
                    </m:ra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正态分布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来近似二项分布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𝐵𝑖𝑛𝑜𝑚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相关的概率：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endParaRPr lang="en-US" altLang="zh-CN" sz="1800" i="1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𝐵𝑖𝑛𝑜𝑚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𝜇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𝑟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∙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𝑟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∙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∙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𝑃</m:t>
                                  </m:r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000" i="1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endParaRPr lang="en-US" altLang="zh-CN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en-US" altLang="zh-CN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要使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二项分布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𝐵𝑖𝑛𝑜𝑚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足够大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，需要满足以下条件：</a:t>
                </a:r>
                <a:endParaRPr lang="en-US" altLang="zh-CN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endParaRPr lang="en-US" altLang="zh-CN" sz="2400" i="1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；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5</m:t>
                      </m:r>
                    </m:oMath>
                  </m:oMathPara>
                </a14:m>
                <a:endParaRPr lang="en-US" altLang="zh-CN" sz="2000" i="1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资料来源：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US" altLang="zh-CN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1" action="ppaction://hlinkfile"/>
                  </a:rPr>
                  <a:t>【Statology：Normal Approximation to Binomial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1" action="ppaction://hlinkfile"/>
                  </a:rPr>
                  <a:t>】</a:t>
                </a:r>
                <a:endParaRPr lang="en-US" altLang="zh-CN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  <a:hlinkClick r:id="rId2" action="ppaction://hlinkfile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US" altLang="zh-CN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2" action="ppaction://hlinkfile"/>
                  </a:rPr>
                  <a:t>【Three Fundamental Distributions: Binomial, Gaussian, and Poisson】</a:t>
                </a:r>
                <a:endParaRPr lang="en-US" altLang="zh-CN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  <a:hlinkClick r:id="rId2" action="ppaction://hlinkfile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t="-13" r="3" b="-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ambria" panose="02040503050406030204" charset="0"/>
                <a:ea typeface="楷体" panose="02010609060101010101" charset="-122"/>
              </a:rPr>
              <a:t>二项分布近似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sym typeface="+mn-ea"/>
              </a:rPr>
              <a:t>正态分布的使用</a:t>
            </a:r>
            <a:endParaRPr lang="zh-CN" altLang="en-US">
              <a:latin typeface="Cambria" panose="02040503050406030204" charset="0"/>
              <a:ea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二项分布近似正态分布的使用前提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是二项式随机变量，则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~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𝐵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；为确保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二项分布近似正态分布，</a:t>
                </a:r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必须都大于等于5</a:t>
                </a:r>
                <a:r>
                  <a:rPr lang="zh-CN" altLang="en-US" sz="180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（如果它们都大于等于10，则近似会更好）</a:t>
                </a:r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altLang="en-US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为什么使用二项分布近似正态分布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/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很多时候，当二项分布参数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较大，且我们考虑一系列观测值时，确定随机变量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的概率计算起来很繁琐；而使用近似正态分布将会大大简化这一计算过程。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/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例如我们要找到二项分布变量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100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10000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的概率，我们需要计算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101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102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,…,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9999</m:t>
                        </m:r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的概率，然后将所有这些概率求和，这无疑是一个非常庞大的计算量。 然而如果可以使用近似的正态分布，我们只需需要计算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100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10000</m:t>
                    </m:r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处的的概率做差即可。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资料来源：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  <a:hlinkClick r:id="rId1" action="ppaction://hlinkfile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1" action="ppaction://hlinkfile"/>
                  </a:rPr>
                  <a:t>【ThoughtCo：The Normal Approximation to the Binomial Distribution】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  <a:hlinkClick r:id="rId1" action="ppaction://hlinkfile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2" action="ppaction://hlinkfile"/>
                  </a:rPr>
                  <a:t>【LibreTexts </a:t>
                </a:r>
                <a:r>
                  <a:rPr lang="en-US" altLang="zh-CN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2" action="ppaction://hlinkfile"/>
                  </a:rPr>
                  <a:t>L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  <a:hlinkClick r:id="rId2" action="ppaction://hlinkfile"/>
                  </a:rPr>
                  <a:t>ibraries：Normal Approximation to the Binomial Distribution】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  <a:hlinkClick r:id="rId2" action="ppaction://hlinkfile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hlinkClick r:id="rId3" action="ppaction://hlinkfile"/>
                  </a:rPr>
                  <a:t>【Pressbooks at Virginia Tech：The Normal Approximation to the Binomial】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endParaRPr lang="zh-CN" altLang="en-US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endParaRPr lang="zh-CN" altLang="en-US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4"/>
                <a:stretch>
                  <a:fillRect t="-13" r="-1197" b="-8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3b66ad0-795f-4817-be74-9d4ff79eebf3"/>
  <p:tag name="COMMONDATA" val="eyJoZGlkIjoiNjkyYWQwZjU0MzNkN2UzODA4Zjk1OGM0MThlMjk3ODEifQ=="/>
</p:tagLst>
</file>

<file path=ppt/theme/theme1.xml><?xml version="1.0" encoding="utf-8"?>
<a:theme xmlns:a="http://schemas.openxmlformats.org/drawingml/2006/main" name="xte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</vt:lpstr>
      <vt:lpstr>黑体</vt:lpstr>
      <vt:lpstr>Wingdings</vt:lpstr>
      <vt:lpstr>Cambria Math</vt:lpstr>
      <vt:lpstr>Cambria</vt:lpstr>
      <vt:lpstr>MS Mincho</vt:lpstr>
      <vt:lpstr>Segoe Print</vt:lpstr>
      <vt:lpstr>Calibri</vt:lpstr>
      <vt:lpstr>Arial Unicode MS</vt:lpstr>
      <vt:lpstr>楷体</vt:lpstr>
      <vt:lpstr>xteam</vt:lpstr>
      <vt:lpstr>二项分布近似正态分布</vt:lpstr>
      <vt:lpstr>二项分布近似正态分布的使用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170</cp:revision>
  <dcterms:created xsi:type="dcterms:W3CDTF">2022-01-06T08:09:00Z</dcterms:created>
  <dcterms:modified xsi:type="dcterms:W3CDTF">2023-02-17T07:15:03Z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C6807DDE7E1C4F48925482B117A19E4A</vt:lpwstr>
  </property>
  <property fmtid="{D5CDD505-2E9C-101B-9397-08002B2CF9AE}" pid="3" name="KSOProductBuildVer">
    <vt:lpwstr>2052-11.1.0.13703</vt:lpwstr>
  </property>
</Properties>
</file>