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201295" y="374015"/>
            <a:ext cx="11788775" cy="6109970"/>
            <a:chOff x="420" y="547"/>
            <a:chExt cx="18565" cy="962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412"/>
              <a:ext cx="6515" cy="5757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6935" y="4875"/>
              <a:ext cx="12050" cy="4817"/>
              <a:chOff x="6935" y="5135"/>
              <a:chExt cx="12050" cy="481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35" y="6900"/>
                <a:ext cx="12050" cy="305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>
                  <a:buFont typeface="Wingdings" panose="05000000000000000000" charset="0"/>
                  <a:buChar char="Ø"/>
                </a:pPr>
                <a:r>
                  <a:rPr lang="zh-CN" altLang="en-US" sz="16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体细胞突变：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发生在单个体细胞中，无法遗传（仅影响从突变细胞衍生的组织）</a:t>
                </a:r>
                <a:endPara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lvl="1" indent="0">
                  <a:buFont typeface="Wingdings" panose="05000000000000000000" charset="0"/>
                  <a:buNone/>
                </a:pPr>
                <a:r>
                  <a:rPr lang="zh-CN" altLang="en-US" sz="1400" i="1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Somatic mutations – occur in a single body cell and cannot be inherited (only tissues derived from mutated cell are affected)</a:t>
                </a:r>
                <a:endParaRPr lang="zh-CN" altLang="en-US" sz="1400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85750" indent="-285750">
                  <a:buFont typeface="Wingdings" panose="05000000000000000000" charset="0"/>
                  <a:buChar char="Ø"/>
                </a:pPr>
                <a:endPara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285750" indent="-285750">
                  <a:buFont typeface="Wingdings" panose="05000000000000000000" charset="0"/>
                  <a:buChar char="Ø"/>
                </a:pPr>
                <a:r>
                  <a:rPr lang="zh-CN" altLang="en-US" sz="16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种系突变：</a:t>
                </a:r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发生在配子中，并可以传给后代（整个生物体中的每个细胞都会受到影响）</a:t>
                </a:r>
                <a:endPara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457200" lvl="1" indent="0">
                  <a:buFont typeface="Wingdings" panose="05000000000000000000" charset="0"/>
                  <a:buNone/>
                </a:pPr>
                <a:r>
                  <a:rPr lang="zh-CN" altLang="en-US" sz="1400" i="1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Germline mutations – occur in gametes and can be passed onto offspring (every cell in the entire organism will be affected)</a:t>
                </a:r>
                <a:endParaRPr lang="zh-CN" altLang="en-US" sz="1400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  <p:sp>
            <p:nvSpPr>
              <p:cNvPr id="9" name="上箭头 8"/>
              <p:cNvSpPr/>
              <p:nvPr/>
            </p:nvSpPr>
            <p:spPr>
              <a:xfrm>
                <a:off x="12713" y="5953"/>
                <a:ext cx="494" cy="674"/>
              </a:xfrm>
              <a:prstGeom prst="upArrow">
                <a:avLst/>
              </a:prstGeom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Cambria" panose="02040503050406030204" charset="0"/>
                  <a:cs typeface="Cambria" panose="0204050305040603020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830" y="5135"/>
                <a:ext cx="6259" cy="531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近似的理解</a:t>
                </a:r>
                <a:r>
                  <a:rPr lang="zh-CN" altLang="en-US" sz="16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体细胞</a:t>
                </a:r>
                <a:r>
                  <a:rPr lang="en-US" altLang="zh-CN" sz="16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CN</a:t>
                </a:r>
                <a:r>
                  <a:rPr lang="zh-CN" altLang="en-US" sz="16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改变</a:t>
                </a:r>
                <a:r>
                  <a:rPr lang="zh-CN" altLang="en-US" sz="16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</a:t>
                </a:r>
                <a:r>
                  <a:rPr lang="zh-CN" altLang="en-US" sz="16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种系</a:t>
                </a:r>
                <a:r>
                  <a:rPr lang="en-US" altLang="zh-CN" sz="16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CN</a:t>
                </a:r>
                <a:r>
                  <a:rPr lang="zh-CN" altLang="en-US" sz="1600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改变</a:t>
                </a:r>
                <a:endParaRPr lang="zh-CN" altLang="en-US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420" y="547"/>
              <a:ext cx="18565" cy="40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体细胞拷贝数改变</a:t>
              </a:r>
              <a:r>
                <a:rPr lang="en-US" altLang="zh-CN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(</a:t>
              </a:r>
              <a:r>
                <a:rPr lang="zh-CN" altLang="en-US" sz="1600" b="1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S</a:t>
              </a:r>
              <a:r>
                <a:rPr lang="zh-CN" altLang="en-US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CNA</a:t>
              </a:r>
              <a:r>
                <a:rPr lang="en-US" altLang="zh-CN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)</a:t>
              </a:r>
              <a:r>
                <a: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：在个体种系DNA和细胞克隆亚群的DNA中以不同拷贝数发现的序列</a:t>
              </a:r>
              <a:r>
                <a:rPr lang="zh-CN" altLang="en-US" sz="1600">
                  <a:solidFill>
                    <a:schemeClr val="accent2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（</a:t>
              </a:r>
              <a:r>
                <a:rPr lang="en-US" altLang="zh-CN" sz="1600">
                  <a:solidFill>
                    <a:schemeClr val="accent2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CNA/SCNA ——&gt; </a:t>
              </a:r>
              <a:r>
                <a:rPr lang="zh-CN" altLang="en-US" sz="1600">
                  <a:solidFill>
                    <a:schemeClr val="accent2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体细胞）</a:t>
              </a:r>
              <a:r>
                <a: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。</a:t>
              </a:r>
              <a:endParaRPr lang="zh-CN" altLang="en-US" sz="1600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457200" lvl="1" indent="0">
                <a:buFont typeface="Wingdings" panose="05000000000000000000" charset="0"/>
                <a:buNone/>
              </a:pPr>
              <a:r>
                <a:rPr lang="zh-CN" altLang="en-US" sz="1400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Somatic Copy Number Alteration (SCNA): A sequence that is found at different copy  numbers in an individual</a:t>
              </a:r>
              <a:r>
                <a:rPr lang="en-US" altLang="zh-CN" sz="1400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'</a:t>
              </a:r>
              <a:r>
                <a:rPr lang="zh-CN" altLang="en-US" sz="1400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s germline DNA and in the DNA of a clonal sub-population of  cells.</a:t>
              </a:r>
              <a:endParaRPr lang="zh-CN" altLang="en-US" sz="1400" i="1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457200" lvl="1" indent="0">
                <a:buFont typeface="Wingdings" panose="05000000000000000000" charset="0"/>
                <a:buNone/>
              </a:pP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例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(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个人理解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)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：将同一个个体的肿瘤样本与种系样本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(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正常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样本)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之间的拷贝数进行比较，获得的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CN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差异序列，发生在个体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有丝分裂期间</a:t>
              </a:r>
              <a:endParaRPr lang="zh-CN" altLang="en-US" sz="1400">
                <a:solidFill>
                  <a:schemeClr val="accent5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457200" lvl="1" indent="0">
                <a:buFont typeface="Wingdings" panose="05000000000000000000" charset="0"/>
                <a:buNone/>
              </a:pPr>
              <a:endParaRPr lang="zh-CN" altLang="en-US" sz="1400">
                <a:solidFill>
                  <a:schemeClr val="accent5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285750" lvl="0" indent="-285750">
                <a:buFont typeface="Wingdings" panose="05000000000000000000" charset="0"/>
                <a:buChar char="Ø"/>
              </a:pPr>
              <a:r>
                <a:rPr lang="zh-CN" altLang="en-US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拷贝数变异</a:t>
              </a:r>
              <a:r>
                <a:rPr lang="en-US" altLang="zh-CN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(</a:t>
              </a:r>
              <a:r>
                <a:rPr lang="zh-CN" altLang="en-US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CNV</a:t>
              </a:r>
              <a:r>
                <a:rPr lang="en-US" altLang="zh-CN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)</a:t>
              </a:r>
              <a:r>
                <a:rPr lang="zh-CN" altLang="en-US" sz="16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：在两个不同个体的种系DNA中以不同拷贝数发现的DNA序列</a:t>
              </a:r>
              <a:r>
                <a:rPr lang="zh-CN" altLang="en-US" sz="1600">
                  <a:solidFill>
                    <a:schemeClr val="accent2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（</a:t>
              </a:r>
              <a:r>
                <a:rPr lang="en-US" altLang="zh-CN" sz="1600">
                  <a:solidFill>
                    <a:schemeClr val="accent2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CNV</a:t>
              </a:r>
              <a:r>
                <a:rPr lang="en-US" altLang="zh-CN" sz="1600">
                  <a:solidFill>
                    <a:schemeClr val="accent2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 ——&gt; </a:t>
              </a:r>
              <a:r>
                <a:rPr lang="zh-CN" altLang="en-US" sz="1600">
                  <a:solidFill>
                    <a:schemeClr val="accent2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种系细胞）</a:t>
              </a:r>
              <a:r>
                <a:rPr lang="zh-CN" altLang="en-US" sz="16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。</a:t>
              </a:r>
              <a:endParaRPr lang="zh-CN" altLang="en-US" sz="16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457200" lvl="1" indent="0">
                <a:buFont typeface="Wingdings" panose="05000000000000000000" charset="0"/>
                <a:buNone/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 </a:t>
              </a:r>
              <a:r>
                <a:rPr lang="zh-CN" altLang="en-US" sz="1400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Copy Number Variation (CNV): A DNA sequence that is found at different copy  numbers in the germline DNA of two different individuals.</a:t>
              </a:r>
              <a:endParaRPr lang="zh-CN" altLang="en-US" sz="1400" i="1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457200" lvl="1" indent="0">
                <a:buFont typeface="Wingdings" panose="05000000000000000000" charset="0"/>
                <a:buNone/>
              </a:pP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例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(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个人理解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)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：将一个个体的种系样本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(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正常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样本)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与参考基因组之间的拷贝数进行比较，获得的</a:t>
              </a:r>
              <a:r>
                <a:rPr lang="en-US" altLang="zh-CN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CN</a:t>
              </a:r>
              <a:r>
                <a:rPr lang="zh-CN" altLang="en-US" sz="1400">
                  <a:solidFill>
                    <a:schemeClr val="accent5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差异序列，发生在亲本减数分裂的过程中</a:t>
              </a:r>
              <a:endParaRPr lang="zh-CN" altLang="en-US" sz="1400">
                <a:solidFill>
                  <a:schemeClr val="accent5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457200" lvl="1" indent="0">
                <a:buFont typeface="Wingdings" panose="05000000000000000000" charset="0"/>
                <a:buNone/>
              </a:pPr>
              <a:endParaRPr lang="zh-CN" altLang="en-US" sz="1400" i="1">
                <a:solidFill>
                  <a:schemeClr val="accent5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285750" lvl="0" indent="-285750">
                <a:buFont typeface="Wingdings" panose="05000000000000000000" charset="0"/>
                <a:buChar char="Ø"/>
              </a:pPr>
              <a:r>
                <a:rPr lang="zh-CN" altLang="en-US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拷贝数多态性</a:t>
              </a:r>
              <a:r>
                <a:rPr lang="en-US" altLang="zh-CN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(</a:t>
              </a:r>
              <a:r>
                <a:rPr lang="zh-CN" altLang="en-US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CNP</a:t>
              </a:r>
              <a:r>
                <a:rPr lang="en-US" altLang="zh-CN" sz="1600">
                  <a:solidFill>
                    <a:srgbClr val="FF0000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)</a:t>
              </a:r>
              <a:r>
                <a:rPr lang="zh-CN" altLang="en-US" sz="16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：在人群中个体中CNV的发生高于特定频率（通常为1-5％）的</a:t>
              </a:r>
              <a:r>
                <a:rPr lang="zh-CN" altLang="en-US" sz="16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DNA序列</a:t>
              </a:r>
              <a:r>
                <a:rPr lang="zh-CN" altLang="en-US" sz="16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。</a:t>
              </a:r>
              <a:endParaRPr lang="zh-CN" altLang="en-US" sz="160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  <a:p>
              <a:pPr marL="457200" lvl="1" indent="0">
                <a:buFont typeface="Wingdings" panose="05000000000000000000" charset="0"/>
                <a:buNone/>
              </a:pPr>
              <a:r>
                <a:rPr lang="zh-CN" altLang="en-US" sz="1400" i="1">
                  <a:solidFill>
                    <a:schemeClr val="bg1">
                      <a:lumMod val="50000"/>
                    </a:schemeClr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rPr>
                <a:t> Copy Number Polymorphism (CNP): A locus that exhibits CNV above some specified  frequency (typically 1-5%) among individuals within a population.</a:t>
              </a:r>
              <a:endParaRPr lang="zh-CN" altLang="en-US" sz="1400" i="1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031ffb7-5b76-4095-87b6-5440b4450eb8"/>
  <p:tag name="COMMONDATA" val="eyJoZGlkIjoiNjkyYWQwZjU0MzNkN2UzODA4Zjk1OGM0MThlMjk3OD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楷体</vt:lpstr>
      <vt:lpstr>Calibri</vt:lpstr>
      <vt:lpstr>Cambria</vt:lpstr>
      <vt:lpstr>微软雅黑</vt:lpstr>
      <vt:lpstr>Arial Unicode MS</vt:lpstr>
      <vt:lpstr>黑体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忘คิดถึง</cp:lastModifiedBy>
  <cp:revision>10</cp:revision>
  <dcterms:created xsi:type="dcterms:W3CDTF">2021-04-09T11:46:00Z</dcterms:created>
  <dcterms:modified xsi:type="dcterms:W3CDTF">2023-02-17T07:21:55Z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7DA87C9FB9864984918B8119F4EB4975</vt:lpwstr>
  </property>
</Properties>
</file>