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7" r:id="rId4"/>
    <p:sldId id="27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0" y="1875066"/>
            <a:ext cx="12181452" cy="2059713"/>
            <a:chOff x="1741390" y="2126526"/>
            <a:chExt cx="10440062" cy="2059713"/>
          </a:xfrm>
        </p:grpSpPr>
        <p:sp>
          <p:nvSpPr>
            <p:cNvPr id="46" name="矩形 45"/>
            <p:cNvSpPr/>
            <p:nvPr/>
          </p:nvSpPr>
          <p:spPr>
            <a:xfrm>
              <a:off x="1741395" y="2126526"/>
              <a:ext cx="10440054" cy="15405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1741390" y="3599168"/>
              <a:ext cx="10440062" cy="58707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11232382" y="2860733"/>
              <a:ext cx="634378" cy="552959"/>
            </a:xfrm>
            <a:custGeom>
              <a:avLst/>
              <a:gdLst>
                <a:gd name="T0" fmla="*/ 2147483646 w 68"/>
                <a:gd name="T1" fmla="*/ 2147483646 h 60"/>
                <a:gd name="T2" fmla="*/ 2147483646 w 68"/>
                <a:gd name="T3" fmla="*/ 2147483646 h 60"/>
                <a:gd name="T4" fmla="*/ 2147483646 w 68"/>
                <a:gd name="T5" fmla="*/ 2147483646 h 60"/>
                <a:gd name="T6" fmla="*/ 2147483646 w 68"/>
                <a:gd name="T7" fmla="*/ 2147483646 h 60"/>
                <a:gd name="T8" fmla="*/ 2147483646 w 68"/>
                <a:gd name="T9" fmla="*/ 2147483646 h 60"/>
                <a:gd name="T10" fmla="*/ 2147483646 w 68"/>
                <a:gd name="T11" fmla="*/ 2147483646 h 60"/>
                <a:gd name="T12" fmla="*/ 2147483646 w 68"/>
                <a:gd name="T13" fmla="*/ 2147483646 h 60"/>
                <a:gd name="T14" fmla="*/ 2147483646 w 68"/>
                <a:gd name="T15" fmla="*/ 2147483646 h 60"/>
                <a:gd name="T16" fmla="*/ 2147483646 w 68"/>
                <a:gd name="T17" fmla="*/ 2147483646 h 60"/>
                <a:gd name="T18" fmla="*/ 2147483646 w 68"/>
                <a:gd name="T19" fmla="*/ 2147483646 h 60"/>
                <a:gd name="T20" fmla="*/ 2147483646 w 68"/>
                <a:gd name="T21" fmla="*/ 2147483646 h 60"/>
                <a:gd name="T22" fmla="*/ 2147483646 w 68"/>
                <a:gd name="T23" fmla="*/ 2147483646 h 60"/>
                <a:gd name="T24" fmla="*/ 2147483646 w 68"/>
                <a:gd name="T25" fmla="*/ 2147483646 h 60"/>
                <a:gd name="T26" fmla="*/ 2147483646 w 68"/>
                <a:gd name="T27" fmla="*/ 2147483646 h 60"/>
                <a:gd name="T28" fmla="*/ 2147483646 w 68"/>
                <a:gd name="T29" fmla="*/ 2147483646 h 60"/>
                <a:gd name="T30" fmla="*/ 2147483646 w 68"/>
                <a:gd name="T31" fmla="*/ 2147483646 h 60"/>
                <a:gd name="T32" fmla="*/ 2147483646 w 68"/>
                <a:gd name="T33" fmla="*/ 2147483646 h 60"/>
                <a:gd name="T34" fmla="*/ 2147483646 w 68"/>
                <a:gd name="T35" fmla="*/ 2147483646 h 60"/>
                <a:gd name="T36" fmla="*/ 2147483646 w 68"/>
                <a:gd name="T37" fmla="*/ 2147483646 h 60"/>
                <a:gd name="T38" fmla="*/ 2147483646 w 68"/>
                <a:gd name="T39" fmla="*/ 2147483646 h 60"/>
                <a:gd name="T40" fmla="*/ 2147483646 w 68"/>
                <a:gd name="T41" fmla="*/ 0 h 60"/>
                <a:gd name="T42" fmla="*/ 2147483646 w 68"/>
                <a:gd name="T43" fmla="*/ 2147483646 h 60"/>
                <a:gd name="T44" fmla="*/ 2147483646 w 68"/>
                <a:gd name="T45" fmla="*/ 2147483646 h 60"/>
                <a:gd name="T46" fmla="*/ 2147483646 w 68"/>
                <a:gd name="T47" fmla="*/ 2147483646 h 60"/>
                <a:gd name="T48" fmla="*/ 2147483646 w 68"/>
                <a:gd name="T49" fmla="*/ 2147483646 h 60"/>
                <a:gd name="T50" fmla="*/ 2147483646 w 68"/>
                <a:gd name="T51" fmla="*/ 2147483646 h 60"/>
                <a:gd name="T52" fmla="*/ 2147483646 w 68"/>
                <a:gd name="T53" fmla="*/ 2147483646 h 60"/>
                <a:gd name="T54" fmla="*/ 2147483646 w 68"/>
                <a:gd name="T55" fmla="*/ 2147483646 h 60"/>
                <a:gd name="T56" fmla="*/ 2147483646 w 68"/>
                <a:gd name="T57" fmla="*/ 2147483646 h 60"/>
                <a:gd name="T58" fmla="*/ 2147483646 w 68"/>
                <a:gd name="T59" fmla="*/ 2147483646 h 60"/>
                <a:gd name="T60" fmla="*/ 2147483646 w 68"/>
                <a:gd name="T61" fmla="*/ 2147483646 h 60"/>
                <a:gd name="T62" fmla="*/ 2147483646 w 68"/>
                <a:gd name="T63" fmla="*/ 2147483646 h 60"/>
                <a:gd name="T64" fmla="*/ 2147483646 w 68"/>
                <a:gd name="T65" fmla="*/ 2147483646 h 60"/>
                <a:gd name="T66" fmla="*/ 2147483646 w 68"/>
                <a:gd name="T67" fmla="*/ 2147483646 h 60"/>
                <a:gd name="T68" fmla="*/ 2147483646 w 68"/>
                <a:gd name="T69" fmla="*/ 2147483646 h 6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8" h="60">
                  <a:moveTo>
                    <a:pt x="17" y="14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8" y="27"/>
                    <a:pt x="18" y="27"/>
                  </a:cubicBezTo>
                  <a:cubicBezTo>
                    <a:pt x="22" y="28"/>
                    <a:pt x="29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6" y="31"/>
                    <a:pt x="39" y="30"/>
                    <a:pt x="41" y="30"/>
                  </a:cubicBezTo>
                  <a:cubicBezTo>
                    <a:pt x="45" y="29"/>
                    <a:pt x="47" y="27"/>
                    <a:pt x="49" y="26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17" y="14"/>
                    <a:pt x="17" y="14"/>
                    <a:pt x="17" y="14"/>
                  </a:cubicBezTo>
                  <a:close/>
                  <a:moveTo>
                    <a:pt x="59" y="16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59" y="25"/>
                    <a:pt x="57" y="25"/>
                    <a:pt x="55" y="23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5"/>
                  </a:cubicBezTo>
                  <a:cubicBezTo>
                    <a:pt x="56" y="15"/>
                    <a:pt x="56" y="14"/>
                    <a:pt x="56" y="14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46"/>
                    <a:pt x="29" y="48"/>
                    <a:pt x="29" y="50"/>
                  </a:cubicBezTo>
                  <a:cubicBezTo>
                    <a:pt x="29" y="52"/>
                    <a:pt x="29" y="54"/>
                    <a:pt x="30" y="56"/>
                  </a:cubicBezTo>
                  <a:cubicBezTo>
                    <a:pt x="68" y="45"/>
                    <a:pt x="68" y="45"/>
                    <a:pt x="68" y="45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2" y="34"/>
                    <a:pt x="1" y="30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ubicBezTo>
                    <a:pt x="59" y="16"/>
                    <a:pt x="59" y="16"/>
                    <a:pt x="59" y="16"/>
                  </a:cubicBezTo>
                  <a:close/>
                  <a:moveTo>
                    <a:pt x="54" y="10"/>
                  </a:moveTo>
                  <a:cubicBezTo>
                    <a:pt x="58" y="9"/>
                    <a:pt x="58" y="9"/>
                    <a:pt x="58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4"/>
                    <a:pt x="34" y="4"/>
                    <a:pt x="33" y="4"/>
                  </a:cubicBezTo>
                  <a:cubicBezTo>
                    <a:pt x="31" y="4"/>
                    <a:pt x="29" y="5"/>
                    <a:pt x="29" y="6"/>
                  </a:cubicBezTo>
                  <a:cubicBezTo>
                    <a:pt x="29" y="7"/>
                    <a:pt x="31" y="8"/>
                    <a:pt x="33" y="8"/>
                  </a:cubicBezTo>
                  <a:cubicBezTo>
                    <a:pt x="34" y="8"/>
                    <a:pt x="35" y="8"/>
                    <a:pt x="36" y="7"/>
                  </a:cubicBezTo>
                  <a:cubicBezTo>
                    <a:pt x="54" y="10"/>
                    <a:pt x="54" y="10"/>
                    <a:pt x="54" y="10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32" y="52"/>
                    <a:pt x="32" y="52"/>
                    <a:pt x="32" y="52"/>
                  </a:cubicBezTo>
                  <a:close/>
                  <a:moveTo>
                    <a:pt x="32" y="49"/>
                  </a:moveTo>
                  <a:cubicBezTo>
                    <a:pt x="32" y="49"/>
                    <a:pt x="32" y="49"/>
                    <a:pt x="32" y="49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32" y="49"/>
                    <a:pt x="32" y="49"/>
                    <a:pt x="32" y="49"/>
                  </a:cubicBezTo>
                  <a:close/>
                  <a:moveTo>
                    <a:pt x="31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6"/>
                    <a:pt x="67" y="36"/>
                    <a:pt x="67" y="36"/>
                  </a:cubicBezTo>
                  <a:lnTo>
                    <a:pt x="31" y="4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8485" y="5223975"/>
            <a:ext cx="2702540" cy="1500187"/>
            <a:chOff x="1717676" y="869950"/>
            <a:chExt cx="10126662" cy="5621337"/>
          </a:xfrm>
        </p:grpSpPr>
        <p:sp>
          <p:nvSpPr>
            <p:cNvPr id="11" name="Freeform 53"/>
            <p:cNvSpPr/>
            <p:nvPr/>
          </p:nvSpPr>
          <p:spPr bwMode="auto">
            <a:xfrm>
              <a:off x="2951163" y="4551363"/>
              <a:ext cx="304800" cy="320675"/>
            </a:xfrm>
            <a:custGeom>
              <a:avLst/>
              <a:gdLst>
                <a:gd name="T0" fmla="*/ 8 w 60"/>
                <a:gd name="T1" fmla="*/ 0 h 63"/>
                <a:gd name="T2" fmla="*/ 37 w 60"/>
                <a:gd name="T3" fmla="*/ 63 h 63"/>
                <a:gd name="T4" fmla="*/ 8 w 60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63">
                  <a:moveTo>
                    <a:pt x="8" y="0"/>
                  </a:moveTo>
                  <a:cubicBezTo>
                    <a:pt x="8" y="0"/>
                    <a:pt x="0" y="49"/>
                    <a:pt x="37" y="63"/>
                  </a:cubicBezTo>
                  <a:cubicBezTo>
                    <a:pt x="37" y="63"/>
                    <a:pt x="60" y="22"/>
                    <a:pt x="8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4"/>
            <p:cNvSpPr/>
            <p:nvPr/>
          </p:nvSpPr>
          <p:spPr bwMode="auto">
            <a:xfrm>
              <a:off x="9634538" y="5045075"/>
              <a:ext cx="874713" cy="1028700"/>
            </a:xfrm>
            <a:custGeom>
              <a:avLst/>
              <a:gdLst>
                <a:gd name="T0" fmla="*/ 104 w 172"/>
                <a:gd name="T1" fmla="*/ 0 h 202"/>
                <a:gd name="T2" fmla="*/ 46 w 172"/>
                <a:gd name="T3" fmla="*/ 202 h 202"/>
                <a:gd name="T4" fmla="*/ 104 w 172"/>
                <a:gd name="T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" h="202">
                  <a:moveTo>
                    <a:pt x="104" y="0"/>
                  </a:moveTo>
                  <a:cubicBezTo>
                    <a:pt x="104" y="0"/>
                    <a:pt x="0" y="58"/>
                    <a:pt x="46" y="202"/>
                  </a:cubicBezTo>
                  <a:cubicBezTo>
                    <a:pt x="46" y="202"/>
                    <a:pt x="172" y="144"/>
                    <a:pt x="104" y="0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5"/>
            <p:cNvSpPr/>
            <p:nvPr/>
          </p:nvSpPr>
          <p:spPr bwMode="auto">
            <a:xfrm>
              <a:off x="10255251" y="3213100"/>
              <a:ext cx="1517650" cy="1792287"/>
            </a:xfrm>
            <a:custGeom>
              <a:avLst/>
              <a:gdLst>
                <a:gd name="T0" fmla="*/ 10 w 298"/>
                <a:gd name="T1" fmla="*/ 0 h 352"/>
                <a:gd name="T2" fmla="*/ 288 w 298"/>
                <a:gd name="T3" fmla="*/ 352 h 352"/>
                <a:gd name="T4" fmla="*/ 10 w 298"/>
                <a:gd name="T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8" h="352">
                  <a:moveTo>
                    <a:pt x="10" y="0"/>
                  </a:moveTo>
                  <a:cubicBezTo>
                    <a:pt x="10" y="0"/>
                    <a:pt x="0" y="250"/>
                    <a:pt x="288" y="352"/>
                  </a:cubicBezTo>
                  <a:cubicBezTo>
                    <a:pt x="288" y="352"/>
                    <a:pt x="298" y="68"/>
                    <a:pt x="1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6"/>
            <p:cNvSpPr/>
            <p:nvPr/>
          </p:nvSpPr>
          <p:spPr bwMode="auto">
            <a:xfrm>
              <a:off x="10856913" y="1481138"/>
              <a:ext cx="987425" cy="754062"/>
            </a:xfrm>
            <a:custGeom>
              <a:avLst/>
              <a:gdLst>
                <a:gd name="T0" fmla="*/ 110 w 194"/>
                <a:gd name="T1" fmla="*/ 14 h 148"/>
                <a:gd name="T2" fmla="*/ 0 w 194"/>
                <a:gd name="T3" fmla="*/ 148 h 148"/>
                <a:gd name="T4" fmla="*/ 194 w 194"/>
                <a:gd name="T5" fmla="*/ 12 h 148"/>
                <a:gd name="T6" fmla="*/ 110 w 194"/>
                <a:gd name="T7" fmla="*/ 1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48">
                  <a:moveTo>
                    <a:pt x="110" y="14"/>
                  </a:moveTo>
                  <a:cubicBezTo>
                    <a:pt x="110" y="14"/>
                    <a:pt x="52" y="22"/>
                    <a:pt x="0" y="148"/>
                  </a:cubicBezTo>
                  <a:cubicBezTo>
                    <a:pt x="0" y="148"/>
                    <a:pt x="144" y="138"/>
                    <a:pt x="194" y="12"/>
                  </a:cubicBezTo>
                  <a:cubicBezTo>
                    <a:pt x="194" y="12"/>
                    <a:pt x="152" y="0"/>
                    <a:pt x="110" y="14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7"/>
            <p:cNvSpPr/>
            <p:nvPr/>
          </p:nvSpPr>
          <p:spPr bwMode="auto">
            <a:xfrm>
              <a:off x="1717676" y="2500313"/>
              <a:ext cx="306388" cy="263525"/>
            </a:xfrm>
            <a:custGeom>
              <a:avLst/>
              <a:gdLst>
                <a:gd name="T0" fmla="*/ 0 w 60"/>
                <a:gd name="T1" fmla="*/ 8 h 52"/>
                <a:gd name="T2" fmla="*/ 60 w 60"/>
                <a:gd name="T3" fmla="*/ 42 h 52"/>
                <a:gd name="T4" fmla="*/ 0 w 60"/>
                <a:gd name="T5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52">
                  <a:moveTo>
                    <a:pt x="0" y="8"/>
                  </a:moveTo>
                  <a:cubicBezTo>
                    <a:pt x="0" y="8"/>
                    <a:pt x="22" y="52"/>
                    <a:pt x="60" y="42"/>
                  </a:cubicBezTo>
                  <a:cubicBezTo>
                    <a:pt x="60" y="42"/>
                    <a:pt x="48" y="0"/>
                    <a:pt x="0" y="8"/>
                  </a:cubicBezTo>
                  <a:close/>
                </a:path>
              </a:pathLst>
            </a:custGeom>
            <a:solidFill>
              <a:srgbClr val="F5F5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8"/>
            <p:cNvSpPr/>
            <p:nvPr/>
          </p:nvSpPr>
          <p:spPr bwMode="auto">
            <a:xfrm>
              <a:off x="4722813" y="4994275"/>
              <a:ext cx="977900" cy="936625"/>
            </a:xfrm>
            <a:custGeom>
              <a:avLst/>
              <a:gdLst>
                <a:gd name="T0" fmla="*/ 40 w 192"/>
                <a:gd name="T1" fmla="*/ 0 h 184"/>
                <a:gd name="T2" fmla="*/ 126 w 192"/>
                <a:gd name="T3" fmla="*/ 184 h 184"/>
                <a:gd name="T4" fmla="*/ 40 w 192"/>
                <a:gd name="T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84">
                  <a:moveTo>
                    <a:pt x="40" y="0"/>
                  </a:moveTo>
                  <a:cubicBezTo>
                    <a:pt x="40" y="0"/>
                    <a:pt x="0" y="136"/>
                    <a:pt x="126" y="184"/>
                  </a:cubicBezTo>
                  <a:cubicBezTo>
                    <a:pt x="126" y="184"/>
                    <a:pt x="192" y="108"/>
                    <a:pt x="40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9"/>
            <p:cNvSpPr/>
            <p:nvPr/>
          </p:nvSpPr>
          <p:spPr bwMode="auto">
            <a:xfrm>
              <a:off x="5313363" y="4994275"/>
              <a:ext cx="1365250" cy="1497012"/>
            </a:xfrm>
            <a:custGeom>
              <a:avLst/>
              <a:gdLst>
                <a:gd name="T0" fmla="*/ 116 w 268"/>
                <a:gd name="T1" fmla="*/ 0 h 294"/>
                <a:gd name="T2" fmla="*/ 88 w 268"/>
                <a:gd name="T3" fmla="*/ 294 h 294"/>
                <a:gd name="T4" fmla="*/ 116 w 268"/>
                <a:gd name="T5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" h="294">
                  <a:moveTo>
                    <a:pt x="116" y="0"/>
                  </a:moveTo>
                  <a:cubicBezTo>
                    <a:pt x="116" y="0"/>
                    <a:pt x="0" y="134"/>
                    <a:pt x="88" y="294"/>
                  </a:cubicBezTo>
                  <a:cubicBezTo>
                    <a:pt x="88" y="294"/>
                    <a:pt x="268" y="210"/>
                    <a:pt x="116" y="0"/>
                  </a:cubicBezTo>
                  <a:close/>
                </a:path>
              </a:pathLst>
            </a:custGeom>
            <a:solidFill>
              <a:srgbClr val="7DA8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64226" y="869950"/>
              <a:ext cx="4370387" cy="4435475"/>
              <a:chOff x="5864226" y="869950"/>
              <a:chExt cx="4370387" cy="4435475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6853238" y="5070475"/>
                <a:ext cx="2781300" cy="234950"/>
              </a:xfrm>
              <a:prstGeom prst="ellipse">
                <a:avLst/>
              </a:pr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7886701" y="2193925"/>
                <a:ext cx="1400175" cy="2901950"/>
              </a:xfrm>
              <a:custGeom>
                <a:avLst/>
                <a:gdLst>
                  <a:gd name="T0" fmla="*/ 117 w 275"/>
                  <a:gd name="T1" fmla="*/ 568 h 570"/>
                  <a:gd name="T2" fmla="*/ 249 w 275"/>
                  <a:gd name="T3" fmla="*/ 0 h 570"/>
                  <a:gd name="T4" fmla="*/ 147 w 275"/>
                  <a:gd name="T5" fmla="*/ 570 h 570"/>
                  <a:gd name="T6" fmla="*/ 117 w 275"/>
                  <a:gd name="T7" fmla="*/ 568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570">
                    <a:moveTo>
                      <a:pt x="117" y="568"/>
                    </a:moveTo>
                    <a:cubicBezTo>
                      <a:pt x="117" y="568"/>
                      <a:pt x="0" y="229"/>
                      <a:pt x="249" y="0"/>
                    </a:cubicBezTo>
                    <a:cubicBezTo>
                      <a:pt x="249" y="0"/>
                      <a:pt x="275" y="425"/>
                      <a:pt x="147" y="570"/>
                    </a:cubicBezTo>
                    <a:cubicBezTo>
                      <a:pt x="117" y="568"/>
                      <a:pt x="117" y="568"/>
                      <a:pt x="117" y="568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8640763" y="3049588"/>
                <a:ext cx="835025" cy="2062162"/>
              </a:xfrm>
              <a:custGeom>
                <a:avLst/>
                <a:gdLst>
                  <a:gd name="T0" fmla="*/ 0 w 164"/>
                  <a:gd name="T1" fmla="*/ 403 h 405"/>
                  <a:gd name="T2" fmla="*/ 164 w 164"/>
                  <a:gd name="T3" fmla="*/ 0 h 405"/>
                  <a:gd name="T4" fmla="*/ 29 w 164"/>
                  <a:gd name="T5" fmla="*/ 405 h 405"/>
                  <a:gd name="T6" fmla="*/ 0 w 164"/>
                  <a:gd name="T7" fmla="*/ 4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405">
                    <a:moveTo>
                      <a:pt x="0" y="403"/>
                    </a:moveTo>
                    <a:cubicBezTo>
                      <a:pt x="0" y="403"/>
                      <a:pt x="27" y="76"/>
                      <a:pt x="164" y="0"/>
                    </a:cubicBezTo>
                    <a:cubicBezTo>
                      <a:pt x="164" y="0"/>
                      <a:pt x="117" y="344"/>
                      <a:pt x="29" y="405"/>
                    </a:cubicBezTo>
                    <a:lnTo>
                      <a:pt x="0" y="403"/>
                    </a:ln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7423151" y="2606675"/>
                <a:ext cx="1155700" cy="2505075"/>
              </a:xfrm>
              <a:custGeom>
                <a:avLst/>
                <a:gdLst>
                  <a:gd name="T0" fmla="*/ 215 w 227"/>
                  <a:gd name="T1" fmla="*/ 492 h 492"/>
                  <a:gd name="T2" fmla="*/ 35 w 227"/>
                  <a:gd name="T3" fmla="*/ 0 h 492"/>
                  <a:gd name="T4" fmla="*/ 143 w 227"/>
                  <a:gd name="T5" fmla="*/ 491 h 492"/>
                  <a:gd name="T6" fmla="*/ 215 w 227"/>
                  <a:gd name="T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7" h="492">
                    <a:moveTo>
                      <a:pt x="215" y="492"/>
                    </a:moveTo>
                    <a:cubicBezTo>
                      <a:pt x="215" y="492"/>
                      <a:pt x="227" y="212"/>
                      <a:pt x="35" y="0"/>
                    </a:cubicBezTo>
                    <a:cubicBezTo>
                      <a:pt x="35" y="0"/>
                      <a:pt x="0" y="378"/>
                      <a:pt x="143" y="491"/>
                    </a:cubicBezTo>
                    <a:cubicBezTo>
                      <a:pt x="215" y="492"/>
                      <a:pt x="215" y="492"/>
                      <a:pt x="215" y="492"/>
                    </a:cubicBezTo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6781801" y="2403475"/>
                <a:ext cx="1190625" cy="2744787"/>
              </a:xfrm>
              <a:custGeom>
                <a:avLst/>
                <a:gdLst>
                  <a:gd name="T0" fmla="*/ 6 w 234"/>
                  <a:gd name="T1" fmla="*/ 3 h 539"/>
                  <a:gd name="T2" fmla="*/ 182 w 234"/>
                  <a:gd name="T3" fmla="*/ 539 h 539"/>
                  <a:gd name="T4" fmla="*/ 234 w 234"/>
                  <a:gd name="T5" fmla="*/ 536 h 539"/>
                  <a:gd name="T6" fmla="*/ 6 w 234"/>
                  <a:gd name="T7" fmla="*/ 3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4" h="539">
                    <a:moveTo>
                      <a:pt x="6" y="3"/>
                    </a:moveTo>
                    <a:cubicBezTo>
                      <a:pt x="4" y="0"/>
                      <a:pt x="0" y="442"/>
                      <a:pt x="182" y="539"/>
                    </a:cubicBezTo>
                    <a:cubicBezTo>
                      <a:pt x="234" y="536"/>
                      <a:pt x="234" y="536"/>
                      <a:pt x="234" y="536"/>
                    </a:cubicBezTo>
                    <a:cubicBezTo>
                      <a:pt x="234" y="536"/>
                      <a:pt x="182" y="202"/>
                      <a:pt x="6" y="3"/>
                    </a:cubicBezTo>
                    <a:close/>
                  </a:path>
                </a:pathLst>
              </a:custGeom>
              <a:solidFill>
                <a:srgbClr val="436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9124951" y="3543300"/>
                <a:ext cx="661988" cy="1644650"/>
              </a:xfrm>
              <a:custGeom>
                <a:avLst/>
                <a:gdLst>
                  <a:gd name="T0" fmla="*/ 0 w 130"/>
                  <a:gd name="T1" fmla="*/ 309 h 323"/>
                  <a:gd name="T2" fmla="*/ 128 w 130"/>
                  <a:gd name="T3" fmla="*/ 0 h 323"/>
                  <a:gd name="T4" fmla="*/ 27 w 130"/>
                  <a:gd name="T5" fmla="*/ 313 h 323"/>
                  <a:gd name="T6" fmla="*/ 0 w 130"/>
                  <a:gd name="T7" fmla="*/ 30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0" h="323">
                    <a:moveTo>
                      <a:pt x="0" y="309"/>
                    </a:moveTo>
                    <a:cubicBezTo>
                      <a:pt x="0" y="309"/>
                      <a:pt x="23" y="73"/>
                      <a:pt x="128" y="0"/>
                    </a:cubicBezTo>
                    <a:cubicBezTo>
                      <a:pt x="128" y="0"/>
                      <a:pt x="130" y="263"/>
                      <a:pt x="27" y="313"/>
                    </a:cubicBezTo>
                    <a:cubicBezTo>
                      <a:pt x="27" y="313"/>
                      <a:pt x="5" y="323"/>
                      <a:pt x="0" y="309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8645526" y="3727450"/>
                <a:ext cx="754063" cy="1460500"/>
              </a:xfrm>
              <a:custGeom>
                <a:avLst/>
                <a:gdLst>
                  <a:gd name="T0" fmla="*/ 107 w 148"/>
                  <a:gd name="T1" fmla="*/ 272 h 287"/>
                  <a:gd name="T2" fmla="*/ 29 w 148"/>
                  <a:gd name="T3" fmla="*/ 0 h 287"/>
                  <a:gd name="T4" fmla="*/ 87 w 148"/>
                  <a:gd name="T5" fmla="*/ 272 h 287"/>
                  <a:gd name="T6" fmla="*/ 107 w 148"/>
                  <a:gd name="T7" fmla="*/ 272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7">
                    <a:moveTo>
                      <a:pt x="107" y="272"/>
                    </a:moveTo>
                    <a:cubicBezTo>
                      <a:pt x="107" y="272"/>
                      <a:pt x="148" y="121"/>
                      <a:pt x="29" y="0"/>
                    </a:cubicBezTo>
                    <a:cubicBezTo>
                      <a:pt x="29" y="0"/>
                      <a:pt x="0" y="208"/>
                      <a:pt x="87" y="272"/>
                    </a:cubicBezTo>
                    <a:cubicBezTo>
                      <a:pt x="87" y="272"/>
                      <a:pt x="92" y="287"/>
                      <a:pt x="107" y="272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7713663" y="4133850"/>
                <a:ext cx="468313" cy="1049337"/>
              </a:xfrm>
              <a:custGeom>
                <a:avLst/>
                <a:gdLst>
                  <a:gd name="T0" fmla="*/ 16 w 92"/>
                  <a:gd name="T1" fmla="*/ 0 h 206"/>
                  <a:gd name="T2" fmla="*/ 51 w 92"/>
                  <a:gd name="T3" fmla="*/ 200 h 206"/>
                  <a:gd name="T4" fmla="*/ 89 w 92"/>
                  <a:gd name="T5" fmla="*/ 197 h 206"/>
                  <a:gd name="T6" fmla="*/ 16 w 92"/>
                  <a:gd name="T7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206">
                    <a:moveTo>
                      <a:pt x="16" y="0"/>
                    </a:moveTo>
                    <a:cubicBezTo>
                      <a:pt x="16" y="0"/>
                      <a:pt x="0" y="174"/>
                      <a:pt x="51" y="200"/>
                    </a:cubicBezTo>
                    <a:cubicBezTo>
                      <a:pt x="51" y="200"/>
                      <a:pt x="78" y="206"/>
                      <a:pt x="89" y="197"/>
                    </a:cubicBezTo>
                    <a:cubicBezTo>
                      <a:pt x="89" y="197"/>
                      <a:pt x="92" y="75"/>
                      <a:pt x="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6800851" y="4195763"/>
                <a:ext cx="846138" cy="987425"/>
              </a:xfrm>
              <a:custGeom>
                <a:avLst/>
                <a:gdLst>
                  <a:gd name="T0" fmla="*/ 138 w 166"/>
                  <a:gd name="T1" fmla="*/ 186 h 194"/>
                  <a:gd name="T2" fmla="*/ 0 w 166"/>
                  <a:gd name="T3" fmla="*/ 0 h 194"/>
                  <a:gd name="T4" fmla="*/ 166 w 166"/>
                  <a:gd name="T5" fmla="*/ 183 h 194"/>
                  <a:gd name="T6" fmla="*/ 138 w 166"/>
                  <a:gd name="T7" fmla="*/ 18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6" h="194">
                    <a:moveTo>
                      <a:pt x="138" y="186"/>
                    </a:moveTo>
                    <a:cubicBezTo>
                      <a:pt x="138" y="186"/>
                      <a:pt x="11" y="146"/>
                      <a:pt x="0" y="0"/>
                    </a:cubicBezTo>
                    <a:cubicBezTo>
                      <a:pt x="0" y="0"/>
                      <a:pt x="159" y="66"/>
                      <a:pt x="166" y="183"/>
                    </a:cubicBezTo>
                    <a:cubicBezTo>
                      <a:pt x="166" y="183"/>
                      <a:pt x="155" y="194"/>
                      <a:pt x="138" y="186"/>
                    </a:cubicBezTo>
                    <a:close/>
                  </a:path>
                </a:pathLst>
              </a:custGeom>
              <a:solidFill>
                <a:srgbClr val="5E8B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7515226" y="4735513"/>
                <a:ext cx="366713" cy="452437"/>
              </a:xfrm>
              <a:custGeom>
                <a:avLst/>
                <a:gdLst>
                  <a:gd name="T0" fmla="*/ 27 w 72"/>
                  <a:gd name="T1" fmla="*/ 85 h 89"/>
                  <a:gd name="T2" fmla="*/ 34 w 72"/>
                  <a:gd name="T3" fmla="*/ 0 h 89"/>
                  <a:gd name="T4" fmla="*/ 46 w 72"/>
                  <a:gd name="T5" fmla="*/ 88 h 89"/>
                  <a:gd name="T6" fmla="*/ 27 w 72"/>
                  <a:gd name="T7" fmla="*/ 8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89">
                    <a:moveTo>
                      <a:pt x="27" y="85"/>
                    </a:moveTo>
                    <a:cubicBezTo>
                      <a:pt x="27" y="85"/>
                      <a:pt x="0" y="65"/>
                      <a:pt x="34" y="0"/>
                    </a:cubicBezTo>
                    <a:cubicBezTo>
                      <a:pt x="34" y="0"/>
                      <a:pt x="72" y="58"/>
                      <a:pt x="46" y="88"/>
                    </a:cubicBezTo>
                    <a:cubicBezTo>
                      <a:pt x="46" y="88"/>
                      <a:pt x="28" y="89"/>
                      <a:pt x="27" y="85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9002713" y="5019675"/>
                <a:ext cx="579438" cy="285750"/>
              </a:xfrm>
              <a:custGeom>
                <a:avLst/>
                <a:gdLst>
                  <a:gd name="T0" fmla="*/ 6 w 114"/>
                  <a:gd name="T1" fmla="*/ 26 h 56"/>
                  <a:gd name="T2" fmla="*/ 88 w 114"/>
                  <a:gd name="T3" fmla="*/ 8 h 56"/>
                  <a:gd name="T4" fmla="*/ 107 w 114"/>
                  <a:gd name="T5" fmla="*/ 5 h 56"/>
                  <a:gd name="T6" fmla="*/ 14 w 114"/>
                  <a:gd name="T7" fmla="*/ 34 h 56"/>
                  <a:gd name="T8" fmla="*/ 6 w 114"/>
                  <a:gd name="T9" fmla="*/ 2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56">
                    <a:moveTo>
                      <a:pt x="6" y="26"/>
                    </a:moveTo>
                    <a:cubicBezTo>
                      <a:pt x="6" y="26"/>
                      <a:pt x="27" y="0"/>
                      <a:pt x="88" y="8"/>
                    </a:cubicBezTo>
                    <a:cubicBezTo>
                      <a:pt x="88" y="8"/>
                      <a:pt x="100" y="14"/>
                      <a:pt x="107" y="5"/>
                    </a:cubicBezTo>
                    <a:cubicBezTo>
                      <a:pt x="107" y="5"/>
                      <a:pt x="114" y="56"/>
                      <a:pt x="14" y="34"/>
                    </a:cubicBezTo>
                    <a:cubicBezTo>
                      <a:pt x="14" y="34"/>
                      <a:pt x="0" y="29"/>
                      <a:pt x="6" y="26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8813801" y="3111500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1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2"/>
                      <a:pt x="0" y="4"/>
                      <a:pt x="1" y="6"/>
                    </a:cubicBezTo>
                    <a:cubicBezTo>
                      <a:pt x="0" y="4"/>
                      <a:pt x="0" y="2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/>
              <p:nvPr/>
            </p:nvSpPr>
            <p:spPr bwMode="auto">
              <a:xfrm>
                <a:off x="7672388" y="3146425"/>
                <a:ext cx="4763" cy="30162"/>
              </a:xfrm>
              <a:custGeom>
                <a:avLst/>
                <a:gdLst>
                  <a:gd name="T0" fmla="*/ 1 w 1"/>
                  <a:gd name="T1" fmla="*/ 0 h 6"/>
                  <a:gd name="T2" fmla="*/ 1 w 1"/>
                  <a:gd name="T3" fmla="*/ 0 h 6"/>
                  <a:gd name="T4" fmla="*/ 0 w 1"/>
                  <a:gd name="T5" fmla="*/ 6 h 6"/>
                  <a:gd name="T6" fmla="*/ 1 w 1"/>
                  <a:gd name="T7" fmla="*/ 0 h 6"/>
                  <a:gd name="T8" fmla="*/ 1 w 1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6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1" y="4"/>
                      <a:pt x="0" y="6"/>
                    </a:cubicBezTo>
                    <a:cubicBezTo>
                      <a:pt x="1" y="4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385B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6526213" y="4664075"/>
                <a:ext cx="230188" cy="214312"/>
              </a:xfrm>
              <a:custGeom>
                <a:avLst/>
                <a:gdLst>
                  <a:gd name="T0" fmla="*/ 26 w 45"/>
                  <a:gd name="T1" fmla="*/ 0 h 42"/>
                  <a:gd name="T2" fmla="*/ 10 w 45"/>
                  <a:gd name="T3" fmla="*/ 42 h 42"/>
                  <a:gd name="T4" fmla="*/ 26 w 45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2">
                    <a:moveTo>
                      <a:pt x="26" y="0"/>
                    </a:moveTo>
                    <a:cubicBezTo>
                      <a:pt x="26" y="0"/>
                      <a:pt x="0" y="19"/>
                      <a:pt x="10" y="42"/>
                    </a:cubicBezTo>
                    <a:cubicBezTo>
                      <a:pt x="10" y="42"/>
                      <a:pt x="45" y="36"/>
                      <a:pt x="2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6715126" y="3206750"/>
                <a:ext cx="361950" cy="347662"/>
              </a:xfrm>
              <a:custGeom>
                <a:avLst/>
                <a:gdLst>
                  <a:gd name="T0" fmla="*/ 0 w 71"/>
                  <a:gd name="T1" fmla="*/ 0 h 68"/>
                  <a:gd name="T2" fmla="*/ 63 w 71"/>
                  <a:gd name="T3" fmla="*/ 68 h 68"/>
                  <a:gd name="T4" fmla="*/ 0 w 71"/>
                  <a:gd name="T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1" h="68">
                    <a:moveTo>
                      <a:pt x="0" y="0"/>
                    </a:moveTo>
                    <a:cubicBezTo>
                      <a:pt x="0" y="0"/>
                      <a:pt x="3" y="64"/>
                      <a:pt x="63" y="68"/>
                    </a:cubicBezTo>
                    <a:cubicBezTo>
                      <a:pt x="63" y="68"/>
                      <a:pt x="71" y="4"/>
                      <a:pt x="0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9796463" y="869950"/>
                <a:ext cx="438150" cy="519112"/>
              </a:xfrm>
              <a:custGeom>
                <a:avLst/>
                <a:gdLst>
                  <a:gd name="T0" fmla="*/ 14 w 86"/>
                  <a:gd name="T1" fmla="*/ 0 h 102"/>
                  <a:gd name="T2" fmla="*/ 74 w 86"/>
                  <a:gd name="T3" fmla="*/ 102 h 102"/>
                  <a:gd name="T4" fmla="*/ 14 w 86"/>
                  <a:gd name="T5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102">
                    <a:moveTo>
                      <a:pt x="14" y="0"/>
                    </a:moveTo>
                    <a:cubicBezTo>
                      <a:pt x="14" y="0"/>
                      <a:pt x="0" y="80"/>
                      <a:pt x="74" y="102"/>
                    </a:cubicBezTo>
                    <a:cubicBezTo>
                      <a:pt x="74" y="102"/>
                      <a:pt x="86" y="36"/>
                      <a:pt x="1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5864226" y="1511300"/>
                <a:ext cx="306388" cy="295275"/>
              </a:xfrm>
              <a:custGeom>
                <a:avLst/>
                <a:gdLst>
                  <a:gd name="T0" fmla="*/ 48 w 60"/>
                  <a:gd name="T1" fmla="*/ 0 h 58"/>
                  <a:gd name="T2" fmla="*/ 16 w 60"/>
                  <a:gd name="T3" fmla="*/ 58 h 58"/>
                  <a:gd name="T4" fmla="*/ 48 w 60"/>
                  <a:gd name="T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8">
                    <a:moveTo>
                      <a:pt x="48" y="0"/>
                    </a:moveTo>
                    <a:cubicBezTo>
                      <a:pt x="48" y="0"/>
                      <a:pt x="0" y="14"/>
                      <a:pt x="16" y="58"/>
                    </a:cubicBezTo>
                    <a:cubicBezTo>
                      <a:pt x="16" y="58"/>
                      <a:pt x="60" y="54"/>
                      <a:pt x="4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0"/>
              <p:cNvSpPr/>
              <p:nvPr/>
            </p:nvSpPr>
            <p:spPr bwMode="auto">
              <a:xfrm>
                <a:off x="7289801" y="1557338"/>
                <a:ext cx="230188" cy="204787"/>
              </a:xfrm>
              <a:custGeom>
                <a:avLst/>
                <a:gdLst>
                  <a:gd name="T0" fmla="*/ 9 w 45"/>
                  <a:gd name="T1" fmla="*/ 4 h 40"/>
                  <a:gd name="T2" fmla="*/ 42 w 45"/>
                  <a:gd name="T3" fmla="*/ 40 h 40"/>
                  <a:gd name="T4" fmla="*/ 9 w 4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9" y="4"/>
                    </a:moveTo>
                    <a:cubicBezTo>
                      <a:pt x="9" y="4"/>
                      <a:pt x="0" y="38"/>
                      <a:pt x="42" y="40"/>
                    </a:cubicBezTo>
                    <a:cubicBezTo>
                      <a:pt x="42" y="40"/>
                      <a:pt x="45" y="0"/>
                      <a:pt x="9" y="4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1"/>
              <p:cNvSpPr/>
              <p:nvPr/>
            </p:nvSpPr>
            <p:spPr bwMode="auto">
              <a:xfrm>
                <a:off x="9307513" y="2205038"/>
                <a:ext cx="403225" cy="488950"/>
              </a:xfrm>
              <a:custGeom>
                <a:avLst/>
                <a:gdLst>
                  <a:gd name="T0" fmla="*/ 9 w 79"/>
                  <a:gd name="T1" fmla="*/ 96 h 96"/>
                  <a:gd name="T2" fmla="*/ 65 w 79"/>
                  <a:gd name="T3" fmla="*/ 0 h 96"/>
                  <a:gd name="T4" fmla="*/ 9 w 79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96">
                    <a:moveTo>
                      <a:pt x="9" y="96"/>
                    </a:moveTo>
                    <a:cubicBezTo>
                      <a:pt x="9" y="96"/>
                      <a:pt x="0" y="21"/>
                      <a:pt x="65" y="0"/>
                    </a:cubicBezTo>
                    <a:cubicBezTo>
                      <a:pt x="65" y="0"/>
                      <a:pt x="79" y="79"/>
                      <a:pt x="9" y="96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62"/>
              <p:cNvSpPr/>
              <p:nvPr/>
            </p:nvSpPr>
            <p:spPr bwMode="auto">
              <a:xfrm>
                <a:off x="9556751" y="2708275"/>
                <a:ext cx="250825" cy="244475"/>
              </a:xfrm>
              <a:custGeom>
                <a:avLst/>
                <a:gdLst>
                  <a:gd name="T0" fmla="*/ 20 w 49"/>
                  <a:gd name="T1" fmla="*/ 0 h 48"/>
                  <a:gd name="T2" fmla="*/ 31 w 49"/>
                  <a:gd name="T3" fmla="*/ 48 h 48"/>
                  <a:gd name="T4" fmla="*/ 20 w 49"/>
                  <a:gd name="T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9" h="48">
                    <a:moveTo>
                      <a:pt x="20" y="0"/>
                    </a:moveTo>
                    <a:cubicBezTo>
                      <a:pt x="20" y="0"/>
                      <a:pt x="0" y="32"/>
                      <a:pt x="31" y="48"/>
                    </a:cubicBezTo>
                    <a:cubicBezTo>
                      <a:pt x="31" y="48"/>
                      <a:pt x="49" y="5"/>
                      <a:pt x="2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50585" y="2251644"/>
            <a:ext cx="10605113" cy="84771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5838810" y="3428120"/>
            <a:ext cx="6153150" cy="4248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861784" y="5381527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861784" y="5677798"/>
            <a:ext cx="3581402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2918759"/>
            <a:ext cx="12192000" cy="1485152"/>
          </a:xfrm>
          <a:prstGeom prst="rect">
            <a:avLst/>
          </a:prstGeom>
          <a:gradFill>
            <a:gsLst>
              <a:gs pos="100000">
                <a:srgbClr val="EEF0C0"/>
              </a:gs>
              <a:gs pos="16000">
                <a:srgbClr val="76B181"/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-1" y="2918760"/>
            <a:ext cx="12190883" cy="1485151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flipH="1" flipV="1">
            <a:off x="-1117" y="3238498"/>
            <a:ext cx="12192000" cy="82867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0" y="2918760"/>
            <a:ext cx="12190882" cy="1485151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lnSpc>
                <a:spcPts val="2400"/>
              </a:lnSpc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 flipH="1">
            <a:off x="0" y="869950"/>
            <a:ext cx="12192000" cy="5621337"/>
            <a:chOff x="0" y="869950"/>
            <a:chExt cx="12192000" cy="5621337"/>
          </a:xfrm>
        </p:grpSpPr>
        <p:sp>
          <p:nvSpPr>
            <p:cNvPr id="7" name="矩形 6"/>
            <p:cNvSpPr/>
            <p:nvPr/>
          </p:nvSpPr>
          <p:spPr>
            <a:xfrm flipH="1" flipV="1">
              <a:off x="0" y="2100885"/>
              <a:ext cx="12192000" cy="3129938"/>
            </a:xfrm>
            <a:prstGeom prst="rect">
              <a:avLst/>
            </a:prstGeom>
            <a:gradFill>
              <a:gsLst>
                <a:gs pos="100000">
                  <a:srgbClr val="EEF0C0"/>
                </a:gs>
                <a:gs pos="16000">
                  <a:srgbClr val="76B181"/>
                </a:gs>
              </a:gsLst>
              <a:lin ang="27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717676" y="869950"/>
              <a:ext cx="10126662" cy="5621337"/>
              <a:chOff x="1717676" y="869950"/>
              <a:chExt cx="10126662" cy="5621337"/>
            </a:xfrm>
          </p:grpSpPr>
          <p:sp>
            <p:nvSpPr>
              <p:cNvPr id="9" name="Freeform 53"/>
              <p:cNvSpPr/>
              <p:nvPr/>
            </p:nvSpPr>
            <p:spPr bwMode="auto">
              <a:xfrm>
                <a:off x="2951163" y="4551363"/>
                <a:ext cx="304800" cy="320675"/>
              </a:xfrm>
              <a:custGeom>
                <a:avLst/>
                <a:gdLst>
                  <a:gd name="T0" fmla="*/ 8 w 60"/>
                  <a:gd name="T1" fmla="*/ 0 h 63"/>
                  <a:gd name="T2" fmla="*/ 37 w 60"/>
                  <a:gd name="T3" fmla="*/ 63 h 63"/>
                  <a:gd name="T4" fmla="*/ 8 w 60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63">
                    <a:moveTo>
                      <a:pt x="8" y="0"/>
                    </a:moveTo>
                    <a:cubicBezTo>
                      <a:pt x="8" y="0"/>
                      <a:pt x="0" y="49"/>
                      <a:pt x="37" y="63"/>
                    </a:cubicBezTo>
                    <a:cubicBezTo>
                      <a:pt x="37" y="63"/>
                      <a:pt x="60" y="22"/>
                      <a:pt x="8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54"/>
              <p:cNvSpPr/>
              <p:nvPr/>
            </p:nvSpPr>
            <p:spPr bwMode="auto">
              <a:xfrm>
                <a:off x="9634538" y="5045075"/>
                <a:ext cx="874713" cy="1028700"/>
              </a:xfrm>
              <a:custGeom>
                <a:avLst/>
                <a:gdLst>
                  <a:gd name="T0" fmla="*/ 104 w 172"/>
                  <a:gd name="T1" fmla="*/ 0 h 202"/>
                  <a:gd name="T2" fmla="*/ 46 w 172"/>
                  <a:gd name="T3" fmla="*/ 202 h 202"/>
                  <a:gd name="T4" fmla="*/ 104 w 172"/>
                  <a:gd name="T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2" h="202">
                    <a:moveTo>
                      <a:pt x="104" y="0"/>
                    </a:moveTo>
                    <a:cubicBezTo>
                      <a:pt x="104" y="0"/>
                      <a:pt x="0" y="58"/>
                      <a:pt x="46" y="202"/>
                    </a:cubicBezTo>
                    <a:cubicBezTo>
                      <a:pt x="46" y="202"/>
                      <a:pt x="172" y="144"/>
                      <a:pt x="104" y="0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55"/>
              <p:cNvSpPr/>
              <p:nvPr/>
            </p:nvSpPr>
            <p:spPr bwMode="auto">
              <a:xfrm>
                <a:off x="10255251" y="3213100"/>
                <a:ext cx="1517650" cy="1792287"/>
              </a:xfrm>
              <a:custGeom>
                <a:avLst/>
                <a:gdLst>
                  <a:gd name="T0" fmla="*/ 10 w 298"/>
                  <a:gd name="T1" fmla="*/ 0 h 352"/>
                  <a:gd name="T2" fmla="*/ 288 w 298"/>
                  <a:gd name="T3" fmla="*/ 352 h 352"/>
                  <a:gd name="T4" fmla="*/ 10 w 298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8" h="352">
                    <a:moveTo>
                      <a:pt x="10" y="0"/>
                    </a:moveTo>
                    <a:cubicBezTo>
                      <a:pt x="10" y="0"/>
                      <a:pt x="0" y="250"/>
                      <a:pt x="288" y="352"/>
                    </a:cubicBezTo>
                    <a:cubicBezTo>
                      <a:pt x="288" y="352"/>
                      <a:pt x="298" y="68"/>
                      <a:pt x="1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56"/>
              <p:cNvSpPr/>
              <p:nvPr/>
            </p:nvSpPr>
            <p:spPr bwMode="auto">
              <a:xfrm>
                <a:off x="10856913" y="1481138"/>
                <a:ext cx="987425" cy="754062"/>
              </a:xfrm>
              <a:custGeom>
                <a:avLst/>
                <a:gdLst>
                  <a:gd name="T0" fmla="*/ 110 w 194"/>
                  <a:gd name="T1" fmla="*/ 14 h 148"/>
                  <a:gd name="T2" fmla="*/ 0 w 194"/>
                  <a:gd name="T3" fmla="*/ 148 h 148"/>
                  <a:gd name="T4" fmla="*/ 194 w 194"/>
                  <a:gd name="T5" fmla="*/ 12 h 148"/>
                  <a:gd name="T6" fmla="*/ 110 w 194"/>
                  <a:gd name="T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4" h="148">
                    <a:moveTo>
                      <a:pt x="110" y="14"/>
                    </a:moveTo>
                    <a:cubicBezTo>
                      <a:pt x="110" y="14"/>
                      <a:pt x="52" y="22"/>
                      <a:pt x="0" y="148"/>
                    </a:cubicBezTo>
                    <a:cubicBezTo>
                      <a:pt x="0" y="148"/>
                      <a:pt x="144" y="138"/>
                      <a:pt x="194" y="12"/>
                    </a:cubicBezTo>
                    <a:cubicBezTo>
                      <a:pt x="194" y="12"/>
                      <a:pt x="152" y="0"/>
                      <a:pt x="110" y="14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57"/>
              <p:cNvSpPr/>
              <p:nvPr/>
            </p:nvSpPr>
            <p:spPr bwMode="auto">
              <a:xfrm>
                <a:off x="1717676" y="2500313"/>
                <a:ext cx="306388" cy="263525"/>
              </a:xfrm>
              <a:custGeom>
                <a:avLst/>
                <a:gdLst>
                  <a:gd name="T0" fmla="*/ 0 w 60"/>
                  <a:gd name="T1" fmla="*/ 8 h 52"/>
                  <a:gd name="T2" fmla="*/ 60 w 60"/>
                  <a:gd name="T3" fmla="*/ 42 h 52"/>
                  <a:gd name="T4" fmla="*/ 0 w 60"/>
                  <a:gd name="T5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0" h="52">
                    <a:moveTo>
                      <a:pt x="0" y="8"/>
                    </a:moveTo>
                    <a:cubicBezTo>
                      <a:pt x="0" y="8"/>
                      <a:pt x="22" y="52"/>
                      <a:pt x="60" y="42"/>
                    </a:cubicBezTo>
                    <a:cubicBezTo>
                      <a:pt x="60" y="42"/>
                      <a:pt x="48" y="0"/>
                      <a:pt x="0" y="8"/>
                    </a:cubicBezTo>
                    <a:close/>
                  </a:path>
                </a:pathLst>
              </a:custGeom>
              <a:solidFill>
                <a:srgbClr val="F5F5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58"/>
              <p:cNvSpPr/>
              <p:nvPr/>
            </p:nvSpPr>
            <p:spPr bwMode="auto">
              <a:xfrm>
                <a:off x="4722813" y="4994275"/>
                <a:ext cx="977900" cy="936625"/>
              </a:xfrm>
              <a:custGeom>
                <a:avLst/>
                <a:gdLst>
                  <a:gd name="T0" fmla="*/ 40 w 192"/>
                  <a:gd name="T1" fmla="*/ 0 h 184"/>
                  <a:gd name="T2" fmla="*/ 126 w 192"/>
                  <a:gd name="T3" fmla="*/ 184 h 184"/>
                  <a:gd name="T4" fmla="*/ 40 w 192"/>
                  <a:gd name="T5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84">
                    <a:moveTo>
                      <a:pt x="40" y="0"/>
                    </a:moveTo>
                    <a:cubicBezTo>
                      <a:pt x="40" y="0"/>
                      <a:pt x="0" y="136"/>
                      <a:pt x="126" y="184"/>
                    </a:cubicBezTo>
                    <a:cubicBezTo>
                      <a:pt x="126" y="184"/>
                      <a:pt x="192" y="108"/>
                      <a:pt x="40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59"/>
              <p:cNvSpPr/>
              <p:nvPr/>
            </p:nvSpPr>
            <p:spPr bwMode="auto">
              <a:xfrm>
                <a:off x="5313363" y="4994275"/>
                <a:ext cx="1365250" cy="1497012"/>
              </a:xfrm>
              <a:custGeom>
                <a:avLst/>
                <a:gdLst>
                  <a:gd name="T0" fmla="*/ 116 w 268"/>
                  <a:gd name="T1" fmla="*/ 0 h 294"/>
                  <a:gd name="T2" fmla="*/ 88 w 268"/>
                  <a:gd name="T3" fmla="*/ 294 h 294"/>
                  <a:gd name="T4" fmla="*/ 116 w 268"/>
                  <a:gd name="T5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8" h="294">
                    <a:moveTo>
                      <a:pt x="116" y="0"/>
                    </a:moveTo>
                    <a:cubicBezTo>
                      <a:pt x="116" y="0"/>
                      <a:pt x="0" y="134"/>
                      <a:pt x="88" y="294"/>
                    </a:cubicBezTo>
                    <a:cubicBezTo>
                      <a:pt x="88" y="294"/>
                      <a:pt x="268" y="210"/>
                      <a:pt x="116" y="0"/>
                    </a:cubicBezTo>
                    <a:close/>
                  </a:path>
                </a:pathLst>
              </a:custGeom>
              <a:solidFill>
                <a:srgbClr val="7DA8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5864226" y="869950"/>
                <a:ext cx="4370387" cy="4435475"/>
                <a:chOff x="5864226" y="869950"/>
                <a:chExt cx="4370387" cy="4435475"/>
              </a:xfrm>
            </p:grpSpPr>
            <p:sp>
              <p:nvSpPr>
                <p:cNvPr id="19" name="Oval 5"/>
                <p:cNvSpPr>
                  <a:spLocks noChangeArrowheads="1"/>
                </p:cNvSpPr>
                <p:nvPr/>
              </p:nvSpPr>
              <p:spPr bwMode="auto">
                <a:xfrm>
                  <a:off x="6853238" y="5070475"/>
                  <a:ext cx="2781300" cy="234950"/>
                </a:xfrm>
                <a:prstGeom prst="ellipse">
                  <a:avLst/>
                </a:pr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6"/>
                <p:cNvSpPr/>
                <p:nvPr/>
              </p:nvSpPr>
              <p:spPr bwMode="auto">
                <a:xfrm>
                  <a:off x="7886701" y="2193925"/>
                  <a:ext cx="1400175" cy="2901950"/>
                </a:xfrm>
                <a:custGeom>
                  <a:avLst/>
                  <a:gdLst>
                    <a:gd name="T0" fmla="*/ 117 w 275"/>
                    <a:gd name="T1" fmla="*/ 568 h 570"/>
                    <a:gd name="T2" fmla="*/ 249 w 275"/>
                    <a:gd name="T3" fmla="*/ 0 h 570"/>
                    <a:gd name="T4" fmla="*/ 147 w 275"/>
                    <a:gd name="T5" fmla="*/ 570 h 570"/>
                    <a:gd name="T6" fmla="*/ 117 w 275"/>
                    <a:gd name="T7" fmla="*/ 568 h 5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5" h="570">
                      <a:moveTo>
                        <a:pt x="117" y="568"/>
                      </a:moveTo>
                      <a:cubicBezTo>
                        <a:pt x="117" y="568"/>
                        <a:pt x="0" y="229"/>
                        <a:pt x="249" y="0"/>
                      </a:cubicBezTo>
                      <a:cubicBezTo>
                        <a:pt x="249" y="0"/>
                        <a:pt x="275" y="425"/>
                        <a:pt x="147" y="570"/>
                      </a:cubicBezTo>
                      <a:cubicBezTo>
                        <a:pt x="117" y="568"/>
                        <a:pt x="117" y="568"/>
                        <a:pt x="117" y="568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7"/>
                <p:cNvSpPr/>
                <p:nvPr/>
              </p:nvSpPr>
              <p:spPr bwMode="auto">
                <a:xfrm>
                  <a:off x="8640763" y="3049588"/>
                  <a:ext cx="835025" cy="2062162"/>
                </a:xfrm>
                <a:custGeom>
                  <a:avLst/>
                  <a:gdLst>
                    <a:gd name="T0" fmla="*/ 0 w 164"/>
                    <a:gd name="T1" fmla="*/ 403 h 405"/>
                    <a:gd name="T2" fmla="*/ 164 w 164"/>
                    <a:gd name="T3" fmla="*/ 0 h 405"/>
                    <a:gd name="T4" fmla="*/ 29 w 164"/>
                    <a:gd name="T5" fmla="*/ 405 h 405"/>
                    <a:gd name="T6" fmla="*/ 0 w 164"/>
                    <a:gd name="T7" fmla="*/ 403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4" h="405">
                      <a:moveTo>
                        <a:pt x="0" y="403"/>
                      </a:moveTo>
                      <a:cubicBezTo>
                        <a:pt x="0" y="403"/>
                        <a:pt x="27" y="76"/>
                        <a:pt x="164" y="0"/>
                      </a:cubicBezTo>
                      <a:cubicBezTo>
                        <a:pt x="164" y="0"/>
                        <a:pt x="117" y="344"/>
                        <a:pt x="29" y="405"/>
                      </a:cubicBezTo>
                      <a:lnTo>
                        <a:pt x="0" y="403"/>
                      </a:ln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8"/>
                <p:cNvSpPr/>
                <p:nvPr/>
              </p:nvSpPr>
              <p:spPr bwMode="auto">
                <a:xfrm>
                  <a:off x="7423151" y="2606675"/>
                  <a:ext cx="1155700" cy="2505075"/>
                </a:xfrm>
                <a:custGeom>
                  <a:avLst/>
                  <a:gdLst>
                    <a:gd name="T0" fmla="*/ 215 w 227"/>
                    <a:gd name="T1" fmla="*/ 492 h 492"/>
                    <a:gd name="T2" fmla="*/ 35 w 227"/>
                    <a:gd name="T3" fmla="*/ 0 h 492"/>
                    <a:gd name="T4" fmla="*/ 143 w 227"/>
                    <a:gd name="T5" fmla="*/ 491 h 492"/>
                    <a:gd name="T6" fmla="*/ 215 w 227"/>
                    <a:gd name="T7" fmla="*/ 492 h 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7" h="492">
                      <a:moveTo>
                        <a:pt x="215" y="492"/>
                      </a:moveTo>
                      <a:cubicBezTo>
                        <a:pt x="215" y="492"/>
                        <a:pt x="227" y="212"/>
                        <a:pt x="35" y="0"/>
                      </a:cubicBezTo>
                      <a:cubicBezTo>
                        <a:pt x="35" y="0"/>
                        <a:pt x="0" y="378"/>
                        <a:pt x="143" y="491"/>
                      </a:cubicBezTo>
                      <a:cubicBezTo>
                        <a:pt x="215" y="492"/>
                        <a:pt x="215" y="492"/>
                        <a:pt x="215" y="492"/>
                      </a:cubicBezTo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9"/>
                <p:cNvSpPr/>
                <p:nvPr/>
              </p:nvSpPr>
              <p:spPr bwMode="auto">
                <a:xfrm>
                  <a:off x="6781801" y="2403475"/>
                  <a:ext cx="1190625" cy="2744787"/>
                </a:xfrm>
                <a:custGeom>
                  <a:avLst/>
                  <a:gdLst>
                    <a:gd name="T0" fmla="*/ 6 w 234"/>
                    <a:gd name="T1" fmla="*/ 3 h 539"/>
                    <a:gd name="T2" fmla="*/ 182 w 234"/>
                    <a:gd name="T3" fmla="*/ 539 h 539"/>
                    <a:gd name="T4" fmla="*/ 234 w 234"/>
                    <a:gd name="T5" fmla="*/ 536 h 539"/>
                    <a:gd name="T6" fmla="*/ 6 w 234"/>
                    <a:gd name="T7" fmla="*/ 3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4" h="539">
                      <a:moveTo>
                        <a:pt x="6" y="3"/>
                      </a:moveTo>
                      <a:cubicBezTo>
                        <a:pt x="4" y="0"/>
                        <a:pt x="0" y="442"/>
                        <a:pt x="182" y="539"/>
                      </a:cubicBezTo>
                      <a:cubicBezTo>
                        <a:pt x="234" y="536"/>
                        <a:pt x="234" y="536"/>
                        <a:pt x="234" y="536"/>
                      </a:cubicBezTo>
                      <a:cubicBezTo>
                        <a:pt x="234" y="536"/>
                        <a:pt x="182" y="202"/>
                        <a:pt x="6" y="3"/>
                      </a:cubicBezTo>
                      <a:close/>
                    </a:path>
                  </a:pathLst>
                </a:custGeom>
                <a:solidFill>
                  <a:srgbClr val="436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10"/>
                <p:cNvSpPr/>
                <p:nvPr/>
              </p:nvSpPr>
              <p:spPr bwMode="auto">
                <a:xfrm>
                  <a:off x="9124951" y="3543300"/>
                  <a:ext cx="661988" cy="1644650"/>
                </a:xfrm>
                <a:custGeom>
                  <a:avLst/>
                  <a:gdLst>
                    <a:gd name="T0" fmla="*/ 0 w 130"/>
                    <a:gd name="T1" fmla="*/ 309 h 323"/>
                    <a:gd name="T2" fmla="*/ 128 w 130"/>
                    <a:gd name="T3" fmla="*/ 0 h 323"/>
                    <a:gd name="T4" fmla="*/ 27 w 130"/>
                    <a:gd name="T5" fmla="*/ 313 h 323"/>
                    <a:gd name="T6" fmla="*/ 0 w 130"/>
                    <a:gd name="T7" fmla="*/ 309 h 3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0" h="323">
                      <a:moveTo>
                        <a:pt x="0" y="309"/>
                      </a:moveTo>
                      <a:cubicBezTo>
                        <a:pt x="0" y="309"/>
                        <a:pt x="23" y="73"/>
                        <a:pt x="128" y="0"/>
                      </a:cubicBezTo>
                      <a:cubicBezTo>
                        <a:pt x="128" y="0"/>
                        <a:pt x="130" y="263"/>
                        <a:pt x="27" y="313"/>
                      </a:cubicBezTo>
                      <a:cubicBezTo>
                        <a:pt x="27" y="313"/>
                        <a:pt x="5" y="323"/>
                        <a:pt x="0" y="309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11"/>
                <p:cNvSpPr/>
                <p:nvPr/>
              </p:nvSpPr>
              <p:spPr bwMode="auto">
                <a:xfrm>
                  <a:off x="8645526" y="3727450"/>
                  <a:ext cx="754063" cy="1460500"/>
                </a:xfrm>
                <a:custGeom>
                  <a:avLst/>
                  <a:gdLst>
                    <a:gd name="T0" fmla="*/ 107 w 148"/>
                    <a:gd name="T1" fmla="*/ 272 h 287"/>
                    <a:gd name="T2" fmla="*/ 29 w 148"/>
                    <a:gd name="T3" fmla="*/ 0 h 287"/>
                    <a:gd name="T4" fmla="*/ 87 w 148"/>
                    <a:gd name="T5" fmla="*/ 272 h 287"/>
                    <a:gd name="T6" fmla="*/ 107 w 148"/>
                    <a:gd name="T7" fmla="*/ 272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" h="287">
                      <a:moveTo>
                        <a:pt x="107" y="272"/>
                      </a:moveTo>
                      <a:cubicBezTo>
                        <a:pt x="107" y="272"/>
                        <a:pt x="148" y="121"/>
                        <a:pt x="29" y="0"/>
                      </a:cubicBezTo>
                      <a:cubicBezTo>
                        <a:pt x="29" y="0"/>
                        <a:pt x="0" y="208"/>
                        <a:pt x="87" y="272"/>
                      </a:cubicBezTo>
                      <a:cubicBezTo>
                        <a:pt x="87" y="272"/>
                        <a:pt x="92" y="287"/>
                        <a:pt x="107" y="272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12"/>
                <p:cNvSpPr/>
                <p:nvPr/>
              </p:nvSpPr>
              <p:spPr bwMode="auto">
                <a:xfrm>
                  <a:off x="7713663" y="4133850"/>
                  <a:ext cx="468313" cy="1049337"/>
                </a:xfrm>
                <a:custGeom>
                  <a:avLst/>
                  <a:gdLst>
                    <a:gd name="T0" fmla="*/ 16 w 92"/>
                    <a:gd name="T1" fmla="*/ 0 h 206"/>
                    <a:gd name="T2" fmla="*/ 51 w 92"/>
                    <a:gd name="T3" fmla="*/ 200 h 206"/>
                    <a:gd name="T4" fmla="*/ 89 w 92"/>
                    <a:gd name="T5" fmla="*/ 197 h 206"/>
                    <a:gd name="T6" fmla="*/ 16 w 92"/>
                    <a:gd name="T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2" h="206">
                      <a:moveTo>
                        <a:pt x="16" y="0"/>
                      </a:moveTo>
                      <a:cubicBezTo>
                        <a:pt x="16" y="0"/>
                        <a:pt x="0" y="174"/>
                        <a:pt x="51" y="200"/>
                      </a:cubicBezTo>
                      <a:cubicBezTo>
                        <a:pt x="51" y="200"/>
                        <a:pt x="78" y="206"/>
                        <a:pt x="89" y="197"/>
                      </a:cubicBezTo>
                      <a:cubicBezTo>
                        <a:pt x="89" y="197"/>
                        <a:pt x="92" y="75"/>
                        <a:pt x="1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13"/>
                <p:cNvSpPr/>
                <p:nvPr/>
              </p:nvSpPr>
              <p:spPr bwMode="auto">
                <a:xfrm>
                  <a:off x="6800851" y="4195763"/>
                  <a:ext cx="846138" cy="987425"/>
                </a:xfrm>
                <a:custGeom>
                  <a:avLst/>
                  <a:gdLst>
                    <a:gd name="T0" fmla="*/ 138 w 166"/>
                    <a:gd name="T1" fmla="*/ 186 h 194"/>
                    <a:gd name="T2" fmla="*/ 0 w 166"/>
                    <a:gd name="T3" fmla="*/ 0 h 194"/>
                    <a:gd name="T4" fmla="*/ 166 w 166"/>
                    <a:gd name="T5" fmla="*/ 183 h 194"/>
                    <a:gd name="T6" fmla="*/ 138 w 166"/>
                    <a:gd name="T7" fmla="*/ 186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6" h="194">
                      <a:moveTo>
                        <a:pt x="138" y="186"/>
                      </a:moveTo>
                      <a:cubicBezTo>
                        <a:pt x="138" y="186"/>
                        <a:pt x="11" y="146"/>
                        <a:pt x="0" y="0"/>
                      </a:cubicBezTo>
                      <a:cubicBezTo>
                        <a:pt x="0" y="0"/>
                        <a:pt x="159" y="66"/>
                        <a:pt x="166" y="183"/>
                      </a:cubicBezTo>
                      <a:cubicBezTo>
                        <a:pt x="166" y="183"/>
                        <a:pt x="155" y="194"/>
                        <a:pt x="138" y="186"/>
                      </a:cubicBezTo>
                      <a:close/>
                    </a:path>
                  </a:pathLst>
                </a:custGeom>
                <a:solidFill>
                  <a:srgbClr val="5E8B6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14"/>
                <p:cNvSpPr/>
                <p:nvPr/>
              </p:nvSpPr>
              <p:spPr bwMode="auto">
                <a:xfrm>
                  <a:off x="7515226" y="4735513"/>
                  <a:ext cx="366713" cy="452437"/>
                </a:xfrm>
                <a:custGeom>
                  <a:avLst/>
                  <a:gdLst>
                    <a:gd name="T0" fmla="*/ 27 w 72"/>
                    <a:gd name="T1" fmla="*/ 85 h 89"/>
                    <a:gd name="T2" fmla="*/ 34 w 72"/>
                    <a:gd name="T3" fmla="*/ 0 h 89"/>
                    <a:gd name="T4" fmla="*/ 46 w 72"/>
                    <a:gd name="T5" fmla="*/ 88 h 89"/>
                    <a:gd name="T6" fmla="*/ 27 w 72"/>
                    <a:gd name="T7" fmla="*/ 85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9">
                      <a:moveTo>
                        <a:pt x="27" y="85"/>
                      </a:moveTo>
                      <a:cubicBezTo>
                        <a:pt x="27" y="85"/>
                        <a:pt x="0" y="65"/>
                        <a:pt x="34" y="0"/>
                      </a:cubicBezTo>
                      <a:cubicBezTo>
                        <a:pt x="34" y="0"/>
                        <a:pt x="72" y="58"/>
                        <a:pt x="46" y="88"/>
                      </a:cubicBezTo>
                      <a:cubicBezTo>
                        <a:pt x="46" y="88"/>
                        <a:pt x="28" y="89"/>
                        <a:pt x="27" y="85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15"/>
                <p:cNvSpPr/>
                <p:nvPr/>
              </p:nvSpPr>
              <p:spPr bwMode="auto">
                <a:xfrm>
                  <a:off x="9002713" y="5019675"/>
                  <a:ext cx="579438" cy="285750"/>
                </a:xfrm>
                <a:custGeom>
                  <a:avLst/>
                  <a:gdLst>
                    <a:gd name="T0" fmla="*/ 6 w 114"/>
                    <a:gd name="T1" fmla="*/ 26 h 56"/>
                    <a:gd name="T2" fmla="*/ 88 w 114"/>
                    <a:gd name="T3" fmla="*/ 8 h 56"/>
                    <a:gd name="T4" fmla="*/ 107 w 114"/>
                    <a:gd name="T5" fmla="*/ 5 h 56"/>
                    <a:gd name="T6" fmla="*/ 14 w 114"/>
                    <a:gd name="T7" fmla="*/ 34 h 56"/>
                    <a:gd name="T8" fmla="*/ 6 w 114"/>
                    <a:gd name="T9" fmla="*/ 2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6">
                      <a:moveTo>
                        <a:pt x="6" y="26"/>
                      </a:moveTo>
                      <a:cubicBezTo>
                        <a:pt x="6" y="26"/>
                        <a:pt x="27" y="0"/>
                        <a:pt x="88" y="8"/>
                      </a:cubicBezTo>
                      <a:cubicBezTo>
                        <a:pt x="88" y="8"/>
                        <a:pt x="100" y="14"/>
                        <a:pt x="107" y="5"/>
                      </a:cubicBezTo>
                      <a:cubicBezTo>
                        <a:pt x="107" y="5"/>
                        <a:pt x="114" y="56"/>
                        <a:pt x="14" y="34"/>
                      </a:cubicBezTo>
                      <a:cubicBezTo>
                        <a:pt x="14" y="34"/>
                        <a:pt x="0" y="29"/>
                        <a:pt x="6" y="26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39"/>
                <p:cNvSpPr/>
                <p:nvPr/>
              </p:nvSpPr>
              <p:spPr bwMode="auto">
                <a:xfrm>
                  <a:off x="8813801" y="3111500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1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4"/>
                        <a:pt x="1" y="6"/>
                      </a:cubicBezTo>
                      <a:cubicBezTo>
                        <a:pt x="0" y="4"/>
                        <a:pt x="0" y="2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9" name="Freeform 45"/>
                <p:cNvSpPr/>
                <p:nvPr/>
              </p:nvSpPr>
              <p:spPr bwMode="auto">
                <a:xfrm>
                  <a:off x="7672388" y="3146425"/>
                  <a:ext cx="4763" cy="30162"/>
                </a:xfrm>
                <a:custGeom>
                  <a:avLst/>
                  <a:gdLst>
                    <a:gd name="T0" fmla="*/ 1 w 1"/>
                    <a:gd name="T1" fmla="*/ 0 h 6"/>
                    <a:gd name="T2" fmla="*/ 1 w 1"/>
                    <a:gd name="T3" fmla="*/ 0 h 6"/>
                    <a:gd name="T4" fmla="*/ 0 w 1"/>
                    <a:gd name="T5" fmla="*/ 6 h 6"/>
                    <a:gd name="T6" fmla="*/ 1 w 1"/>
                    <a:gd name="T7" fmla="*/ 0 h 6"/>
                    <a:gd name="T8" fmla="*/ 1 w 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2"/>
                        <a:pt x="1" y="4"/>
                        <a:pt x="0" y="6"/>
                      </a:cubicBezTo>
                      <a:cubicBezTo>
                        <a:pt x="1" y="4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385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3" name="Freeform 49"/>
                <p:cNvSpPr/>
                <p:nvPr/>
              </p:nvSpPr>
              <p:spPr bwMode="auto">
                <a:xfrm>
                  <a:off x="6526213" y="4664075"/>
                  <a:ext cx="230188" cy="214312"/>
                </a:xfrm>
                <a:custGeom>
                  <a:avLst/>
                  <a:gdLst>
                    <a:gd name="T0" fmla="*/ 26 w 45"/>
                    <a:gd name="T1" fmla="*/ 0 h 42"/>
                    <a:gd name="T2" fmla="*/ 10 w 45"/>
                    <a:gd name="T3" fmla="*/ 42 h 42"/>
                    <a:gd name="T4" fmla="*/ 26 w 45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2">
                      <a:moveTo>
                        <a:pt x="26" y="0"/>
                      </a:moveTo>
                      <a:cubicBezTo>
                        <a:pt x="26" y="0"/>
                        <a:pt x="0" y="19"/>
                        <a:pt x="10" y="42"/>
                      </a:cubicBezTo>
                      <a:cubicBezTo>
                        <a:pt x="10" y="42"/>
                        <a:pt x="45" y="36"/>
                        <a:pt x="26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4" name="Freeform 50"/>
                <p:cNvSpPr/>
                <p:nvPr/>
              </p:nvSpPr>
              <p:spPr bwMode="auto">
                <a:xfrm>
                  <a:off x="6715126" y="3206750"/>
                  <a:ext cx="361950" cy="347662"/>
                </a:xfrm>
                <a:custGeom>
                  <a:avLst/>
                  <a:gdLst>
                    <a:gd name="T0" fmla="*/ 0 w 71"/>
                    <a:gd name="T1" fmla="*/ 0 h 68"/>
                    <a:gd name="T2" fmla="*/ 63 w 71"/>
                    <a:gd name="T3" fmla="*/ 68 h 68"/>
                    <a:gd name="T4" fmla="*/ 0 w 71"/>
                    <a:gd name="T5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68">
                      <a:moveTo>
                        <a:pt x="0" y="0"/>
                      </a:moveTo>
                      <a:cubicBezTo>
                        <a:pt x="0" y="0"/>
                        <a:pt x="3" y="64"/>
                        <a:pt x="63" y="68"/>
                      </a:cubicBezTo>
                      <a:cubicBezTo>
                        <a:pt x="63" y="68"/>
                        <a:pt x="71" y="4"/>
                        <a:pt x="0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51"/>
                <p:cNvSpPr/>
                <p:nvPr/>
              </p:nvSpPr>
              <p:spPr bwMode="auto">
                <a:xfrm>
                  <a:off x="9796463" y="869950"/>
                  <a:ext cx="438150" cy="519112"/>
                </a:xfrm>
                <a:custGeom>
                  <a:avLst/>
                  <a:gdLst>
                    <a:gd name="T0" fmla="*/ 14 w 86"/>
                    <a:gd name="T1" fmla="*/ 0 h 102"/>
                    <a:gd name="T2" fmla="*/ 74 w 86"/>
                    <a:gd name="T3" fmla="*/ 102 h 102"/>
                    <a:gd name="T4" fmla="*/ 14 w 86"/>
                    <a:gd name="T5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6" h="102">
                      <a:moveTo>
                        <a:pt x="14" y="0"/>
                      </a:moveTo>
                      <a:cubicBezTo>
                        <a:pt x="14" y="0"/>
                        <a:pt x="0" y="80"/>
                        <a:pt x="74" y="102"/>
                      </a:cubicBezTo>
                      <a:cubicBezTo>
                        <a:pt x="74" y="102"/>
                        <a:pt x="86" y="36"/>
                        <a:pt x="14" y="0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52"/>
                <p:cNvSpPr/>
                <p:nvPr/>
              </p:nvSpPr>
              <p:spPr bwMode="auto">
                <a:xfrm>
                  <a:off x="5864226" y="1511300"/>
                  <a:ext cx="306388" cy="295275"/>
                </a:xfrm>
                <a:custGeom>
                  <a:avLst/>
                  <a:gdLst>
                    <a:gd name="T0" fmla="*/ 48 w 60"/>
                    <a:gd name="T1" fmla="*/ 0 h 58"/>
                    <a:gd name="T2" fmla="*/ 16 w 60"/>
                    <a:gd name="T3" fmla="*/ 58 h 58"/>
                    <a:gd name="T4" fmla="*/ 48 w 60"/>
                    <a:gd name="T5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0" h="58">
                      <a:moveTo>
                        <a:pt x="48" y="0"/>
                      </a:moveTo>
                      <a:cubicBezTo>
                        <a:pt x="48" y="0"/>
                        <a:pt x="0" y="14"/>
                        <a:pt x="16" y="58"/>
                      </a:cubicBezTo>
                      <a:cubicBezTo>
                        <a:pt x="16" y="58"/>
                        <a:pt x="60" y="54"/>
                        <a:pt x="48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Freeform 60"/>
                <p:cNvSpPr/>
                <p:nvPr/>
              </p:nvSpPr>
              <p:spPr bwMode="auto">
                <a:xfrm>
                  <a:off x="7289801" y="1557338"/>
                  <a:ext cx="230188" cy="204787"/>
                </a:xfrm>
                <a:custGeom>
                  <a:avLst/>
                  <a:gdLst>
                    <a:gd name="T0" fmla="*/ 9 w 45"/>
                    <a:gd name="T1" fmla="*/ 4 h 40"/>
                    <a:gd name="T2" fmla="*/ 42 w 45"/>
                    <a:gd name="T3" fmla="*/ 40 h 40"/>
                    <a:gd name="T4" fmla="*/ 9 w 45"/>
                    <a:gd name="T5" fmla="*/ 4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5" h="40">
                      <a:moveTo>
                        <a:pt x="9" y="4"/>
                      </a:moveTo>
                      <a:cubicBezTo>
                        <a:pt x="9" y="4"/>
                        <a:pt x="0" y="38"/>
                        <a:pt x="42" y="40"/>
                      </a:cubicBezTo>
                      <a:cubicBezTo>
                        <a:pt x="42" y="40"/>
                        <a:pt x="45" y="0"/>
                        <a:pt x="9" y="4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61"/>
                <p:cNvSpPr/>
                <p:nvPr/>
              </p:nvSpPr>
              <p:spPr bwMode="auto">
                <a:xfrm>
                  <a:off x="9307513" y="2205038"/>
                  <a:ext cx="403225" cy="488950"/>
                </a:xfrm>
                <a:custGeom>
                  <a:avLst/>
                  <a:gdLst>
                    <a:gd name="T0" fmla="*/ 9 w 79"/>
                    <a:gd name="T1" fmla="*/ 96 h 96"/>
                    <a:gd name="T2" fmla="*/ 65 w 79"/>
                    <a:gd name="T3" fmla="*/ 0 h 96"/>
                    <a:gd name="T4" fmla="*/ 9 w 79"/>
                    <a:gd name="T5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9" h="96">
                      <a:moveTo>
                        <a:pt x="9" y="96"/>
                      </a:moveTo>
                      <a:cubicBezTo>
                        <a:pt x="9" y="96"/>
                        <a:pt x="0" y="21"/>
                        <a:pt x="65" y="0"/>
                      </a:cubicBezTo>
                      <a:cubicBezTo>
                        <a:pt x="65" y="0"/>
                        <a:pt x="79" y="79"/>
                        <a:pt x="9" y="96"/>
                      </a:cubicBezTo>
                      <a:close/>
                    </a:path>
                  </a:pathLst>
                </a:custGeom>
                <a:solidFill>
                  <a:srgbClr val="F5F5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62"/>
                <p:cNvSpPr/>
                <p:nvPr/>
              </p:nvSpPr>
              <p:spPr bwMode="auto">
                <a:xfrm>
                  <a:off x="9556751" y="2708275"/>
                  <a:ext cx="250825" cy="244475"/>
                </a:xfrm>
                <a:custGeom>
                  <a:avLst/>
                  <a:gdLst>
                    <a:gd name="T0" fmla="*/ 20 w 49"/>
                    <a:gd name="T1" fmla="*/ 0 h 48"/>
                    <a:gd name="T2" fmla="*/ 31 w 49"/>
                    <a:gd name="T3" fmla="*/ 48 h 48"/>
                    <a:gd name="T4" fmla="*/ 20 w 49"/>
                    <a:gd name="T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9" h="48">
                      <a:moveTo>
                        <a:pt x="20" y="0"/>
                      </a:moveTo>
                      <a:cubicBezTo>
                        <a:pt x="20" y="0"/>
                        <a:pt x="0" y="32"/>
                        <a:pt x="31" y="48"/>
                      </a:cubicBezTo>
                      <a:cubicBezTo>
                        <a:pt x="31" y="48"/>
                        <a:pt x="49" y="5"/>
                        <a:pt x="20" y="0"/>
                      </a:cubicBezTo>
                      <a:close/>
                    </a:path>
                  </a:pathLst>
                </a:custGeom>
                <a:solidFill>
                  <a:srgbClr val="7DA8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095999" y="2371725"/>
            <a:ext cx="5194041" cy="2597150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663043"/>
            <a:ext cx="519404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2" y="5366772"/>
            <a:ext cx="5194041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84420"/>
            <a:ext cx="647700" cy="40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918" y="5878515"/>
            <a:ext cx="514350" cy="495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7610" y="6401925"/>
            <a:ext cx="409575" cy="257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40923" y="6126165"/>
            <a:ext cx="1198689" cy="6335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2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2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3" Type="http://schemas.openxmlformats.org/officeDocument/2006/relationships/slideLayout" Target="../slideLayouts/slideLayout4.xml"/><Relationship Id="rId42" Type="http://schemas.openxmlformats.org/officeDocument/2006/relationships/image" Target="../media/image12.png"/><Relationship Id="rId41" Type="http://schemas.openxmlformats.org/officeDocument/2006/relationships/tags" Target="../tags/tag34.xml"/><Relationship Id="rId40" Type="http://schemas.openxmlformats.org/officeDocument/2006/relationships/tags" Target="../tags/tag33.xml"/><Relationship Id="rId4" Type="http://schemas.openxmlformats.org/officeDocument/2006/relationships/tags" Target="../tags/tag3.xml"/><Relationship Id="rId39" Type="http://schemas.openxmlformats.org/officeDocument/2006/relationships/image" Target="../media/image11.png"/><Relationship Id="rId38" Type="http://schemas.openxmlformats.org/officeDocument/2006/relationships/tags" Target="../tags/tag32.xml"/><Relationship Id="rId37" Type="http://schemas.openxmlformats.org/officeDocument/2006/relationships/tags" Target="../tags/tag31.xml"/><Relationship Id="rId36" Type="http://schemas.openxmlformats.org/officeDocument/2006/relationships/image" Target="../media/image10.png"/><Relationship Id="rId35" Type="http://schemas.openxmlformats.org/officeDocument/2006/relationships/tags" Target="../tags/tag30.xml"/><Relationship Id="rId34" Type="http://schemas.openxmlformats.org/officeDocument/2006/relationships/tags" Target="../tags/tag29.xml"/><Relationship Id="rId33" Type="http://schemas.openxmlformats.org/officeDocument/2006/relationships/tags" Target="../tags/tag28.xml"/><Relationship Id="rId32" Type="http://schemas.openxmlformats.org/officeDocument/2006/relationships/image" Target="../media/image9.png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2.xml"/><Relationship Id="rId29" Type="http://schemas.openxmlformats.org/officeDocument/2006/relationships/image" Target="../media/image8.png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image" Target="../media/image7.png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image" Target="../media/image6.png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Softmax</a:t>
            </a:r>
            <a:r>
              <a:rPr 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函数</a:t>
            </a:r>
            <a:endParaRPr lang="zh-CN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p>
                <a:pPr>
                  <a:buFont typeface="Wingdings" panose="05000000000000000000" charset="0"/>
                  <a:buChar char="p"/>
                </a:pPr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背景：对于机器学习中的</a:t>
                </a:r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分类问题，学习结果给出的输出值往往是一系列无范围约束的数值，而我们期望得到的结果是为每个分类都赋予一个概率值，并使得概率值和为</a:t>
                </a:r>
                <a:r>
                  <a:rPr lang="en-US" alt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1</a:t>
                </a:r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。</a:t>
                </a:r>
                <a:endParaRPr lang="zh-CN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函数可以将学习结果的原始输出值映射到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e>
                    </m:d>
                  </m:oMath>
                </a14:m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，并且约束各输出值的和为1，因此常被应用于机器学习分类问题的概率计算</a:t>
                </a:r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之中。</a:t>
                </a:r>
                <a:endParaRPr lang="zh-CN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函数的计算公式</a:t>
                </a:r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为：</a:t>
                </a:r>
                <a:endParaRPr lang="zh-CN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en-US" altLang="zh-CN" sz="2000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oftmax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; 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表示</m:t>
                      </m:r>
                      <m:r>
                        <a:rPr lang="en-US" altLang="zh-CN" sz="20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第</m:t>
                      </m:r>
                      <m:r>
                        <a:rPr lang="en-US" altLang="zh-CN" sz="20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个节点的输出值</m:t>
                      </m:r>
                    </m:oMath>
                  </m:oMathPara>
                </a14:m>
                <a:endParaRPr lang="en-US" altLang="zh-CN" sz="200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p"/>
                </a:pPr>
                <a:r>
                  <a:rPr lang="zh-CN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例：</a:t>
                </a:r>
                <a:endParaRPr lang="en-US" altLang="zh-CN" sz="20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组合 95"/>
          <p:cNvGrpSpPr/>
          <p:nvPr/>
        </p:nvGrpSpPr>
        <p:grpSpPr>
          <a:xfrm>
            <a:off x="1068070" y="4040505"/>
            <a:ext cx="11069955" cy="2797175"/>
            <a:chOff x="1682" y="5775"/>
            <a:chExt cx="17433" cy="4405"/>
          </a:xfrm>
        </p:grpSpPr>
        <p:cxnSp>
          <p:nvCxnSpPr>
            <p:cNvPr id="64" name="直接箭头连接符 63"/>
            <p:cNvCxnSpPr>
              <a:stCxn id="73" idx="6"/>
              <a:endCxn id="82" idx="2"/>
            </p:cNvCxnSpPr>
            <p:nvPr>
              <p:custDataLst>
                <p:tags r:id="rId2"/>
              </p:custDataLst>
            </p:nvPr>
          </p:nvCxnSpPr>
          <p:spPr>
            <a:xfrm>
              <a:off x="2611" y="6662"/>
              <a:ext cx="2887" cy="87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80" idx="6"/>
              <a:endCxn id="83" idx="2"/>
            </p:cNvCxnSpPr>
            <p:nvPr>
              <p:custDataLst>
                <p:tags r:id="rId3"/>
              </p:custDataLst>
            </p:nvPr>
          </p:nvCxnSpPr>
          <p:spPr>
            <a:xfrm flipV="1">
              <a:off x="2611" y="8321"/>
              <a:ext cx="2887" cy="1658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77" idx="6"/>
              <a:endCxn id="82" idx="2"/>
            </p:cNvCxnSpPr>
            <p:nvPr>
              <p:custDataLst>
                <p:tags r:id="rId4"/>
              </p:custDataLst>
            </p:nvPr>
          </p:nvCxnSpPr>
          <p:spPr>
            <a:xfrm flipV="1">
              <a:off x="2611" y="7534"/>
              <a:ext cx="2887" cy="852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76" idx="6"/>
              <a:endCxn id="83" idx="2"/>
            </p:cNvCxnSpPr>
            <p:nvPr>
              <p:custDataLst>
                <p:tags r:id="rId5"/>
              </p:custDataLst>
            </p:nvPr>
          </p:nvCxnSpPr>
          <p:spPr>
            <a:xfrm>
              <a:off x="2611" y="7955"/>
              <a:ext cx="2887" cy="366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75" idx="6"/>
              <a:endCxn id="84" idx="2"/>
            </p:cNvCxnSpPr>
            <p:nvPr>
              <p:custDataLst>
                <p:tags r:id="rId6"/>
              </p:custDataLst>
            </p:nvPr>
          </p:nvCxnSpPr>
          <p:spPr>
            <a:xfrm>
              <a:off x="2611" y="7524"/>
              <a:ext cx="2887" cy="158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74" idx="6"/>
              <a:endCxn id="84" idx="2"/>
            </p:cNvCxnSpPr>
            <p:nvPr>
              <p:custDataLst>
                <p:tags r:id="rId7"/>
              </p:custDataLst>
            </p:nvPr>
          </p:nvCxnSpPr>
          <p:spPr>
            <a:xfrm>
              <a:off x="2611" y="7093"/>
              <a:ext cx="2887" cy="201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78" idx="6"/>
              <a:endCxn id="82" idx="2"/>
            </p:cNvCxnSpPr>
            <p:nvPr>
              <p:custDataLst>
                <p:tags r:id="rId8"/>
              </p:custDataLst>
            </p:nvPr>
          </p:nvCxnSpPr>
          <p:spPr>
            <a:xfrm flipV="1">
              <a:off x="2611" y="7534"/>
              <a:ext cx="2887" cy="128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 rot="0">
              <a:off x="2049" y="6460"/>
              <a:ext cx="720" cy="3721"/>
              <a:chOff x="4483" y="2712"/>
              <a:chExt cx="720" cy="3721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4641" y="2712"/>
                <a:ext cx="404" cy="2559"/>
                <a:chOff x="4473" y="5692"/>
                <a:chExt cx="404" cy="2559"/>
              </a:xfrm>
            </p:grpSpPr>
            <p:sp>
              <p:nvSpPr>
                <p:cNvPr id="73" name="椭圆 7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4473" y="5692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473" y="6123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473" y="6554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4473" y="6985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473" y="7416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4473" y="7847"/>
                  <a:ext cx="404" cy="40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文本框 78"/>
                  <p:cNvSpPr txBox="1"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4483" y="5336"/>
                    <a:ext cx="721" cy="628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sz="2000" i="1">
                      <a:latin typeface="Cambria Math" panose="02040503050406030204" charset="0"/>
                      <a:ea typeface="MS Mincho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79" name="文本框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4483" y="5336"/>
                    <a:ext cx="721" cy="628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椭圆 79"/>
              <p:cNvSpPr/>
              <p:nvPr>
                <p:custDataLst>
                  <p:tags r:id="rId18"/>
                </p:custDataLst>
              </p:nvPr>
            </p:nvSpPr>
            <p:spPr>
              <a:xfrm>
                <a:off x="4641" y="6029"/>
                <a:ext cx="404" cy="4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rot="0">
              <a:off x="5498" y="7332"/>
              <a:ext cx="404" cy="1978"/>
              <a:chOff x="8276" y="3826"/>
              <a:chExt cx="404" cy="1978"/>
            </a:xfrm>
          </p:grpSpPr>
          <p:sp>
            <p:nvSpPr>
              <p:cNvPr id="82" name="椭圆 81"/>
              <p:cNvSpPr/>
              <p:nvPr>
                <p:custDataLst>
                  <p:tags r:id="rId19"/>
                </p:custDataLst>
              </p:nvPr>
            </p:nvSpPr>
            <p:spPr>
              <a:xfrm>
                <a:off x="8276" y="3826"/>
                <a:ext cx="404" cy="40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/>
              <p:nvPr>
                <p:custDataLst>
                  <p:tags r:id="rId20"/>
                </p:custDataLst>
              </p:nvPr>
            </p:nvSpPr>
            <p:spPr>
              <a:xfrm>
                <a:off x="8276" y="4613"/>
                <a:ext cx="404" cy="40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>
                <p:custDataLst>
                  <p:tags r:id="rId21"/>
                </p:custDataLst>
              </p:nvPr>
            </p:nvSpPr>
            <p:spPr>
              <a:xfrm>
                <a:off x="8276" y="5400"/>
                <a:ext cx="404" cy="404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85" name="文本框 84"/>
            <p:cNvSpPr txBox="1"/>
            <p:nvPr>
              <p:custDataLst>
                <p:tags r:id="rId22"/>
              </p:custDataLst>
            </p:nvPr>
          </p:nvSpPr>
          <p:spPr>
            <a:xfrm>
              <a:off x="1682" y="5775"/>
              <a:ext cx="145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样本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86" name="文本框 85"/>
            <p:cNvSpPr txBox="1"/>
            <p:nvPr>
              <p:custDataLst>
                <p:tags r:id="rId23"/>
              </p:custDataLst>
            </p:nvPr>
          </p:nvSpPr>
          <p:spPr>
            <a:xfrm>
              <a:off x="4142" y="5775"/>
              <a:ext cx="31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输出节点</a:t>
              </a:r>
              <a:r>
                <a:rPr lang="en-US" altLang="zh-CN" sz="1600">
                  <a:latin typeface="楷体" panose="02010609060101010101" charset="-122"/>
                  <a:ea typeface="楷体" panose="02010609060101010101" charset="-122"/>
                </a:rPr>
                <a:t>(</a:t>
              </a:r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类别</a:t>
              </a:r>
              <a:r>
                <a:rPr lang="en-US" altLang="zh-CN" sz="1600">
                  <a:latin typeface="楷体" panose="02010609060101010101" charset="-122"/>
                  <a:ea typeface="楷体" panose="02010609060101010101" charset="-122"/>
                </a:rPr>
                <a:t>)</a:t>
              </a:r>
              <a:endParaRPr lang="en-US" altLang="zh-CN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7847" y="7222"/>
              <a:ext cx="732" cy="2214"/>
              <a:chOff x="7847" y="7222"/>
              <a:chExt cx="732" cy="221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文本框 86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7847" y="7222"/>
                    <a:ext cx="732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87" name="文本框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7847" y="7222"/>
                    <a:ext cx="732" cy="580"/>
                  </a:xfrm>
                  <a:prstGeom prst="rect">
                    <a:avLst/>
                  </a:prstGeom>
                  <a:blipFill rotWithShape="1">
                    <a:blip r:embed="rId2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文本框 87"/>
                  <p:cNvSpPr txBox="1"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7869" y="8039"/>
                    <a:ext cx="68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7869" y="8039"/>
                    <a:ext cx="688" cy="580"/>
                  </a:xfrm>
                  <a:prstGeom prst="rect">
                    <a:avLst/>
                  </a:prstGeom>
                  <a:blipFill rotWithShape="1">
                    <a:blip r:embed="rId2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/>
                  <p:cNvSpPr txBox="1"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7869" y="8856"/>
                    <a:ext cx="68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7869" y="8856"/>
                    <a:ext cx="688" cy="580"/>
                  </a:xfrm>
                  <a:prstGeom prst="rect">
                    <a:avLst/>
                  </a:prstGeom>
                  <a:blipFill rotWithShape="1">
                    <a:blip r:embed="rId3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0" name="文本框 89"/>
            <p:cNvSpPr txBox="1"/>
            <p:nvPr>
              <p:custDataLst>
                <p:tags r:id="rId33"/>
              </p:custDataLst>
            </p:nvPr>
          </p:nvSpPr>
          <p:spPr>
            <a:xfrm>
              <a:off x="6655" y="5775"/>
              <a:ext cx="31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无约束输出</a:t>
              </a:r>
              <a:r>
                <a:rPr lang="zh-CN" altLang="en-US" sz="1600">
                  <a:latin typeface="楷体" panose="02010609060101010101" charset="-122"/>
                  <a:ea typeface="楷体" panose="02010609060101010101" charset="-122"/>
                </a:rPr>
                <a:t>值</a:t>
              </a:r>
              <a:endParaRPr lang="zh-CN" altLang="en-US" sz="1600">
                <a:latin typeface="楷体" panose="02010609060101010101" charset="-122"/>
                <a:ea typeface="楷体" panose="02010609060101010101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10179" y="5775"/>
                  <a:ext cx="3115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oftmax</m:t>
                      </m:r>
                    </m:oMath>
                  </a14:m>
                  <a:r>
                    <a:rPr lang="zh-CN" altLang="en-US" sz="1600">
                      <a:solidFill>
                        <a:schemeClr val="tx1"/>
                      </a:solidFill>
                      <a:latin typeface="Cambria Math" panose="02040503050406030204" charset="0"/>
                      <a:ea typeface="楷体" panose="02010609060101010101" charset="-122"/>
                      <a:cs typeface="Cambria Math" panose="02040503050406030204" charset="0"/>
                    </a:rPr>
                    <a:t>计算</a:t>
                  </a:r>
                  <a:r>
                    <a:rPr lang="zh-CN" altLang="en-US" sz="1600">
                      <a:latin typeface="楷体" panose="02010609060101010101" charset="-122"/>
                      <a:ea typeface="楷体" panose="02010609060101010101" charset="-122"/>
                    </a:rPr>
                    <a:t>概率</a:t>
                  </a:r>
                  <a:r>
                    <a:rPr lang="zh-CN" altLang="en-US" sz="1600">
                      <a:latin typeface="楷体" panose="02010609060101010101" charset="-122"/>
                      <a:ea typeface="楷体" panose="02010609060101010101" charset="-122"/>
                    </a:rPr>
                    <a:t>值</a:t>
                  </a:r>
                  <a:endParaRPr lang="zh-CN" altLang="en-US" sz="1600">
                    <a:latin typeface="楷体" panose="02010609060101010101" charset="-122"/>
                    <a:ea typeface="楷体" panose="02010609060101010101" charset="-122"/>
                  </a:endParaRPr>
                </a:p>
              </p:txBody>
            </p:sp>
          </mc:Choice>
          <mc:Fallback>
            <p:sp>
              <p:nvSpPr>
                <p:cNvPr id="91" name="文本框 90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5"/>
                  </p:custDataLst>
                </p:nvPr>
              </p:nvSpPr>
              <p:spPr>
                <a:xfrm>
                  <a:off x="10179" y="5775"/>
                  <a:ext cx="3115" cy="531"/>
                </a:xfrm>
                <a:prstGeom prst="rect">
                  <a:avLst/>
                </a:prstGeom>
                <a:blipFill rotWithShape="1">
                  <a:blip r:embed="rId3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/>
                <p:cNvSpPr txBox="1"/>
                <p:nvPr>
                  <p:custDataLst>
                    <p:tags r:id="rId37"/>
                  </p:custDataLst>
                </p:nvPr>
              </p:nvSpPr>
              <p:spPr>
                <a:xfrm>
                  <a:off x="9654" y="6959"/>
                  <a:ext cx="4166" cy="2655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𝑟𝑒𝑑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   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i="1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𝑔𝑟𝑒𝑒𝑛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zh-CN" i="1">
                    <a:latin typeface="Cambria Math" panose="02040503050406030204" charset="0"/>
                    <a:cs typeface="Cambria Math" panose="02040503050406030204" charset="0"/>
                  </a:endParaRPr>
                </a:p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𝑝𝑢𝑟𝑝𝑙𝑒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92" name="文本框 9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8"/>
                  </p:custDataLst>
                </p:nvPr>
              </p:nvSpPr>
              <p:spPr>
                <a:xfrm>
                  <a:off x="9654" y="6959"/>
                  <a:ext cx="4166" cy="2655"/>
                </a:xfrm>
                <a:prstGeom prst="rect">
                  <a:avLst/>
                </a:prstGeom>
                <a:blipFill rotWithShape="1">
                  <a:blip r:embed="rId3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14301" y="8007"/>
                  <a:ext cx="4815" cy="56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𝑟𝑒𝑑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𝑔𝑟𝑒𝑒𝑛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𝑝𝑢𝑟𝑝𝑙𝑒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oMath>
                    </m:oMathPara>
                  </a14:m>
                  <a:endParaRPr lang="en-US" altLang="zh-CN" i="1"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41"/>
                  </p:custDataLst>
                </p:nvPr>
              </p:nvSpPr>
              <p:spPr>
                <a:xfrm>
                  <a:off x="14301" y="8007"/>
                  <a:ext cx="4815" cy="560"/>
                </a:xfrm>
                <a:prstGeom prst="rect">
                  <a:avLst/>
                </a:prstGeom>
                <a:blipFill rotWithShape="1">
                  <a:blip r:embed="rId4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Softmax</a:t>
            </a:r>
            <a:r>
              <a:rPr lang="zh-CN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函数的缺陷</a:t>
            </a:r>
            <a:endParaRPr lang="zh-CN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背景：计算机对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数值有一个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规定的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表示范围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，超过这个范围计算机将无法给出精确的计算结果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，如果数值过大，超过最大的范围，就是</a:t>
                </a:r>
                <a:r>
                  <a:rPr lang="en-US" altLang="zh-CN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上溢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；如果过小，超过最小的范围，就是</a:t>
                </a:r>
                <a:r>
                  <a:rPr lang="en-US" altLang="zh-CN">
                    <a:solidFill>
                      <a:srgbClr val="FF000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下溢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  <a:p>
                <a:pPr marL="0" lvl="1" indent="0">
                  <a:buFont typeface="Wingdings" panose="05000000000000000000" charset="0"/>
                  <a:buNone/>
                </a:pPr>
                <a:endParaRPr lang="en-US" altLang="zh-CN" sz="1800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lvl="1" indent="0" fontAlgn="auto">
                  <a:spcAft>
                    <a:spcPts val="500"/>
                  </a:spcAft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 sz="1800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oftmax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1800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函数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的公式可知，计算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需要先分别求出分子和分母的值，在将两者相除求值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，但在实际使用过程中，由于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函数引入了</a:t>
                </a:r>
                <a:r>
                  <a:rPr lang="zh-CN" altLang="en-US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指数运算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zh-CN" altLang="en-US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很容易</a:t>
                </a:r>
                <a:r>
                  <a:rPr lang="zh-CN" altLang="en-US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超出计算机</a:t>
                </a:r>
                <a:r>
                  <a:rPr lang="zh-CN" altLang="en-US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</a:t>
                </a:r>
                <a:r>
                  <a:rPr lang="zh-CN" altLang="en-US">
                    <a:solidFill>
                      <a:srgbClr val="0070C0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系统限制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，导致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函数存在数值上溢和下溢的问题。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函数发生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数值上溢和下溢的三种情形：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的值过大时，如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999</m:t>
                    </m:r>
                  </m:oMath>
                </a14:m>
                <a:r>
                  <a:rPr lang="zh-CN" altLang="en-US" sz="180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，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计算机无法精确计算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的值，只能将其判定为无穷大（</a:t>
                </a:r>
                <a:r>
                  <a:rPr lang="en-US" altLang="zh-CN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Inf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），发生数值上溢；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的值过小时，如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=-999</a:t>
                </a:r>
                <a:r>
                  <a:rPr lang="zh-CN" altLang="en-US" sz="1800">
                    <a:solidFill>
                      <a:schemeClr val="tx1"/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的结果超出了计算机限制的小数点位数，只能将其判定为</a:t>
                </a:r>
                <a:r>
                  <a:rPr lang="zh-CN" altLang="en-US" sz="18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零</a:t>
                </a: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，发生数值下溢；</a:t>
                </a:r>
                <a:endParaRPr lang="zh-CN" altLang="en-US" sz="1800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都过小时，由于发生数值下溢，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,⋯,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均被判定为</a:t>
                </a:r>
                <a:r>
                  <a:rPr lang="zh-CN" altLang="en-US" sz="20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零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，导致</a:t>
                </a:r>
                <a:r>
                  <a:rPr lang="zh-CN" altLang="en-US" sz="20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下式中的分母为零，</a:t>
                </a:r>
                <a:r>
                  <a:rPr lang="zh-CN" altLang="en-US" sz="2000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分式出现除零的情况；</a:t>
                </a:r>
                <a:endParaRPr lang="zh-CN" altLang="en-US" i="1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t="-13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670560" y="5355590"/>
            <a:ext cx="10850245" cy="135382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</p:spPr>
            <p:txBody>
              <a:bodyPr>
                <a:normAutofit/>
              </a:bodyPr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我们令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，对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取对数，得：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oftmax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i="1">
                  <a:solidFill>
                    <a:srgbClr val="0070C0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此时公式中蓝色部分依然存在数值上溢的问题，即当某一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过大时</a:t>
                </a: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，出现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𝐼𝑛𝑓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𝐼𝑛𝑓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现象；</a:t>
                </a:r>
                <a:endParaRPr lang="zh-CN" altLang="en-US"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我们令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MS Mincho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，结合等式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𝑒𝑥𝑝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得：</a:t>
                </a:r>
                <a:endParaRPr lang="en-US" altLang="zh-CN" i="1">
                  <a:solidFill>
                    <a:srgbClr val="0070C0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MS Mincho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𝑆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oftmax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去对数得到变换后的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</a:rPr>
                  <a:t>函数，即：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indent="0">
                  <a:buFont typeface="Wingdings" panose="05000000000000000000" charset="0"/>
                  <a:buNone/>
                </a:pP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</a:endParaRPr>
              </a:p>
              <a:p>
                <a:pPr marL="0" indent="0" fontAlgn="auto">
                  <a:spcAft>
                    <a:spcPts val="1800"/>
                  </a:spcAft>
                  <a:buFont typeface="Wingdings" panose="05000000000000000000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𝑆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oftmax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楷体" panose="02010609060101010101" charset="-122"/>
                          <a:cs typeface="Cambria Math" panose="02040503050406030204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ea typeface="楷体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ea typeface="楷体" panose="02010609060101010101" charset="-122"/>
                                  <a:cs typeface="Cambria Math" panose="02040503050406030204" charset="0"/>
                                </a:rPr>
                                <m:t>log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MS Mincho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ea typeface="楷体" panose="02010609060101010101" charset="-122"/>
                                      <a:cs typeface="Cambria Math" panose="02040503050406030204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ea typeface="楷体" panose="02010609060101010101" charset="-122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charset="0"/>
                                              <a:ea typeface="楷体" panose="02010609060101010101" charset="-122"/>
                                              <a:cs typeface="Cambria Math" panose="02040503050406030204" charset="0"/>
                                              <a:sym typeface="+mn-ea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ea typeface="楷体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问：这不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就是做了个取对数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变换后又去对数的变换嘛，怎么</a:t>
                </a:r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就克服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数值上溢和下溢的缺陷了呢？</a:t>
                </a: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>
                  <a:buFont typeface="Wingdings" panose="05000000000000000000" charset="0"/>
                  <a:buChar char="p"/>
                </a:pP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答：事实上，如果计算机对</a:t>
                </a:r>
                <a:r>
                  <a:rPr lang="en-US" altLang="zh-CN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数值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的限制范围足够大或者说没有限制，那么我们变换前后的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</a:rPr>
                      <m:t>oftmax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楷体" panose="02010609060101010101" charset="-122"/>
                    <a:cs typeface="Cambria Math" panose="02040503050406030204" charset="0"/>
                    <a:sym typeface="+mn-ea"/>
                  </a:rPr>
                  <a:t>函数的计算结果将是一致的，因此我们进行该变换的实质是巧妙利用数变换思想，避免计算过程中有数值触碰到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计算机的限制，从而也就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有效避免了数值上溢和下溢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现象的</a:t>
                </a:r>
                <a:r>
                  <a:rPr lang="zh-CN" altLang="en-US"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发生。</a:t>
                </a:r>
                <a:endParaRPr lang="en-US" altLang="zh-CN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marL="228600" lvl="0" indent="-228600">
                  <a:buFont typeface="Wingdings" panose="05000000000000000000" charset="0"/>
                  <a:buChar char="p"/>
                </a:pPr>
                <a:endParaRPr lang="zh-CN" altLang="en-US"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zh-CN" altLang="en-US" sz="1800">
                  <a:solidFill>
                    <a:schemeClr val="tx1"/>
                  </a:solidFill>
                  <a:latin typeface="Cambria" panose="02040503050406030204" charset="0"/>
                  <a:ea typeface="楷体" panose="02010609060101010101" charset="-122"/>
                  <a:cs typeface="Cambria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9925" y="1130300"/>
                <a:ext cx="10850880" cy="5728335"/>
              </a:xfrm>
              <a:blipFill rotWithShape="1">
                <a:blip r:embed="rId1"/>
                <a:stretch>
                  <a:fillRect b="-10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克服数值上溢和下溢的</a:t>
            </a:r>
            <a:r>
              <a:rPr lang="zh-CN" altLang="en-US"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缺陷</a:t>
            </a:r>
            <a:endParaRPr lang="zh-CN" altLang="en-US"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79715" y="2993390"/>
            <a:ext cx="2980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Cambria" panose="02040503050406030204" charset="0"/>
                <a:ea typeface="楷体" panose="02010609060101010101" charset="-122"/>
                <a:cs typeface="Cambria" panose="02040503050406030204" charset="0"/>
                <a:sym typeface="+mn-ea"/>
              </a:rPr>
              <a:t>此处被称为LogSumExp技巧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Cambria" panose="02040503050406030204" charset="0"/>
              <a:ea typeface="楷体" panose="02010609060101010101" charset="-122"/>
              <a:cs typeface="Cambria" panose="02040503050406030204" charset="0"/>
              <a:sym typeface="+mn-ea"/>
            </a:endParaRPr>
          </a:p>
        </p:txBody>
      </p:sp>
      <p:sp>
        <p:nvSpPr>
          <p:cNvPr id="4" name="右大括号 3"/>
          <p:cNvSpPr/>
          <p:nvPr/>
        </p:nvSpPr>
        <p:spPr>
          <a:xfrm rot="5400000">
            <a:off x="9632950" y="3076575"/>
            <a:ext cx="180975" cy="1824990"/>
          </a:xfrm>
          <a:prstGeom prst="rightBrace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596890" y="4151630"/>
                <a:ext cx="6461125" cy="306705"/>
              </a:xfrm>
              <a:prstGeom prst="rect">
                <a:avLst/>
              </a:prstGeom>
              <a:noFill/>
              <a:ln w="1905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txBody>
              <a:bodyPr wrap="square" rtlCol="0" anchor="ctr" anchorCtr="0">
                <a:noAutofit/>
              </a:bodyPr>
              <a:p>
                <a:pPr algn="ctr"/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由于变换后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楷体" panose="02010609060101010101" charset="-122"/>
                            <a:cs typeface="Cambria Math" panose="02040503050406030204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ea typeface="楷体" panose="02010609060101010101" charset="-122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charset="0"/>
                                    <a:ea typeface="楷体" panose="02010609060101010101" charset="-122"/>
                                    <a:cs typeface="Cambria Math" panose="02040503050406030204" charset="0"/>
                                    <a:sym typeface="+mn-ea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楷体" panose="02010609060101010101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，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从而避免了</a:t>
                </a:r>
                <a:r>
                  <a:rPr lang="zh-CN" altLang="en-US" sz="1600">
                    <a:solidFill>
                      <a:schemeClr val="bg1">
                        <a:lumMod val="50000"/>
                      </a:schemeClr>
                    </a:solidFill>
                    <a:latin typeface="Cambria" panose="02040503050406030204" charset="0"/>
                    <a:ea typeface="楷体" panose="02010609060101010101" charset="-122"/>
                    <a:cs typeface="Cambria" panose="02040503050406030204" charset="0"/>
                    <a:sym typeface="+mn-ea"/>
                  </a:rPr>
                  <a:t>数值上溢问题的发生</a:t>
                </a:r>
                <a:endParaRPr lang="en-US" altLang="zh-CN" sz="1600" i="1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596890" y="4151630"/>
                <a:ext cx="6461125" cy="306705"/>
              </a:xfrm>
              <a:prstGeom prst="rect">
                <a:avLst/>
              </a:prstGeom>
              <a:blipFill rotWithShape="1">
                <a:blip r:embed="rId4"/>
                <a:stretch>
                  <a:fillRect l="-147" t="-3106" r="-147" b="-3106"/>
                </a:stretch>
              </a:blipFill>
              <a:ln w="19050" cmpd="sng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NjkyYWQwZjU0MzNkN2UzODA4Zjk1OGM0MThlMjk3ODEifQ=="/>
  <p:tag name="KSO_WPP_MARK_KEY" val="150ee108-f4fa-4a05-a4ad-a22406dd7529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xtea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演示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</vt:lpstr>
      <vt:lpstr>黑体</vt:lpstr>
      <vt:lpstr>Cambria</vt:lpstr>
      <vt:lpstr>楷体</vt:lpstr>
      <vt:lpstr>Wingdings</vt:lpstr>
      <vt:lpstr>Cambria Math</vt:lpstr>
      <vt:lpstr>MS Mincho</vt:lpstr>
      <vt:lpstr>Segoe Print</vt:lpstr>
      <vt:lpstr>Arial Unicode MS</vt:lpstr>
      <vt:lpstr>Calibri</vt:lpstr>
      <vt:lpstr>xteam</vt:lpstr>
      <vt:lpstr>Softmax函数</vt:lpstr>
      <vt:lpstr>Softmax函数的缺陷</vt:lpstr>
      <vt:lpstr>克服数值上溢和下溢的缺陷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忘คิดถึง</cp:lastModifiedBy>
  <cp:revision>20</cp:revision>
  <dcterms:created xsi:type="dcterms:W3CDTF">2023-02-14T03:23:00Z</dcterms:created>
  <dcterms:modified xsi:type="dcterms:W3CDTF">2023-02-16T08:20:01Z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7D7C33116D9949D79E6459F6FD63EC0C</vt:lpwstr>
  </property>
  <property fmtid="{D5CDD505-2E9C-101B-9397-08002B2CF9AE}" pid="3" name="KSOProductBuildVer">
    <vt:lpwstr>2052-11.1.0.13703</vt:lpwstr>
  </property>
</Properties>
</file>